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1" r:id="rId6"/>
    <p:sldId id="262" r:id="rId7"/>
    <p:sldId id="260" r:id="rId8"/>
    <p:sldId id="263" r:id="rId9"/>
    <p:sldId id="264" r:id="rId10"/>
    <p:sldId id="265" r:id="rId11"/>
    <p:sldId id="266" r:id="rId12"/>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8D4A7BF-3BE9-4B2F-A7E9-41B306CB4AAB}" type="datetimeFigureOut">
              <a:rPr lang="id-ID" smtClean="0"/>
              <a:t>03/12/2021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BC4E290-1C1D-44DA-8FED-FCF949664569}" type="slidenum">
              <a:rPr lang="id-ID" smtClean="0"/>
              <a:t>‹#›</a:t>
            </a:fld>
            <a:endParaRPr lang="id-ID"/>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D4A7BF-3BE9-4B2F-A7E9-41B306CB4AAB}" type="datetimeFigureOut">
              <a:rPr lang="id-ID" smtClean="0"/>
              <a:t>03/12/2021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BC4E290-1C1D-44DA-8FED-FCF949664569}" type="slidenum">
              <a:rPr lang="id-ID" smtClean="0"/>
              <a:t>‹#›</a:t>
            </a:fld>
            <a:endParaRPr lang="id-ID"/>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8D4A7BF-3BE9-4B2F-A7E9-41B306CB4AAB}" type="datetimeFigureOut">
              <a:rPr lang="id-ID" smtClean="0"/>
              <a:t>03/12/2021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BC4E290-1C1D-44DA-8FED-FCF949664569}" type="slidenum">
              <a:rPr lang="id-ID" smtClean="0"/>
              <a:t>‹#›</a:t>
            </a:fld>
            <a:endParaRPr lang="id-ID"/>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8D4A7BF-3BE9-4B2F-A7E9-41B306CB4AAB}" type="datetimeFigureOut">
              <a:rPr lang="id-ID" smtClean="0"/>
              <a:t>03/12/2021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BC4E290-1C1D-44DA-8FED-FCF949664569}" type="slidenum">
              <a:rPr lang="id-ID" smtClean="0"/>
              <a:t>‹#›</a:t>
            </a:fld>
            <a:endParaRPr lang="id-ID"/>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8D4A7BF-3BE9-4B2F-A7E9-41B306CB4AAB}" type="datetimeFigureOut">
              <a:rPr lang="id-ID" smtClean="0"/>
              <a:t>03/12/2021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BC4E290-1C1D-44DA-8FED-FCF949664569}" type="slidenum">
              <a:rPr lang="id-ID" smtClean="0"/>
              <a:t>‹#›</a:t>
            </a:fld>
            <a:endParaRPr lang="id-ID"/>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8D4A7BF-3BE9-4B2F-A7E9-41B306CB4AAB}" type="datetimeFigureOut">
              <a:rPr lang="id-ID" smtClean="0"/>
              <a:t>03/12/2021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BC4E290-1C1D-44DA-8FED-FCF949664569}" type="slidenum">
              <a:rPr lang="id-ID" smtClean="0"/>
              <a:t>‹#›</a:t>
            </a:fld>
            <a:endParaRPr lang="id-ID"/>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8D4A7BF-3BE9-4B2F-A7E9-41B306CB4AAB}" type="datetimeFigureOut">
              <a:rPr lang="id-ID" smtClean="0"/>
              <a:t>03/12/2021</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2BC4E290-1C1D-44DA-8FED-FCF949664569}" type="slidenum">
              <a:rPr lang="id-ID" smtClean="0"/>
              <a:t>‹#›</a:t>
            </a:fld>
            <a:endParaRPr lang="id-ID"/>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8D4A7BF-3BE9-4B2F-A7E9-41B306CB4AAB}" type="datetimeFigureOut">
              <a:rPr lang="id-ID" smtClean="0"/>
              <a:t>03/12/2021</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2BC4E290-1C1D-44DA-8FED-FCF949664569}" type="slidenum">
              <a:rPr lang="id-ID" smtClean="0"/>
              <a:t>‹#›</a:t>
            </a:fld>
            <a:endParaRPr lang="id-ID"/>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D4A7BF-3BE9-4B2F-A7E9-41B306CB4AAB}" type="datetimeFigureOut">
              <a:rPr lang="id-ID" smtClean="0"/>
              <a:t>03/12/2021</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2BC4E290-1C1D-44DA-8FED-FCF949664569}" type="slidenum">
              <a:rPr lang="id-ID" smtClean="0"/>
              <a:t>‹#›</a:t>
            </a:fld>
            <a:endParaRPr lang="id-ID"/>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D4A7BF-3BE9-4B2F-A7E9-41B306CB4AAB}" type="datetimeFigureOut">
              <a:rPr lang="id-ID" smtClean="0"/>
              <a:t>03/12/2021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BC4E290-1C1D-44DA-8FED-FCF949664569}" type="slidenum">
              <a:rPr lang="id-ID" smtClean="0"/>
              <a:t>‹#›</a:t>
            </a:fld>
            <a:endParaRPr lang="id-ID"/>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D4A7BF-3BE9-4B2F-A7E9-41B306CB4AAB}" type="datetimeFigureOut">
              <a:rPr lang="id-ID" smtClean="0"/>
              <a:t>03/12/2021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BC4E290-1C1D-44DA-8FED-FCF949664569}" type="slidenum">
              <a:rPr lang="id-ID" smtClean="0"/>
              <a:t>‹#›</a:t>
            </a:fld>
            <a:endParaRPr lang="id-ID"/>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28D4A7BF-3BE9-4B2F-A7E9-41B306CB4AAB}" type="datetimeFigureOut">
              <a:rPr lang="id-ID" smtClean="0"/>
              <a:t>03/12/2021</a:t>
            </a:fld>
            <a:endParaRPr lang="id-ID"/>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id-ID"/>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2BC4E290-1C1D-44DA-8FED-FCF949664569}" type="slidenum">
              <a:rPr lang="id-ID" smtClean="0"/>
              <a:t>‹#›</a:t>
            </a:fld>
            <a:endParaRPr lang="id-ID"/>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id-ID"/>
          </a:p>
        </p:txBody>
      </p:sp>
      <p:sp>
        <p:nvSpPr>
          <p:cNvPr id="2" name="Title 1"/>
          <p:cNvSpPr>
            <a:spLocks noGrp="1"/>
          </p:cNvSpPr>
          <p:nvPr>
            <p:ph type="ctrTitle"/>
          </p:nvPr>
        </p:nvSpPr>
        <p:spPr>
          <a:xfrm>
            <a:off x="467545" y="980728"/>
            <a:ext cx="7920880" cy="4536504"/>
          </a:xfrm>
        </p:spPr>
        <p:txBody>
          <a:bodyPr/>
          <a:lstStyle/>
          <a:p>
            <a:pPr marL="182880" indent="0">
              <a:buNone/>
            </a:pPr>
            <a:r>
              <a:rPr lang="id-ID" sz="3600" dirty="0" smtClean="0"/>
              <a:t/>
            </a:r>
            <a:br>
              <a:rPr lang="id-ID" sz="3600" dirty="0" smtClean="0"/>
            </a:br>
            <a:r>
              <a:rPr lang="id-ID" sz="4400" dirty="0" smtClean="0"/>
              <a:t>METODE DAN KARAKTERISTIK ILMU FIQIH</a:t>
            </a:r>
            <a:r>
              <a:rPr lang="id-ID" sz="3600" dirty="0" smtClean="0"/>
              <a:t/>
            </a:r>
            <a:br>
              <a:rPr lang="id-ID" sz="3600" dirty="0" smtClean="0"/>
            </a:br>
            <a:r>
              <a:rPr lang="id-ID" sz="3600" dirty="0"/>
              <a:t/>
            </a:r>
            <a:br>
              <a:rPr lang="id-ID" sz="3600" dirty="0"/>
            </a:br>
            <a:r>
              <a:rPr lang="id-ID" sz="3600" dirty="0" smtClean="0"/>
              <a:t/>
            </a:r>
            <a:br>
              <a:rPr lang="id-ID" sz="3600" dirty="0" smtClean="0"/>
            </a:br>
            <a:r>
              <a:rPr lang="id-ID" sz="3600" dirty="0"/>
              <a:t/>
            </a:r>
            <a:br>
              <a:rPr lang="id-ID" sz="3600" dirty="0"/>
            </a:br>
            <a:r>
              <a:rPr lang="id-ID" sz="3600" dirty="0" smtClean="0"/>
              <a:t>Dosen Pendamping: Nadra Ulfah</a:t>
            </a:r>
            <a:endParaRPr lang="id-ID" sz="3600" dirty="0"/>
          </a:p>
        </p:txBody>
      </p:sp>
    </p:spTree>
    <p:extLst>
      <p:ext uri="{BB962C8B-B14F-4D97-AF65-F5344CB8AC3E}">
        <p14:creationId xmlns:p14="http://schemas.microsoft.com/office/powerpoint/2010/main" val="4338129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3"/>
          </p:nvPr>
        </p:nvSpPr>
        <p:spPr>
          <a:xfrm>
            <a:off x="1143000" y="731520"/>
            <a:ext cx="7173416" cy="5433784"/>
          </a:xfrm>
        </p:spPr>
        <p:txBody>
          <a:bodyPr/>
          <a:lstStyle/>
          <a:p>
            <a:pPr marL="45720" indent="0" algn="ctr">
              <a:buNone/>
            </a:pPr>
            <a:r>
              <a:rPr lang="id-ID" b="1" dirty="0"/>
              <a:t>Tanasuq</a:t>
            </a:r>
            <a:r>
              <a:rPr lang="id-ID" dirty="0"/>
              <a:t> </a:t>
            </a:r>
            <a:endParaRPr lang="id-ID" dirty="0" smtClean="0"/>
          </a:p>
          <a:p>
            <a:pPr marL="45720" indent="0">
              <a:buNone/>
            </a:pPr>
            <a:endParaRPr lang="id-ID" dirty="0"/>
          </a:p>
          <a:p>
            <a:pPr marL="45720" indent="0">
              <a:buNone/>
            </a:pPr>
            <a:endParaRPr lang="id-ID" dirty="0" smtClean="0"/>
          </a:p>
          <a:p>
            <a:pPr marL="45720" indent="0" algn="just">
              <a:buNone/>
            </a:pPr>
            <a:r>
              <a:rPr lang="id-ID" dirty="0" smtClean="0"/>
              <a:t>Keteraturan </a:t>
            </a:r>
            <a:r>
              <a:rPr lang="id-ID" dirty="0"/>
              <a:t>yang dimaksud dalam hukum Islam adalah bahwa semua bagian yang dikandungnya berjalan secara teratur dan seimbang dalam mencapai satu tujuan. Akan tetapi, keteraturan ini hanya akan bisa didapati oleh seseorang yang melihat hukum Islam secara keseluruhan. Hukum Islam mengambil jarak yang sama di antara sisi-sisi yang berlawanan; tidak bersifat kapitalistik ataupun marxistis. Hukum Islam berada di tengah-tengah antara kecenderungan maddiyyah (materialistis) dengan kecenderungan rohaniyah. </a:t>
            </a:r>
            <a:endParaRPr lang="id-ID" dirty="0" smtClean="0"/>
          </a:p>
          <a:p>
            <a:pPr marL="45720" indent="0">
              <a:buNone/>
            </a:pPr>
            <a:endParaRPr lang="id-ID" dirty="0"/>
          </a:p>
        </p:txBody>
      </p:sp>
    </p:spTree>
    <p:extLst>
      <p:ext uri="{BB962C8B-B14F-4D97-AF65-F5344CB8AC3E}">
        <p14:creationId xmlns:p14="http://schemas.microsoft.com/office/powerpoint/2010/main" val="26867618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3"/>
          </p:nvPr>
        </p:nvSpPr>
        <p:spPr>
          <a:xfrm>
            <a:off x="1143000" y="731520"/>
            <a:ext cx="7101408" cy="5289768"/>
          </a:xfrm>
        </p:spPr>
        <p:txBody>
          <a:bodyPr/>
          <a:lstStyle/>
          <a:p>
            <a:pPr marL="45720" indent="0" algn="ctr">
              <a:buNone/>
            </a:pPr>
            <a:r>
              <a:rPr lang="id-ID" b="1" dirty="0"/>
              <a:t>Shumuli </a:t>
            </a:r>
            <a:endParaRPr lang="id-ID" b="1" dirty="0" smtClean="0"/>
          </a:p>
          <a:p>
            <a:pPr marL="45720" indent="0">
              <a:buNone/>
            </a:pPr>
            <a:endParaRPr lang="id-ID" dirty="0"/>
          </a:p>
          <a:p>
            <a:pPr marL="45720" indent="0">
              <a:buNone/>
            </a:pPr>
            <a:endParaRPr lang="id-ID" dirty="0"/>
          </a:p>
          <a:p>
            <a:pPr marL="45720" indent="0" algn="just">
              <a:buNone/>
            </a:pPr>
            <a:r>
              <a:rPr lang="id-ID" dirty="0" smtClean="0"/>
              <a:t>Hukum </a:t>
            </a:r>
            <a:r>
              <a:rPr lang="id-ID" dirty="0"/>
              <a:t>Islam tidak hanya mengatur urusan ibadah, tetapi juga mencakup seluruh aspek kehidupan manusia meliputi hukum keluarga (alahwal al-shakhsiyyah), hukum perdata (al-madaniyyah), hukum pidana (aljinaiyyah), hukum acara (al-murafaat), hukum perundang-undangan (aldusturiyyah), hukum tata negara (al-dauliyyah) serta hukum ekonomi dan keuangan (al-iqtis)adiyyah wa al-maliyyah).</a:t>
            </a:r>
          </a:p>
        </p:txBody>
      </p:sp>
    </p:spTree>
    <p:extLst>
      <p:ext uri="{BB962C8B-B14F-4D97-AF65-F5344CB8AC3E}">
        <p14:creationId xmlns:p14="http://schemas.microsoft.com/office/powerpoint/2010/main" val="1224446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3"/>
          </p:nvPr>
        </p:nvSpPr>
        <p:spPr>
          <a:xfrm>
            <a:off x="1143000" y="332656"/>
            <a:ext cx="6400800" cy="720080"/>
          </a:xfrm>
        </p:spPr>
        <p:txBody>
          <a:bodyPr>
            <a:normAutofit fontScale="25000" lnSpcReduction="20000"/>
          </a:bodyPr>
          <a:lstStyle/>
          <a:p>
            <a:pPr marL="45720" indent="0" algn="ctr">
              <a:buNone/>
            </a:pPr>
            <a:r>
              <a:rPr lang="id-ID" sz="2400" dirty="0" smtClean="0"/>
              <a:t>	</a:t>
            </a:r>
          </a:p>
          <a:p>
            <a:pPr marL="45720" indent="0" algn="ctr">
              <a:buNone/>
            </a:pPr>
            <a:r>
              <a:rPr lang="id-ID" sz="9800" dirty="0" smtClean="0"/>
              <a:t>	Metode </a:t>
            </a:r>
            <a:r>
              <a:rPr lang="id-ID" sz="9800" dirty="0"/>
              <a:t>Penemuan Hukum </a:t>
            </a:r>
            <a:r>
              <a:rPr lang="id-ID" sz="9800" dirty="0" smtClean="0"/>
              <a:t>Islam</a:t>
            </a:r>
          </a:p>
          <a:p>
            <a:pPr marL="45720" indent="0" algn="ctr">
              <a:buNone/>
            </a:pPr>
            <a:endParaRPr lang="id-ID" dirty="0"/>
          </a:p>
        </p:txBody>
      </p:sp>
      <p:sp>
        <p:nvSpPr>
          <p:cNvPr id="8" name="Right Arrow 7"/>
          <p:cNvSpPr/>
          <p:nvPr/>
        </p:nvSpPr>
        <p:spPr>
          <a:xfrm>
            <a:off x="539552" y="2348880"/>
            <a:ext cx="1800200" cy="936104"/>
          </a:xfrm>
          <a:prstGeom prst="rightArrow">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id-ID"/>
          </a:p>
        </p:txBody>
      </p:sp>
      <p:sp>
        <p:nvSpPr>
          <p:cNvPr id="9" name="Flowchart: Preparation 8"/>
          <p:cNvSpPr/>
          <p:nvPr/>
        </p:nvSpPr>
        <p:spPr>
          <a:xfrm>
            <a:off x="2195736" y="1484784"/>
            <a:ext cx="6336704" cy="4536504"/>
          </a:xfrm>
          <a:prstGeom prst="flowChartPreparation">
            <a:avLst/>
          </a:prstGeom>
        </p:spPr>
        <p:style>
          <a:lnRef idx="0">
            <a:schemeClr val="accent4"/>
          </a:lnRef>
          <a:fillRef idx="3">
            <a:schemeClr val="accent4"/>
          </a:fillRef>
          <a:effectRef idx="3">
            <a:schemeClr val="accent4"/>
          </a:effectRef>
          <a:fontRef idx="minor">
            <a:schemeClr val="lt1"/>
          </a:fontRef>
        </p:style>
        <p:txBody>
          <a:bodyPr rtlCol="0" anchor="ctr"/>
          <a:lstStyle/>
          <a:p>
            <a:r>
              <a:rPr lang="id-ID" sz="2000" dirty="0" smtClean="0">
                <a:solidFill>
                  <a:schemeClr val="tx1"/>
                </a:solidFill>
              </a:rPr>
              <a:t>Dalam istilah ilmu Ushul Fikih teori atau metode penemuan hukum disebut dengan istilah ”</a:t>
            </a:r>
            <a:r>
              <a:rPr lang="id-ID" sz="2000" i="1" dirty="0" smtClean="0">
                <a:solidFill>
                  <a:schemeClr val="tx1"/>
                </a:solidFill>
              </a:rPr>
              <a:t>istinbath”/thuruq. Al-istinbath </a:t>
            </a:r>
            <a:r>
              <a:rPr lang="id-ID" sz="2000" dirty="0" smtClean="0">
                <a:solidFill>
                  <a:schemeClr val="tx1"/>
                </a:solidFill>
              </a:rPr>
              <a:t>yaitu cara-cara yang ditempuh seorang mujtahid dalam mengeluarkan hukum dari dalilnya. (Asjmuni A. Rahman, Metode Penetapan Hukum Islam, Cet. 2, Jakarta :PT. Bulan Bintang, 2004, hlm. 1.)</a:t>
            </a:r>
            <a:endParaRPr lang="id-ID" sz="2000" dirty="0">
              <a:solidFill>
                <a:schemeClr val="tx1"/>
              </a:solidFill>
            </a:endParaRPr>
          </a:p>
        </p:txBody>
      </p:sp>
    </p:spTree>
    <p:extLst>
      <p:ext uri="{BB962C8B-B14F-4D97-AF65-F5344CB8AC3E}">
        <p14:creationId xmlns:p14="http://schemas.microsoft.com/office/powerpoint/2010/main" val="29334078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3"/>
          </p:nvPr>
        </p:nvSpPr>
        <p:spPr>
          <a:xfrm>
            <a:off x="467544" y="404664"/>
            <a:ext cx="8424936" cy="3801576"/>
          </a:xfrm>
        </p:spPr>
        <p:txBody>
          <a:bodyPr>
            <a:normAutofit/>
          </a:bodyPr>
          <a:lstStyle/>
          <a:p>
            <a:pPr marL="45720" indent="0">
              <a:buNone/>
            </a:pPr>
            <a:r>
              <a:rPr lang="id-ID" sz="2400" b="1" dirty="0"/>
              <a:t>Beristinbath hukum dari dalil-dalilnya dapat dilakukan dengan </a:t>
            </a:r>
            <a:r>
              <a:rPr lang="id-ID" sz="2400" b="1" dirty="0" smtClean="0"/>
              <a:t>jalan:</a:t>
            </a:r>
            <a:endParaRPr lang="id-ID" sz="2400" b="1" dirty="0"/>
          </a:p>
        </p:txBody>
      </p:sp>
      <p:sp>
        <p:nvSpPr>
          <p:cNvPr id="12" name="Rounded Rectangular Callout 11"/>
          <p:cNvSpPr/>
          <p:nvPr/>
        </p:nvSpPr>
        <p:spPr>
          <a:xfrm>
            <a:off x="395536" y="2204864"/>
            <a:ext cx="3600400" cy="2736304"/>
          </a:xfrm>
          <a:prstGeom prst="wedgeRoundRectCallou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id-ID" sz="2400" dirty="0" smtClean="0">
                <a:solidFill>
                  <a:schemeClr val="tx1"/>
                </a:solidFill>
              </a:rPr>
              <a:t>pembahasan bahasa yang dipergunakan dalam dalil Al-Quran atau Sunnah Rasul</a:t>
            </a:r>
            <a:endParaRPr lang="id-ID" sz="2400" dirty="0">
              <a:solidFill>
                <a:schemeClr val="tx1"/>
              </a:solidFill>
            </a:endParaRPr>
          </a:p>
        </p:txBody>
      </p:sp>
      <p:sp>
        <p:nvSpPr>
          <p:cNvPr id="13" name="Rounded Rectangular Callout 12"/>
          <p:cNvSpPr/>
          <p:nvPr/>
        </p:nvSpPr>
        <p:spPr>
          <a:xfrm>
            <a:off x="5436096" y="1628800"/>
            <a:ext cx="3384376" cy="4392488"/>
          </a:xfrm>
          <a:prstGeom prst="wedgeRoundRectCallou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id-ID" sz="2400" dirty="0" smtClean="0">
                <a:solidFill>
                  <a:schemeClr val="tx1"/>
                </a:solidFill>
              </a:rPr>
              <a:t>memahami jiwa hukum yang terkandung dalam dalilnya, baik yang menyangkut latar belakang yang menjadi landasan ketentuan hukum ataupun yang menjadi tujuan ketentuan hukum</a:t>
            </a:r>
            <a:endParaRPr lang="id-ID" sz="2400" dirty="0">
              <a:solidFill>
                <a:schemeClr val="tx1"/>
              </a:solidFill>
            </a:endParaRPr>
          </a:p>
        </p:txBody>
      </p:sp>
      <p:sp>
        <p:nvSpPr>
          <p:cNvPr id="19" name="Left-Right Arrow 18"/>
          <p:cNvSpPr/>
          <p:nvPr/>
        </p:nvSpPr>
        <p:spPr>
          <a:xfrm>
            <a:off x="4139952" y="2924944"/>
            <a:ext cx="1080120" cy="432048"/>
          </a:xfrm>
          <a:prstGeom prst="lef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25219338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3"/>
          </p:nvPr>
        </p:nvSpPr>
        <p:spPr>
          <a:xfrm>
            <a:off x="1143000" y="332656"/>
            <a:ext cx="6400800" cy="3873584"/>
          </a:xfrm>
        </p:spPr>
        <p:txBody>
          <a:bodyPr/>
          <a:lstStyle/>
          <a:p>
            <a:pPr marL="45720" indent="0" algn="ctr">
              <a:buNone/>
            </a:pPr>
            <a:r>
              <a:rPr lang="id-ID" b="1" dirty="0"/>
              <a:t>Bentuk Teori/ metode Penemuan Hukum </a:t>
            </a:r>
            <a:r>
              <a:rPr lang="id-ID" b="1" dirty="0" smtClean="0"/>
              <a:t>Islam </a:t>
            </a:r>
            <a:endParaRPr lang="id-ID" b="1" dirty="0"/>
          </a:p>
        </p:txBody>
      </p:sp>
      <p:sp>
        <p:nvSpPr>
          <p:cNvPr id="4" name="Rectangle 3"/>
          <p:cNvSpPr/>
          <p:nvPr/>
        </p:nvSpPr>
        <p:spPr>
          <a:xfrm>
            <a:off x="971600" y="1484784"/>
            <a:ext cx="7416824" cy="936104"/>
          </a:xfrm>
          <a:prstGeom prst="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id-ID" sz="2000" dirty="0" smtClean="0">
                <a:solidFill>
                  <a:schemeClr val="tx1"/>
                </a:solidFill>
              </a:rPr>
              <a:t>Metode lughawiyyah (penalaran yang bertumpu pada kaidah kaidah kebahasaan) </a:t>
            </a:r>
            <a:endParaRPr lang="id-ID" sz="2000" dirty="0">
              <a:solidFill>
                <a:schemeClr val="tx1"/>
              </a:solidFill>
            </a:endParaRPr>
          </a:p>
        </p:txBody>
      </p:sp>
      <p:sp>
        <p:nvSpPr>
          <p:cNvPr id="5" name="Rectangle 4"/>
          <p:cNvSpPr/>
          <p:nvPr/>
        </p:nvSpPr>
        <p:spPr>
          <a:xfrm>
            <a:off x="971600" y="3284984"/>
            <a:ext cx="7416824" cy="1152128"/>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id-ID" sz="2000" dirty="0" smtClean="0">
                <a:solidFill>
                  <a:schemeClr val="tx1"/>
                </a:solidFill>
              </a:rPr>
              <a:t>Metode Ta’liliyyah (pertimbangan yang bertumpu pada ilat (rasio legis) </a:t>
            </a:r>
            <a:endParaRPr lang="id-ID" sz="2000" dirty="0">
              <a:solidFill>
                <a:schemeClr val="tx1"/>
              </a:solidFill>
            </a:endParaRPr>
          </a:p>
        </p:txBody>
      </p:sp>
      <p:sp>
        <p:nvSpPr>
          <p:cNvPr id="6" name="Rectangle 5"/>
          <p:cNvSpPr/>
          <p:nvPr/>
        </p:nvSpPr>
        <p:spPr>
          <a:xfrm>
            <a:off x="971600" y="5229200"/>
            <a:ext cx="7416824" cy="108012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id-ID" sz="2000" dirty="0" smtClean="0"/>
              <a:t>Metode istishlahiyyah (pertimbangan yang bertumpu pada kemashlatan atau tujuan pensyariatan). (</a:t>
            </a:r>
            <a:r>
              <a:rPr lang="id-ID" sz="1000" dirty="0" smtClean="0"/>
              <a:t>Al Yasa Abu Bakar, Metode Istislahiah, (Pemanfatan Ilmu Pengetahuan dalam Ushul Fiqh), Kencana, Jakarta, 2016) </a:t>
            </a:r>
            <a:endParaRPr lang="id-ID" sz="1000" dirty="0"/>
          </a:p>
        </p:txBody>
      </p:sp>
      <p:sp>
        <p:nvSpPr>
          <p:cNvPr id="7" name="Dodecagon 6"/>
          <p:cNvSpPr/>
          <p:nvPr/>
        </p:nvSpPr>
        <p:spPr>
          <a:xfrm>
            <a:off x="4067944" y="908720"/>
            <a:ext cx="1080120" cy="432048"/>
          </a:xfrm>
          <a:prstGeom prst="dodecagon">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id-ID" dirty="0" smtClean="0"/>
              <a:t>1</a:t>
            </a:r>
            <a:endParaRPr lang="id-ID" dirty="0"/>
          </a:p>
        </p:txBody>
      </p:sp>
      <p:sp>
        <p:nvSpPr>
          <p:cNvPr id="8" name="Dodecagon 7"/>
          <p:cNvSpPr/>
          <p:nvPr/>
        </p:nvSpPr>
        <p:spPr>
          <a:xfrm>
            <a:off x="4067944" y="2708920"/>
            <a:ext cx="1080120" cy="432048"/>
          </a:xfrm>
          <a:prstGeom prst="dodecagon">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id-ID" dirty="0" smtClean="0"/>
              <a:t>2</a:t>
            </a:r>
            <a:endParaRPr lang="id-ID" dirty="0"/>
          </a:p>
        </p:txBody>
      </p:sp>
      <p:sp>
        <p:nvSpPr>
          <p:cNvPr id="9" name="Dodecagon 8"/>
          <p:cNvSpPr/>
          <p:nvPr/>
        </p:nvSpPr>
        <p:spPr>
          <a:xfrm>
            <a:off x="4067944" y="4581128"/>
            <a:ext cx="1080120" cy="432048"/>
          </a:xfrm>
          <a:prstGeom prst="dodecagon">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id-ID" dirty="0" smtClean="0"/>
              <a:t>3</a:t>
            </a:r>
            <a:endParaRPr lang="id-ID" dirty="0"/>
          </a:p>
        </p:txBody>
      </p:sp>
    </p:spTree>
    <p:extLst>
      <p:ext uri="{BB962C8B-B14F-4D97-AF65-F5344CB8AC3E}">
        <p14:creationId xmlns:p14="http://schemas.microsoft.com/office/powerpoint/2010/main" val="39967909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dirty="0"/>
          </a:p>
        </p:txBody>
      </p:sp>
      <p:sp>
        <p:nvSpPr>
          <p:cNvPr id="3" name="Content Placeholder 2"/>
          <p:cNvSpPr>
            <a:spLocks noGrp="1"/>
          </p:cNvSpPr>
          <p:nvPr>
            <p:ph sz="quarter" idx="13"/>
          </p:nvPr>
        </p:nvSpPr>
        <p:spPr>
          <a:xfrm>
            <a:off x="611560" y="332656"/>
            <a:ext cx="7920880" cy="3873584"/>
          </a:xfrm>
        </p:spPr>
        <p:txBody>
          <a:bodyPr/>
          <a:lstStyle/>
          <a:p>
            <a:pPr marL="45720" indent="0" algn="ctr">
              <a:buNone/>
            </a:pPr>
            <a:r>
              <a:rPr lang="id-ID" b="1" dirty="0"/>
              <a:t>Hukum fikih memiliki dua </a:t>
            </a:r>
            <a:r>
              <a:rPr lang="id-ID" b="1" dirty="0" smtClean="0"/>
              <a:t>kareketer</a:t>
            </a:r>
            <a:endParaRPr lang="id-ID" b="1" dirty="0"/>
          </a:p>
        </p:txBody>
      </p:sp>
      <p:cxnSp>
        <p:nvCxnSpPr>
          <p:cNvPr id="6" name="Straight Arrow Connector 5"/>
          <p:cNvCxnSpPr/>
          <p:nvPr/>
        </p:nvCxnSpPr>
        <p:spPr>
          <a:xfrm>
            <a:off x="3275856" y="1340768"/>
            <a:ext cx="2664296" cy="0"/>
          </a:xfrm>
          <a:prstGeom prst="straightConnector1">
            <a:avLst/>
          </a:prstGeom>
          <a:ln>
            <a:headEnd type="arrow"/>
            <a:tailEnd type="arrow"/>
          </a:ln>
        </p:spPr>
        <p:style>
          <a:lnRef idx="2">
            <a:schemeClr val="dk1"/>
          </a:lnRef>
          <a:fillRef idx="0">
            <a:schemeClr val="dk1"/>
          </a:fillRef>
          <a:effectRef idx="1">
            <a:schemeClr val="dk1"/>
          </a:effectRef>
          <a:fontRef idx="minor">
            <a:schemeClr val="tx1"/>
          </a:fontRef>
        </p:style>
      </p:cxnSp>
      <p:sp>
        <p:nvSpPr>
          <p:cNvPr id="9" name="Dodecagon 8"/>
          <p:cNvSpPr/>
          <p:nvPr/>
        </p:nvSpPr>
        <p:spPr>
          <a:xfrm>
            <a:off x="755576" y="980728"/>
            <a:ext cx="2160240" cy="1476164"/>
          </a:xfrm>
          <a:prstGeom prst="dodecagon">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id-ID" sz="2000" dirty="0" smtClean="0">
                <a:solidFill>
                  <a:schemeClr val="tx1"/>
                </a:solidFill>
              </a:rPr>
              <a:t>permanen dan konstan</a:t>
            </a:r>
            <a:endParaRPr lang="id-ID" sz="2000" dirty="0">
              <a:solidFill>
                <a:schemeClr val="tx1"/>
              </a:solidFill>
            </a:endParaRPr>
          </a:p>
        </p:txBody>
      </p:sp>
      <p:sp>
        <p:nvSpPr>
          <p:cNvPr id="10" name="Dodecagon 9"/>
          <p:cNvSpPr/>
          <p:nvPr/>
        </p:nvSpPr>
        <p:spPr>
          <a:xfrm>
            <a:off x="6228185" y="980728"/>
            <a:ext cx="2088231" cy="1476164"/>
          </a:xfrm>
          <a:prstGeom prst="dodecagon">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id-ID" dirty="0" smtClean="0">
                <a:solidFill>
                  <a:schemeClr val="tx1"/>
                </a:solidFill>
              </a:rPr>
              <a:t>elastis dan dinamis</a:t>
            </a:r>
            <a:endParaRPr lang="id-ID" dirty="0">
              <a:solidFill>
                <a:schemeClr val="tx1"/>
              </a:solidFill>
            </a:endParaRPr>
          </a:p>
        </p:txBody>
      </p:sp>
      <p:cxnSp>
        <p:nvCxnSpPr>
          <p:cNvPr id="15" name="Elbow Connector 14"/>
          <p:cNvCxnSpPr/>
          <p:nvPr/>
        </p:nvCxnSpPr>
        <p:spPr>
          <a:xfrm rot="5400000">
            <a:off x="3707904" y="1849729"/>
            <a:ext cx="1368152" cy="360040"/>
          </a:xfrm>
          <a:prstGeom prst="bentConnector3">
            <a:avLst/>
          </a:prstGeom>
          <a:ln>
            <a:tailEnd type="arrow"/>
          </a:ln>
        </p:spPr>
        <p:style>
          <a:lnRef idx="2">
            <a:schemeClr val="dk1"/>
          </a:lnRef>
          <a:fillRef idx="0">
            <a:schemeClr val="dk1"/>
          </a:fillRef>
          <a:effectRef idx="1">
            <a:schemeClr val="dk1"/>
          </a:effectRef>
          <a:fontRef idx="minor">
            <a:schemeClr val="tx1"/>
          </a:fontRef>
        </p:style>
      </p:cxnSp>
      <p:sp>
        <p:nvSpPr>
          <p:cNvPr id="16" name="Rectangle 15"/>
          <p:cNvSpPr/>
          <p:nvPr/>
        </p:nvSpPr>
        <p:spPr>
          <a:xfrm>
            <a:off x="1259632" y="2780928"/>
            <a:ext cx="6480720" cy="93610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id-ID" sz="2000" dirty="0" smtClean="0">
                <a:solidFill>
                  <a:schemeClr val="tx1"/>
                </a:solidFill>
              </a:rPr>
              <a:t>Secara lebih luas, uraian diatas dapat dijelaskan bahwa karakteristik Hukum Islam terdiri atas enam karakter</a:t>
            </a:r>
            <a:endParaRPr lang="id-ID" sz="2000" dirty="0">
              <a:solidFill>
                <a:schemeClr val="tx1"/>
              </a:solidFill>
            </a:endParaRPr>
          </a:p>
        </p:txBody>
      </p:sp>
      <p:sp>
        <p:nvSpPr>
          <p:cNvPr id="22" name="Flowchart: Terminator 21"/>
          <p:cNvSpPr/>
          <p:nvPr/>
        </p:nvSpPr>
        <p:spPr>
          <a:xfrm>
            <a:off x="1331640" y="4077072"/>
            <a:ext cx="6408712" cy="2160240"/>
          </a:xfrm>
          <a:prstGeom prst="flowChartTerminator">
            <a:avLst/>
          </a:prstGeom>
        </p:spPr>
        <p:style>
          <a:lnRef idx="1">
            <a:schemeClr val="accent1"/>
          </a:lnRef>
          <a:fillRef idx="2">
            <a:schemeClr val="accent1"/>
          </a:fillRef>
          <a:effectRef idx="1">
            <a:schemeClr val="accent1"/>
          </a:effectRef>
          <a:fontRef idx="minor">
            <a:schemeClr val="dk1"/>
          </a:fontRef>
        </p:style>
        <p:txBody>
          <a:bodyPr rtlCol="0" anchor="ctr"/>
          <a:lstStyle/>
          <a:p>
            <a:pPr marL="342900" indent="-342900" algn="ctr">
              <a:buAutoNum type="arabicPeriod"/>
            </a:pPr>
            <a:r>
              <a:rPr lang="id-ID" dirty="0" smtClean="0">
                <a:solidFill>
                  <a:schemeClr val="tx1"/>
                </a:solidFill>
              </a:rPr>
              <a:t>Rabbani</a:t>
            </a:r>
          </a:p>
          <a:p>
            <a:pPr marL="342900" indent="-342900" algn="ctr">
              <a:buAutoNum type="arabicPeriod"/>
            </a:pPr>
            <a:r>
              <a:rPr lang="id-ID" dirty="0" smtClean="0">
                <a:solidFill>
                  <a:schemeClr val="tx1"/>
                </a:solidFill>
              </a:rPr>
              <a:t>Akhlaqiyyah</a:t>
            </a:r>
          </a:p>
          <a:p>
            <a:pPr marL="342900" indent="-342900" algn="ctr">
              <a:buAutoNum type="arabicPeriod"/>
            </a:pPr>
            <a:r>
              <a:rPr lang="id-ID" dirty="0" smtClean="0">
                <a:solidFill>
                  <a:schemeClr val="tx1"/>
                </a:solidFill>
              </a:rPr>
              <a:t>Waqi’i</a:t>
            </a:r>
          </a:p>
          <a:p>
            <a:pPr marL="342900" indent="-342900" algn="ctr">
              <a:buAutoNum type="arabicPeriod"/>
            </a:pPr>
            <a:r>
              <a:rPr lang="id-ID" dirty="0" smtClean="0">
                <a:solidFill>
                  <a:schemeClr val="tx1"/>
                </a:solidFill>
              </a:rPr>
              <a:t>. Insaniyyah</a:t>
            </a:r>
          </a:p>
          <a:p>
            <a:pPr marL="342900" indent="-342900" algn="ctr">
              <a:buAutoNum type="arabicPeriod"/>
            </a:pPr>
            <a:r>
              <a:rPr lang="id-ID" dirty="0" smtClean="0">
                <a:solidFill>
                  <a:schemeClr val="tx1"/>
                </a:solidFill>
              </a:rPr>
              <a:t>Tanasuq</a:t>
            </a:r>
          </a:p>
          <a:p>
            <a:pPr marL="342900" indent="-342900" algn="ctr">
              <a:buAutoNum type="arabicPeriod"/>
            </a:pPr>
            <a:r>
              <a:rPr lang="id-ID" dirty="0" smtClean="0">
                <a:solidFill>
                  <a:schemeClr val="tx1"/>
                </a:solidFill>
              </a:rPr>
              <a:t>Shumuli</a:t>
            </a:r>
            <a:endParaRPr lang="id-ID" dirty="0">
              <a:solidFill>
                <a:schemeClr val="tx1"/>
              </a:solidFill>
            </a:endParaRPr>
          </a:p>
        </p:txBody>
      </p:sp>
    </p:spTree>
    <p:extLst>
      <p:ext uri="{BB962C8B-B14F-4D97-AF65-F5344CB8AC3E}">
        <p14:creationId xmlns:p14="http://schemas.microsoft.com/office/powerpoint/2010/main" val="25210138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3"/>
          </p:nvPr>
        </p:nvSpPr>
        <p:spPr>
          <a:xfrm>
            <a:off x="899592" y="731520"/>
            <a:ext cx="7200800" cy="4641696"/>
          </a:xfrm>
        </p:spPr>
        <p:txBody>
          <a:bodyPr>
            <a:normAutofit lnSpcReduction="10000"/>
          </a:bodyPr>
          <a:lstStyle/>
          <a:p>
            <a:endParaRPr lang="id-ID" dirty="0" smtClean="0"/>
          </a:p>
          <a:p>
            <a:pPr marL="45720" indent="0" algn="ctr">
              <a:buNone/>
            </a:pPr>
            <a:r>
              <a:rPr lang="id-ID" b="1" dirty="0">
                <a:solidFill>
                  <a:schemeClr val="tx1"/>
                </a:solidFill>
              </a:rPr>
              <a:t>Rabbani</a:t>
            </a:r>
          </a:p>
          <a:p>
            <a:pPr marL="45720" indent="0">
              <a:buNone/>
            </a:pPr>
            <a:endParaRPr lang="id-ID" dirty="0" smtClean="0"/>
          </a:p>
          <a:p>
            <a:pPr marL="45720" indent="0" algn="just">
              <a:buNone/>
            </a:pPr>
            <a:r>
              <a:rPr lang="id-ID" sz="2400" dirty="0" smtClean="0"/>
              <a:t>Hukum </a:t>
            </a:r>
            <a:r>
              <a:rPr lang="id-ID" sz="2400" dirty="0"/>
              <a:t>Islam merupakan ketetapan dari Allah, berbeda dengan hukum lainnya, seperti hukum positif, adat, dll,. Hal ini bisa dilihat dari definisi hukum itu sendiri yang memiliki unsur khithabullah (titah Allah) yang berhubungan dengan perbuatan orang mukallaf. Sehingga hukum Islam begitu dihormati dan dipatuhi oleh umat Islam. Dan kepatuhan tersebut diyakini sebagai sebuah ibadah dan satu bentuk pendekatan kepada Allah.</a:t>
            </a:r>
          </a:p>
        </p:txBody>
      </p:sp>
    </p:spTree>
    <p:extLst>
      <p:ext uri="{BB962C8B-B14F-4D97-AF65-F5344CB8AC3E}">
        <p14:creationId xmlns:p14="http://schemas.microsoft.com/office/powerpoint/2010/main" val="41224621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3"/>
          </p:nvPr>
        </p:nvSpPr>
        <p:spPr>
          <a:xfrm>
            <a:off x="683568" y="908720"/>
            <a:ext cx="7920880" cy="4896544"/>
          </a:xfrm>
        </p:spPr>
        <p:txBody>
          <a:bodyPr>
            <a:normAutofit/>
          </a:bodyPr>
          <a:lstStyle/>
          <a:p>
            <a:pPr marL="45720" indent="0" algn="ctr">
              <a:buNone/>
            </a:pPr>
            <a:r>
              <a:rPr lang="id-ID" b="1" dirty="0" smtClean="0"/>
              <a:t>Akhlaqiyyah</a:t>
            </a:r>
          </a:p>
          <a:p>
            <a:pPr marL="45720" indent="0" algn="ctr">
              <a:buNone/>
            </a:pPr>
            <a:endParaRPr lang="id-ID" b="1" dirty="0"/>
          </a:p>
          <a:p>
            <a:pPr marL="45720" indent="0" algn="just">
              <a:buNone/>
            </a:pPr>
            <a:r>
              <a:rPr lang="id-ID" dirty="0" smtClean="0"/>
              <a:t>Dalam </a:t>
            </a:r>
            <a:r>
              <a:rPr lang="id-ID" dirty="0"/>
              <a:t>hukum Islam terdapat unsur pembentukan moral, bukan hanya sekedar menuntaskan hak dan kewajiaban semata. Lebih dari itu, ia membimbing pada perbaikan akhlak disamping juga menegakkan kewajiban dan memenuhi hak-hak. Misalnya, seseorang yang melakukan pembunuhan secara tidak sengaja, maka akan diberi hukuman memerdekakan budak perempuan mukmin dan membayar diyat kepada keluarga korban atau berpuasa 2 bulan berturut-turut sebagai bentuk pertobatan kepada Allah SWT23. Ini dalam rangka untuk membentuk kesadaran dan perbaikan moral. </a:t>
            </a:r>
          </a:p>
        </p:txBody>
      </p:sp>
    </p:spTree>
    <p:extLst>
      <p:ext uri="{BB962C8B-B14F-4D97-AF65-F5344CB8AC3E}">
        <p14:creationId xmlns:p14="http://schemas.microsoft.com/office/powerpoint/2010/main" val="36673269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3"/>
          </p:nvPr>
        </p:nvSpPr>
        <p:spPr>
          <a:xfrm>
            <a:off x="827584" y="764704"/>
            <a:ext cx="7272808" cy="5001736"/>
          </a:xfrm>
        </p:spPr>
        <p:txBody>
          <a:bodyPr>
            <a:normAutofit/>
          </a:bodyPr>
          <a:lstStyle/>
          <a:p>
            <a:pPr marL="45720" indent="0">
              <a:buNone/>
            </a:pPr>
            <a:endParaRPr lang="id-ID" dirty="0" smtClean="0"/>
          </a:p>
          <a:p>
            <a:pPr marL="45720" indent="0" algn="ctr">
              <a:buNone/>
            </a:pPr>
            <a:r>
              <a:rPr lang="id-ID" b="1" dirty="0"/>
              <a:t>Waqi’i </a:t>
            </a:r>
          </a:p>
          <a:p>
            <a:pPr marL="45720" indent="0">
              <a:buNone/>
            </a:pPr>
            <a:endParaRPr lang="id-ID" dirty="0" smtClean="0"/>
          </a:p>
          <a:p>
            <a:pPr marL="45720" indent="0">
              <a:buNone/>
            </a:pPr>
            <a:endParaRPr lang="id-ID" dirty="0"/>
          </a:p>
          <a:p>
            <a:pPr marL="45720" indent="0" algn="just">
              <a:buNone/>
            </a:pPr>
            <a:r>
              <a:rPr lang="id-ID" dirty="0" smtClean="0"/>
              <a:t>Hukum </a:t>
            </a:r>
            <a:r>
              <a:rPr lang="id-ID" dirty="0"/>
              <a:t>Islam menyentuh pada kondisi riil yang terjadi di masyarakat. Meskipun pada tahap implementasinya dilalui dengan bertahap (al-tadrij). Ini menunjukkan bahwa hukum Islam tidak terjadi di luar realitas. </a:t>
            </a:r>
          </a:p>
        </p:txBody>
      </p:sp>
    </p:spTree>
    <p:extLst>
      <p:ext uri="{BB962C8B-B14F-4D97-AF65-F5344CB8AC3E}">
        <p14:creationId xmlns:p14="http://schemas.microsoft.com/office/powerpoint/2010/main" val="40155714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3"/>
          </p:nvPr>
        </p:nvSpPr>
        <p:spPr>
          <a:xfrm>
            <a:off x="1143000" y="731520"/>
            <a:ext cx="7173416" cy="5145752"/>
          </a:xfrm>
        </p:spPr>
        <p:txBody>
          <a:bodyPr/>
          <a:lstStyle/>
          <a:p>
            <a:pPr marL="45720" indent="0" algn="ctr">
              <a:buNone/>
            </a:pPr>
            <a:r>
              <a:rPr lang="id-ID" b="1" dirty="0" smtClean="0"/>
              <a:t>Insaniyyah</a:t>
            </a:r>
          </a:p>
          <a:p>
            <a:pPr marL="45720" indent="0" algn="ctr">
              <a:buNone/>
            </a:pPr>
            <a:endParaRPr lang="id-ID" b="1" dirty="0" smtClean="0"/>
          </a:p>
          <a:p>
            <a:pPr marL="45720" indent="0" algn="just">
              <a:buNone/>
            </a:pPr>
            <a:endParaRPr lang="id-ID" dirty="0" smtClean="0"/>
          </a:p>
          <a:p>
            <a:pPr marL="45720" indent="0" algn="just">
              <a:buNone/>
            </a:pPr>
            <a:r>
              <a:rPr lang="id-ID" dirty="0" smtClean="0"/>
              <a:t>Hukum </a:t>
            </a:r>
            <a:r>
              <a:rPr lang="id-ID" dirty="0"/>
              <a:t>Islam diturunkan untuk meningkatkan taraf hidup manusia, membimbing dan memelihara sifat-sifat kemanusiaannya. Oleh sebab itu, hukum Islam datang dengan menghormati martabat manusia sebagai kesatuan jiwa dan raga, rohani dan jasmani. Dia memelihara kemuliaan manusia dan kemanusiaan secara komprehensip. </a:t>
            </a:r>
            <a:r>
              <a:rPr lang="id-ID" b="1" dirty="0" smtClean="0"/>
              <a:t> </a:t>
            </a:r>
          </a:p>
          <a:p>
            <a:pPr marL="45720" indent="0" algn="ctr">
              <a:buNone/>
            </a:pPr>
            <a:endParaRPr lang="id-ID" b="1" dirty="0"/>
          </a:p>
          <a:p>
            <a:pPr marL="45720" indent="0" algn="ctr">
              <a:buNone/>
            </a:pPr>
            <a:endParaRPr lang="id-ID" b="1" dirty="0"/>
          </a:p>
        </p:txBody>
      </p:sp>
    </p:spTree>
    <p:extLst>
      <p:ext uri="{BB962C8B-B14F-4D97-AF65-F5344CB8AC3E}">
        <p14:creationId xmlns:p14="http://schemas.microsoft.com/office/powerpoint/2010/main" val="657994875"/>
      </p:ext>
    </p:extLst>
  </p:cSld>
  <p:clrMapOvr>
    <a:masterClrMapping/>
  </p:clrMapOvr>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125</TotalTime>
  <Words>567</Words>
  <Application>Microsoft Office PowerPoint</Application>
  <PresentationFormat>On-screen Show (4:3)</PresentationFormat>
  <Paragraphs>48</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Slipstream</vt:lpstr>
      <vt:lpstr> METODE DAN KARAKTERISTIK ILMU FIQIH    Dosen Pendamping: Nadra Ulfah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17</cp:revision>
  <dcterms:created xsi:type="dcterms:W3CDTF">2021-12-03T01:25:19Z</dcterms:created>
  <dcterms:modified xsi:type="dcterms:W3CDTF">2021-12-03T03:30:37Z</dcterms:modified>
</cp:coreProperties>
</file>