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24"/>
  </p:notesMasterIdLst>
  <p:handoutMasterIdLst>
    <p:handoutMasterId r:id="rId25"/>
  </p:handoutMasterIdLst>
  <p:sldIdLst>
    <p:sldId id="256" r:id="rId2"/>
    <p:sldId id="418" r:id="rId3"/>
    <p:sldId id="414" r:id="rId4"/>
    <p:sldId id="426" r:id="rId5"/>
    <p:sldId id="431" r:id="rId6"/>
    <p:sldId id="432" r:id="rId7"/>
    <p:sldId id="423" r:id="rId8"/>
    <p:sldId id="434" r:id="rId9"/>
    <p:sldId id="433" r:id="rId10"/>
    <p:sldId id="427" r:id="rId11"/>
    <p:sldId id="435" r:id="rId12"/>
    <p:sldId id="425" r:id="rId13"/>
    <p:sldId id="436" r:id="rId14"/>
    <p:sldId id="437" r:id="rId15"/>
    <p:sldId id="438" r:id="rId16"/>
    <p:sldId id="439" r:id="rId17"/>
    <p:sldId id="440" r:id="rId18"/>
    <p:sldId id="441" r:id="rId19"/>
    <p:sldId id="442" r:id="rId20"/>
    <p:sldId id="443" r:id="rId21"/>
    <p:sldId id="444" r:id="rId22"/>
    <p:sldId id="322" r:id="rId23"/>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324" autoAdjust="0"/>
    <p:restoredTop sz="99301" autoAdjust="0"/>
  </p:normalViewPr>
  <p:slideViewPr>
    <p:cSldViewPr>
      <p:cViewPr>
        <p:scale>
          <a:sx n="71" d="100"/>
          <a:sy n="71" d="100"/>
        </p:scale>
        <p:origin x="-552" y="-4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55973" cy="46761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94885" y="0"/>
            <a:ext cx="3057175" cy="467610"/>
          </a:xfrm>
          <a:prstGeom prst="rect">
            <a:avLst/>
          </a:prstGeom>
        </p:spPr>
        <p:txBody>
          <a:bodyPr vert="horz" lIns="91440" tIns="45720" rIns="91440" bIns="45720" rtlCol="0"/>
          <a:lstStyle>
            <a:lvl1pPr algn="r">
              <a:defRPr sz="1200"/>
            </a:lvl1pPr>
          </a:lstStyle>
          <a:p>
            <a:fld id="{3AEF15F4-F8D6-46AC-826E-491BCF84EEDC}" type="datetimeFigureOut">
              <a:rPr lang="en-US" smtClean="0"/>
              <a:pPr/>
              <a:t>6/24/2021</a:t>
            </a:fld>
            <a:endParaRPr lang="en-US"/>
          </a:p>
        </p:txBody>
      </p:sp>
      <p:sp>
        <p:nvSpPr>
          <p:cNvPr id="4" name="Footer Placeholder 3"/>
          <p:cNvSpPr>
            <a:spLocks noGrp="1"/>
          </p:cNvSpPr>
          <p:nvPr>
            <p:ph type="ftr" sz="quarter" idx="2"/>
          </p:nvPr>
        </p:nvSpPr>
        <p:spPr>
          <a:xfrm>
            <a:off x="3" y="8841492"/>
            <a:ext cx="3055973" cy="46760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94885" y="8841492"/>
            <a:ext cx="3057175" cy="467609"/>
          </a:xfrm>
          <a:prstGeom prst="rect">
            <a:avLst/>
          </a:prstGeom>
        </p:spPr>
        <p:txBody>
          <a:bodyPr vert="horz" lIns="91440" tIns="45720" rIns="91440" bIns="45720" rtlCol="0" anchor="b"/>
          <a:lstStyle>
            <a:lvl1pPr algn="r">
              <a:defRPr sz="1200"/>
            </a:lvl1pPr>
          </a:lstStyle>
          <a:p>
            <a:fld id="{36A144B7-44BC-425A-AC62-ABEA76F14957}" type="slidenum">
              <a:rPr lang="en-US" smtClean="0"/>
              <a:pPr/>
              <a:t>‹#›</a:t>
            </a:fld>
            <a:endParaRPr lang="en-US"/>
          </a:p>
        </p:txBody>
      </p:sp>
    </p:spTree>
    <p:extLst>
      <p:ext uri="{BB962C8B-B14F-4D97-AF65-F5344CB8AC3E}">
        <p14:creationId xmlns:p14="http://schemas.microsoft.com/office/powerpoint/2010/main" xmlns="" val="7794932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5973" cy="46761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94885" y="0"/>
            <a:ext cx="3057175" cy="467610"/>
          </a:xfrm>
          <a:prstGeom prst="rect">
            <a:avLst/>
          </a:prstGeom>
        </p:spPr>
        <p:txBody>
          <a:bodyPr vert="horz" lIns="91440" tIns="45720" rIns="91440" bIns="45720" rtlCol="0"/>
          <a:lstStyle>
            <a:lvl1pPr algn="r">
              <a:defRPr sz="1200"/>
            </a:lvl1pPr>
          </a:lstStyle>
          <a:p>
            <a:fld id="{6CA7319E-6B61-4434-95E7-2B1965734E55}" type="datetimeFigureOut">
              <a:rPr lang="en-US" smtClean="0"/>
              <a:pPr/>
              <a:t>6/24/2021</a:t>
            </a:fld>
            <a:endParaRPr lang="en-US"/>
          </a:p>
        </p:txBody>
      </p:sp>
      <p:sp>
        <p:nvSpPr>
          <p:cNvPr id="4" name="Slide Image Placeholder 3"/>
          <p:cNvSpPr>
            <a:spLocks noGrp="1" noRot="1" noChangeAspect="1"/>
          </p:cNvSpPr>
          <p:nvPr>
            <p:ph type="sldImg" idx="2"/>
          </p:nvPr>
        </p:nvSpPr>
        <p:spPr>
          <a:xfrm>
            <a:off x="735013" y="1163638"/>
            <a:ext cx="5583237"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5688" y="4480006"/>
            <a:ext cx="5641888" cy="3665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1492"/>
            <a:ext cx="3055973" cy="46760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94885" y="8841492"/>
            <a:ext cx="3057175" cy="467609"/>
          </a:xfrm>
          <a:prstGeom prst="rect">
            <a:avLst/>
          </a:prstGeom>
        </p:spPr>
        <p:txBody>
          <a:bodyPr vert="horz" lIns="91440" tIns="45720" rIns="91440" bIns="45720" rtlCol="0" anchor="b"/>
          <a:lstStyle>
            <a:lvl1pPr algn="r">
              <a:defRPr sz="1200"/>
            </a:lvl1pPr>
          </a:lstStyle>
          <a:p>
            <a:fld id="{051BB099-121F-4CD1-8DE7-544B2A0C0823}" type="slidenum">
              <a:rPr lang="en-US" smtClean="0"/>
              <a:pPr/>
              <a:t>‹#›</a:t>
            </a:fld>
            <a:endParaRPr lang="en-US"/>
          </a:p>
        </p:txBody>
      </p:sp>
    </p:spTree>
    <p:extLst>
      <p:ext uri="{BB962C8B-B14F-4D97-AF65-F5344CB8AC3E}">
        <p14:creationId xmlns:p14="http://schemas.microsoft.com/office/powerpoint/2010/main" xmlns="" val="466007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smtClean="0">
              <a:latin typeface="Arial" panose="020B0604020202020204" pitchFamily="34" charset="0"/>
            </a:endParaRPr>
          </a:p>
        </p:txBody>
      </p:sp>
    </p:spTree>
    <p:extLst>
      <p:ext uri="{BB962C8B-B14F-4D97-AF65-F5344CB8AC3E}">
        <p14:creationId xmlns:p14="http://schemas.microsoft.com/office/powerpoint/2010/main" xmlns="" val="1959895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2540967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3755081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3967977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1740219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235820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2559398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593842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1790720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4262675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2700053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807231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3697427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6/24/2021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19184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182549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1082607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1D8BD707-D9CF-40AE-B4C6-C98DA3205C09}" type="datetimeFigureOut">
              <a:rPr lang="en-US" smtClean="0"/>
              <a:pPr/>
              <a:t>6/24/2021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338453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224078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D8BD707-D9CF-40AE-B4C6-C98DA3205C09}" type="datetimeFigureOut">
              <a:rPr lang="en-US" smtClean="0"/>
              <a:pPr/>
              <a:t>6/24/2021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107950">
              <a:lnSpc>
                <a:spcPct val="100000"/>
              </a:lnSpc>
              <a:spcBef>
                <a:spcPts val="215"/>
              </a:spcBef>
            </a:pPr>
            <a:fld id="{81D60167-4931-47E6-BA6A-407CBD079E47}" type="slidenum">
              <a:rPr lang="en-US" spc="105" smtClean="0"/>
              <a:pPr marL="107950">
                <a:lnSpc>
                  <a:spcPct val="100000"/>
                </a:lnSpc>
                <a:spcBef>
                  <a:spcPts val="215"/>
                </a:spcBef>
              </a:pPr>
              <a:t>‹#›</a:t>
            </a:fld>
            <a:endParaRPr lang="en-US" spc="105" dirty="0"/>
          </a:p>
        </p:txBody>
      </p:sp>
    </p:spTree>
    <p:extLst>
      <p:ext uri="{BB962C8B-B14F-4D97-AF65-F5344CB8AC3E}">
        <p14:creationId xmlns:p14="http://schemas.microsoft.com/office/powerpoint/2010/main" xmlns="" val="888868630"/>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8995" y="1371600"/>
            <a:ext cx="4604005" cy="584775"/>
          </a:xfrm>
          <a:prstGeom prst="rect">
            <a:avLst/>
          </a:prstGeom>
          <a:noFill/>
        </p:spPr>
        <p:txBody>
          <a:bodyPr wrap="square" rtlCol="0">
            <a:spAutoFit/>
          </a:bodyPr>
          <a:lstStyle/>
          <a:p>
            <a:r>
              <a:rPr lang="en-US" sz="3200" dirty="0" smtClean="0"/>
              <a:t> </a:t>
            </a:r>
            <a:endParaRPr lang="en-US" sz="3200" dirty="0"/>
          </a:p>
        </p:txBody>
      </p:sp>
      <p:pic>
        <p:nvPicPr>
          <p:cNvPr id="8" name="Picture 7"/>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2595538" y="357166"/>
            <a:ext cx="1000132" cy="1071546"/>
          </a:xfrm>
          <a:prstGeom prst="rect">
            <a:avLst/>
          </a:prstGeom>
          <a:noFill/>
          <a:ln>
            <a:noFill/>
          </a:ln>
        </p:spPr>
      </p:pic>
      <p:sp>
        <p:nvSpPr>
          <p:cNvPr id="9" name="TextBox 8"/>
          <p:cNvSpPr txBox="1"/>
          <p:nvPr/>
        </p:nvSpPr>
        <p:spPr>
          <a:xfrm>
            <a:off x="3595670" y="428604"/>
            <a:ext cx="6429420" cy="95410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id-ID" sz="2800" dirty="0" smtClean="0">
                <a:latin typeface="Arial Black" pitchFamily="34" charset="0"/>
              </a:rPr>
              <a:t>HADIST TARBAWI</a:t>
            </a:r>
          </a:p>
          <a:p>
            <a:pPr algn="ctr"/>
            <a:r>
              <a:rPr lang="id-ID" sz="2800" dirty="0" smtClean="0">
                <a:latin typeface="Arial Black" pitchFamily="34" charset="0"/>
              </a:rPr>
              <a:t>MATERI PEMBELAJARAN</a:t>
            </a:r>
            <a:endParaRPr lang="id-ID" sz="2800" dirty="0">
              <a:latin typeface="Arial Black" pitchFamily="34" charset="0"/>
            </a:endParaRPr>
          </a:p>
        </p:txBody>
      </p:sp>
      <p:pic>
        <p:nvPicPr>
          <p:cNvPr id="2" name="Picture 2" descr="C:\Users\user\Downloads\WhatsApp Image 2021-04-24 at 8.46.46 AM.jpeg"/>
          <p:cNvPicPr>
            <a:picLocks noChangeAspect="1" noChangeArrowheads="1"/>
          </p:cNvPicPr>
          <p:nvPr/>
        </p:nvPicPr>
        <p:blipFill>
          <a:blip r:embed="rId3"/>
          <a:srcRect/>
          <a:stretch>
            <a:fillRect/>
          </a:stretch>
        </p:blipFill>
        <p:spPr bwMode="auto">
          <a:xfrm>
            <a:off x="2809852" y="1357298"/>
            <a:ext cx="7215238" cy="485300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380960" y="642918"/>
            <a:ext cx="11430080" cy="557216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id-ID" dirty="0" smtClean="0"/>
          </a:p>
          <a:p>
            <a:pPr algn="ctr"/>
            <a:r>
              <a:rPr lang="id-ID" b="1" dirty="0" smtClean="0"/>
              <a:t>Maknanya mukmin kuat hendaknya menggabungkan antara usaha </a:t>
            </a:r>
          </a:p>
          <a:p>
            <a:pPr algn="ctr"/>
            <a:r>
              <a:rPr lang="id-ID" b="1" dirty="0" smtClean="0"/>
              <a:t>dan tawakal. Usaha lahirdan batin berusaha melakukan sesuatu yang bermanfaat disertao dengan berdo'a mohon pertolongan kepada </a:t>
            </a:r>
          </a:p>
          <a:p>
            <a:pPr algn="ctr"/>
            <a:r>
              <a:rPr lang="id-ID" b="1" dirty="0" smtClean="0"/>
              <a:t>Allah agar dapat melaksankannya dengan baik kemudian diserahkan kepada Allah. </a:t>
            </a:r>
          </a:p>
          <a:p>
            <a:pPr algn="ctr"/>
            <a:r>
              <a:rPr lang="id-ID" b="1" dirty="0" smtClean="0"/>
              <a:t>Al- Nawawi memberikan syarah pada Hadis ini, usahakan sungguh-sungguh dalam melaksanakan dan mencintai taat kepada Allah dan mohonlah pertolongan kepada Allah untuk dapat melaksanakannya. Janganlah engkau lemah dalam melaksanakan taat dan malas </a:t>
            </a:r>
          </a:p>
          <a:p>
            <a:pPr algn="ctr"/>
            <a:r>
              <a:rPr lang="id-ID" b="1" dirty="0" smtClean="0"/>
              <a:t>meminta pertolongan untuk dapat melaksankannya. </a:t>
            </a:r>
          </a:p>
          <a:p>
            <a:pPr algn="ctr"/>
            <a:r>
              <a:rPr lang="id-ID" b="1" dirty="0" smtClean="0"/>
              <a:t>Usahakan sunggusungguh untuk mendapatkan sesuatu yang </a:t>
            </a:r>
          </a:p>
          <a:p>
            <a:pPr algn="ctr"/>
            <a:r>
              <a:rPr lang="id-ID" b="1" dirty="0" smtClean="0"/>
              <a:t>bermanfaat baik dalam urusan agama, keluarga dan akhlak yang </a:t>
            </a:r>
          </a:p>
          <a:p>
            <a:pPr algn="ctr"/>
            <a:r>
              <a:rPr lang="id-ID" b="1" dirty="0" smtClean="0"/>
              <a:t>baik. Minta tolonglah kepad-Nya kemudian serahkan</a:t>
            </a:r>
          </a:p>
          <a:p>
            <a:pPr algn="ctr"/>
            <a:r>
              <a:rPr lang="id-ID" b="1" dirty="0" smtClean="0"/>
              <a:t> kepada-Nya jangan hanya kepada usahamu. </a:t>
            </a:r>
          </a:p>
          <a:p>
            <a:pPr algn="ctr"/>
            <a:r>
              <a:rPr lang="id-ID" b="1" dirty="0" smtClean="0"/>
              <a:t>Barang siapa ditolong oleh Allah pasti ia tertolong.</a:t>
            </a:r>
          </a:p>
          <a:p>
            <a:pPr algn="ct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380960" y="642918"/>
            <a:ext cx="11430080" cy="557216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id-ID" dirty="0" smtClean="0"/>
          </a:p>
          <a:p>
            <a:pPr algn="ctr"/>
            <a:r>
              <a:rPr lang="id-ID" dirty="0" smtClean="0"/>
              <a:t>Orang mukmin yang kuat mengetahui kegagalan itu takdir Allah dan</a:t>
            </a:r>
          </a:p>
          <a:p>
            <a:pPr algn="ctr"/>
            <a:r>
              <a:rPr lang="id-ID" dirty="0" smtClean="0"/>
              <a:t> ia tidak putus rahmatya. Disitulah timbul jiwa optimis untuk melanjutkan perjuangan utnuk meraih tujuan dan cita-citanya dengan semangat baru yang bersandar pada rahmat-Nya. </a:t>
            </a:r>
          </a:p>
          <a:p>
            <a:pPr algn="ctr"/>
            <a:r>
              <a:rPr lang="id-ID" dirty="0" smtClean="0"/>
              <a:t>Hadis di atas mendidik kepada kita agar supaya </a:t>
            </a:r>
          </a:p>
          <a:p>
            <a:pPr algn="ctr"/>
            <a:r>
              <a:rPr lang="id-ID" dirty="0" smtClean="0"/>
              <a:t>tidak lemah semangat dalam perjuangan hidup dan selalu melakukan perbaikanperbaikan, sesuai dengan sunatulloh yang berlaku pada </a:t>
            </a:r>
          </a:p>
          <a:p>
            <a:pPr algn="ctr"/>
            <a:r>
              <a:rPr lang="id-ID" dirty="0" smtClean="0"/>
              <a:t>makhluknya sehingga mencapai tujuan pendidikan yaitu kepribadian muslim yang lahir dari batin, jasmani dan rohani.</a:t>
            </a: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C. KESUKSESAN ILMU</a:t>
            </a:r>
            <a:endParaRPr lang="id-ID" sz="3200" dirty="0"/>
          </a:p>
        </p:txBody>
      </p:sp>
      <p:sp>
        <p:nvSpPr>
          <p:cNvPr id="13" name="Oval 12"/>
          <p:cNvSpPr/>
          <p:nvPr/>
        </p:nvSpPr>
        <p:spPr>
          <a:xfrm>
            <a:off x="523836" y="1285860"/>
            <a:ext cx="11215766" cy="51435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smtClean="0"/>
              <a:t>Pada hadis di atas menjelaskan bagaiman kaitannya dengan pelajar yang </a:t>
            </a:r>
          </a:p>
          <a:p>
            <a:pPr algn="ctr"/>
            <a:r>
              <a:rPr lang="id-ID" sz="1600" b="1" dirty="0" smtClean="0"/>
              <a:t>menuntut ilmu atau para guru yang mengajarkannya. Bolehkah menunutut </a:t>
            </a:r>
          </a:p>
          <a:p>
            <a:pPr algn="ctr"/>
            <a:r>
              <a:rPr lang="id-ID" sz="1600" b="1" dirty="0" smtClean="0"/>
              <a:t>ilmu atau mengajarkannya dengan motivasi ingin mendapatkan atau ingin </a:t>
            </a:r>
          </a:p>
          <a:p>
            <a:pPr algn="ctr"/>
            <a:r>
              <a:rPr lang="id-ID" sz="1600" b="1" dirty="0" smtClean="0"/>
              <a:t>mencapai harta benda dunia.</a:t>
            </a:r>
          </a:p>
          <a:p>
            <a:pPr algn="ctr"/>
            <a:r>
              <a:rPr lang="id-ID" sz="1600" dirty="0" smtClean="0"/>
              <a:t>Rasullah SAW</a:t>
            </a:r>
          </a:p>
          <a:p>
            <a:pPr algn="ctr"/>
            <a:r>
              <a:rPr lang="id-ID" sz="1600" dirty="0" smtClean="0"/>
              <a:t> </a:t>
            </a:r>
            <a:r>
              <a:rPr lang="ar-AE" sz="1600" dirty="0" smtClean="0"/>
              <a:t>ا</a:t>
            </a:r>
            <a:r>
              <a:rPr lang="ar-AE" sz="3200" dirty="0" smtClean="0"/>
              <a:t>َلآ اِنَّ الدُ نْيَا مَلْعُوْ نَةٌ مَلْعُو نُ مَا فِيْهَا </a:t>
            </a:r>
          </a:p>
          <a:p>
            <a:pPr algn="ctr"/>
            <a:r>
              <a:rPr lang="ar-AE" sz="1600" b="1" dirty="0" smtClean="0"/>
              <a:t>"</a:t>
            </a:r>
            <a:r>
              <a:rPr lang="id-ID" sz="1600" b="1" dirty="0" smtClean="0"/>
              <a:t>Ingatlah, bahwa dunia ini terkutuk, dan semua yang ada didalamnya juga </a:t>
            </a:r>
          </a:p>
          <a:p>
            <a:pPr algn="ctr"/>
            <a:r>
              <a:rPr lang="id-ID" sz="1600" b="1" dirty="0" smtClean="0"/>
              <a:t>terkutuk."</a:t>
            </a:r>
          </a:p>
          <a:p>
            <a:pPr algn="ctr"/>
            <a:r>
              <a:rPr lang="id-ID" sz="1600" b="1" dirty="0" smtClean="0"/>
              <a:t>Kata ingatlah ( </a:t>
            </a:r>
            <a:r>
              <a:rPr lang="ar-AE" sz="1600" b="1" dirty="0" smtClean="0"/>
              <a:t>اَلآ) </a:t>
            </a:r>
            <a:r>
              <a:rPr lang="id-ID" sz="1600" b="1" dirty="0" smtClean="0"/>
              <a:t>huruf pembuka (istiftah) faedahnya untuk memperkuat isi </a:t>
            </a:r>
          </a:p>
          <a:p>
            <a:pPr algn="ctr"/>
            <a:r>
              <a:rPr lang="id-ID" sz="1600" b="1" dirty="0" smtClean="0"/>
              <a:t>kalimat setelahnya, agar audiensi lebih memerhatikan apa yang akan </a:t>
            </a:r>
          </a:p>
          <a:p>
            <a:pPr algn="ctr"/>
            <a:r>
              <a:rPr lang="id-ID" sz="1600" b="1" dirty="0" smtClean="0"/>
              <a:t>disampaikan. </a:t>
            </a:r>
          </a:p>
          <a:p>
            <a:pPr algn="ctr"/>
            <a:r>
              <a:rPr lang="id-ID" sz="1600" b="1" dirty="0" smtClean="0"/>
              <a:t>Maksud dunia ini terkutuk adalah dibenci oleh Allah atau dijauhkan oleh </a:t>
            </a:r>
          </a:p>
          <a:p>
            <a:pPr algn="ctr"/>
            <a:r>
              <a:rPr lang="id-ID" sz="1600" b="1" dirty="0" smtClean="0"/>
              <a:t>rahmat Allah. </a:t>
            </a:r>
          </a:p>
          <a:p>
            <a:pPr algn="ctr"/>
            <a:r>
              <a:rPr lang="id-ID" sz="1600" b="1" dirty="0" smtClean="0"/>
              <a:t>Demikian juga isinya seperti kemewahan harta benda, jabatan dan wanita atau semuanya terkutuk. </a:t>
            </a:r>
            <a:endParaRPr lang="id-ID" sz="32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C. KESUKSESAN ILMU</a:t>
            </a:r>
            <a:endParaRPr lang="id-ID" sz="3200" dirty="0"/>
          </a:p>
        </p:txBody>
      </p:sp>
      <p:sp>
        <p:nvSpPr>
          <p:cNvPr id="13" name="Oval 12"/>
          <p:cNvSpPr/>
          <p:nvPr/>
        </p:nvSpPr>
        <p:spPr>
          <a:xfrm>
            <a:off x="523836" y="1285860"/>
            <a:ext cx="11215766" cy="51435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latin typeface="Arial" pitchFamily="34" charset="0"/>
                <a:cs typeface="Arial" pitchFamily="34" charset="0"/>
              </a:rPr>
              <a:t>Harta benda pada umumnya menjauhkan Allah, melupakan Allah dan tidak mendamaikan persaudaraan. Harta  yang seperti ini tidak memenangkan hati dan tidak membahagiakan dunia akhirat. Bahkan akan merusak dan membinasakan pemiliknya. Kecuali yang disabdakan Rasullulah dalam sabda berikutnya, yaitu: </a:t>
            </a:r>
          </a:p>
          <a:p>
            <a:r>
              <a:rPr lang="id-ID" sz="1600" dirty="0" smtClean="0"/>
              <a:t> </a:t>
            </a:r>
            <a:r>
              <a:rPr lang="ar-AE" sz="3600" dirty="0" smtClean="0"/>
              <a:t>اِلاَّذِكْرُ اللهِ وَمَا الاَهُ وَعَا لِمُ اَوْمُتَعَلِّمٌ</a:t>
            </a:r>
          </a:p>
          <a:p>
            <a:endParaRPr lang="id-ID" sz="1600" dirty="0" smtClean="0"/>
          </a:p>
          <a:p>
            <a:pPr algn="ctr"/>
            <a:r>
              <a:rPr lang="ar-AE" b="1" dirty="0" smtClean="0">
                <a:latin typeface="Arial" pitchFamily="34" charset="0"/>
                <a:cs typeface="Arial" pitchFamily="34" charset="0"/>
              </a:rPr>
              <a:t>"</a:t>
            </a:r>
            <a:r>
              <a:rPr lang="id-ID" b="1" dirty="0" smtClean="0">
                <a:latin typeface="Arial" pitchFamily="34" charset="0"/>
                <a:cs typeface="Arial" pitchFamily="34" charset="0"/>
              </a:rPr>
              <a:t>Kecuali zikrullah dan sesuatu yang dicintai-Nya, </a:t>
            </a:r>
          </a:p>
          <a:p>
            <a:pPr algn="ctr"/>
            <a:r>
              <a:rPr lang="id-ID" b="1" dirty="0" smtClean="0">
                <a:latin typeface="Arial" pitchFamily="34" charset="0"/>
                <a:cs typeface="Arial" pitchFamily="34" charset="0"/>
              </a:rPr>
              <a:t>orang alim (orang yang berilmu)dan orang yang belajar ilmu."</a:t>
            </a:r>
          </a:p>
          <a:p>
            <a:pPr algn="ctr"/>
            <a:r>
              <a:rPr lang="id-ID" b="1" dirty="0" smtClean="0">
                <a:latin typeface="Arial" pitchFamily="34" charset="0"/>
                <a:cs typeface="Arial" pitchFamily="34" charset="0"/>
              </a:rPr>
              <a:t>Sebagian riwayat seperti riwayat Ibnu Majah dabaca nashab/fatah dan menggunakan </a:t>
            </a:r>
            <a:r>
              <a:rPr lang="id-ID" b="1" i="1" dirty="0" smtClean="0">
                <a:latin typeface="Arial" pitchFamily="34" charset="0"/>
                <a:cs typeface="Arial" pitchFamily="34" charset="0"/>
              </a:rPr>
              <a:t>waw </a:t>
            </a:r>
            <a:r>
              <a:rPr lang="id-ID" b="1" dirty="0" smtClean="0">
                <a:latin typeface="Arial" pitchFamily="34" charset="0"/>
                <a:cs typeface="Arial" pitchFamily="34" charset="0"/>
              </a:rPr>
              <a:t>pada lafal </a:t>
            </a:r>
            <a:r>
              <a:rPr lang="id-ID" b="1" i="1" dirty="0" smtClean="0">
                <a:latin typeface="Arial" pitchFamily="34" charset="0"/>
                <a:cs typeface="Arial" pitchFamily="34" charset="0"/>
              </a:rPr>
              <a:t>'aliman wa mata'alimun </a:t>
            </a:r>
            <a:r>
              <a:rPr lang="id-ID" b="1" dirty="0" smtClean="0">
                <a:latin typeface="Arial" pitchFamily="34" charset="0"/>
                <a:cs typeface="Arial" pitchFamily="34" charset="0"/>
              </a:rPr>
              <a:t>dihubungkan </a:t>
            </a:r>
          </a:p>
          <a:p>
            <a:pPr algn="ctr"/>
            <a:r>
              <a:rPr lang="id-ID" b="1" dirty="0" smtClean="0">
                <a:latin typeface="Arial" pitchFamily="34" charset="0"/>
                <a:cs typeface="Arial" pitchFamily="34" charset="0"/>
              </a:rPr>
              <a:t>( di-</a:t>
            </a:r>
            <a:r>
              <a:rPr lang="id-ID" b="1" i="1" dirty="0" smtClean="0">
                <a:latin typeface="Arial" pitchFamily="34" charset="0"/>
                <a:cs typeface="Arial" pitchFamily="34" charset="0"/>
              </a:rPr>
              <a:t>'athafkan</a:t>
            </a:r>
            <a:r>
              <a:rPr lang="id-ID" b="1" dirty="0" smtClean="0">
                <a:latin typeface="Arial" pitchFamily="34" charset="0"/>
                <a:cs typeface="Arial" pitchFamily="34" charset="0"/>
              </a:rPr>
              <a:t>) pada lafal </a:t>
            </a:r>
            <a:r>
              <a:rPr lang="id-ID" b="1" i="1" dirty="0" smtClean="0">
                <a:latin typeface="Arial" pitchFamily="34" charset="0"/>
                <a:cs typeface="Arial" pitchFamily="34" charset="0"/>
              </a:rPr>
              <a:t>dzikrulah</a:t>
            </a:r>
            <a:r>
              <a:rPr lang="id-ID" b="1" dirty="0" smtClean="0">
                <a:latin typeface="Arial" pitchFamily="34" charset="0"/>
                <a:cs typeface="Arial" pitchFamily="34" charset="0"/>
              </a:rPr>
              <a:t> yang menjadi mutasna bi illa.</a:t>
            </a: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C. KESUKSESAN ILMU</a:t>
            </a:r>
            <a:endParaRPr lang="id-ID" sz="3200" dirty="0"/>
          </a:p>
        </p:txBody>
      </p:sp>
      <p:sp>
        <p:nvSpPr>
          <p:cNvPr id="13" name="Oval 12"/>
          <p:cNvSpPr/>
          <p:nvPr/>
        </p:nvSpPr>
        <p:spPr>
          <a:xfrm>
            <a:off x="523836" y="1285860"/>
            <a:ext cx="11215766" cy="51435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smtClean="0">
                <a:latin typeface="Arial" pitchFamily="34" charset="0"/>
                <a:cs typeface="Arial" pitchFamily="34" charset="0"/>
              </a:rPr>
              <a:t>Maknanya dunia terkutuk dan dunia yang tercela selain tiga hal sebagai berikut:</a:t>
            </a:r>
          </a:p>
          <a:p>
            <a:pPr algn="ctr"/>
            <a:r>
              <a:rPr lang="id-ID" sz="1600" dirty="0" smtClean="0">
                <a:latin typeface="Arial" pitchFamily="34" charset="0"/>
                <a:cs typeface="Arial" pitchFamily="34" charset="0"/>
              </a:rPr>
              <a:t>a. Dunia yang disertai zikir kepada Allah, artinya dunia yang mengingat kepada Allah. Misalnya memiliki harta kekayaan dikeluarkan zakat dan sedekahnya. Harta yang dikeluarkan zakat dan sedekahnya tidak dikutuk Tuhan tetapi justru dicintai-Nya.</a:t>
            </a:r>
          </a:p>
          <a:p>
            <a:pPr algn="ctr"/>
            <a:r>
              <a:rPr lang="id-ID" sz="1600" dirty="0" smtClean="0">
                <a:latin typeface="Arial" pitchFamily="34" charset="0"/>
                <a:cs typeface="Arial" pitchFamily="34" charset="0"/>
              </a:rPr>
              <a:t>b. Sesuatu yang mendekati zikir atau yang dicintai Allah, yakni amal shaleh dan sesamanya seperti menjalankan segala perintah dan menjauhkan segala larangan-Nya. Al-Madzar mengatakan maksud sesuatu yang dicintai Allah adalah dunia yang menjadi cinta kepada Allah dan membuat saling mencintai antara dua orang, itulah makna dunia yang tidakterkutuk. </a:t>
            </a:r>
          </a:p>
          <a:p>
            <a:pPr algn="ctr"/>
            <a:r>
              <a:rPr lang="id-ID" sz="1600" dirty="0" smtClean="0">
                <a:latin typeface="Arial" pitchFamily="34" charset="0"/>
                <a:cs typeface="Arial" pitchFamily="34" charset="0"/>
              </a:rPr>
              <a:t>c. Orang alim atau orang yang mencari ilmu, maksudnya ilmu yang bermanfaat yakni ilmu yang diamalkan dan diajarkan, diamalkan untuk dirinya dan diajarkan kepada orang lain. Hanya ilmu yang bermanfaat yang bisa menyelamatkan dari dunia terkutuk. </a:t>
            </a:r>
            <a:endParaRPr lang="id-ID"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C. KESUKSESAN ILMU</a:t>
            </a:r>
            <a:endParaRPr lang="id-ID" sz="3200" dirty="0"/>
          </a:p>
        </p:txBody>
      </p:sp>
      <p:sp>
        <p:nvSpPr>
          <p:cNvPr id="13" name="Oval 12"/>
          <p:cNvSpPr/>
          <p:nvPr/>
        </p:nvSpPr>
        <p:spPr>
          <a:xfrm>
            <a:off x="523836" y="1285860"/>
            <a:ext cx="11215766" cy="51435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latin typeface="Arial" pitchFamily="34" charset="0"/>
                <a:cs typeface="Arial" pitchFamily="34" charset="0"/>
              </a:rPr>
              <a:t>Hadis diatas sama sekali tidak mencela dunia dan tidak melarang </a:t>
            </a:r>
            <a:r>
              <a:rPr lang="id-ID" b="1" dirty="0" smtClean="0">
                <a:latin typeface="Arial" pitchFamily="34" charset="0"/>
                <a:cs typeface="Arial" pitchFamily="34" charset="0"/>
              </a:rPr>
              <a:t>       manusia</a:t>
            </a:r>
            <a:r>
              <a:rPr lang="id-ID" b="1" dirty="0" smtClean="0">
                <a:latin typeface="Arial" pitchFamily="34" charset="0"/>
                <a:cs typeface="Arial" pitchFamily="34" charset="0"/>
              </a:rPr>
              <a:t> untuk mencari dunia, tidak melarang pengajarnya atau </a:t>
            </a:r>
            <a:r>
              <a:rPr lang="id-ID" b="1" dirty="0" smtClean="0">
                <a:latin typeface="Arial" pitchFamily="34" charset="0"/>
                <a:cs typeface="Arial" pitchFamily="34" charset="0"/>
              </a:rPr>
              <a:t>           pencari</a:t>
            </a:r>
            <a:r>
              <a:rPr lang="id-ID" b="1" dirty="0" smtClean="0">
                <a:latin typeface="Arial" pitchFamily="34" charset="0"/>
                <a:cs typeface="Arial" pitchFamily="34" charset="0"/>
              </a:rPr>
              <a:t> </a:t>
            </a:r>
            <a:r>
              <a:rPr lang="id-ID" b="1" dirty="0" smtClean="0">
                <a:latin typeface="Arial" pitchFamily="34" charset="0"/>
                <a:cs typeface="Arial" pitchFamily="34" charset="0"/>
              </a:rPr>
              <a:t> ilmu</a:t>
            </a:r>
            <a:r>
              <a:rPr lang="id-ID" b="1" dirty="0" smtClean="0">
                <a:latin typeface="Arial" pitchFamily="34" charset="0"/>
                <a:cs typeface="Arial" pitchFamily="34" charset="0"/>
              </a:rPr>
              <a:t> mencari dunia, akan tetapi justru </a:t>
            </a:r>
            <a:r>
              <a:rPr lang="id-ID" b="1" dirty="0" smtClean="0">
                <a:latin typeface="Arial" pitchFamily="34" charset="0"/>
                <a:cs typeface="Arial" pitchFamily="34" charset="0"/>
              </a:rPr>
              <a:t>membimbing manusia</a:t>
            </a:r>
            <a:r>
              <a:rPr lang="id-ID" b="1" dirty="0" smtClean="0">
                <a:latin typeface="Arial" pitchFamily="34" charset="0"/>
                <a:cs typeface="Arial" pitchFamily="34" charset="0"/>
              </a:rPr>
              <a:t> untuk </a:t>
            </a:r>
            <a:r>
              <a:rPr lang="id-ID" b="1" dirty="0" smtClean="0">
                <a:latin typeface="Arial" pitchFamily="34" charset="0"/>
                <a:cs typeface="Arial" pitchFamily="34" charset="0"/>
              </a:rPr>
              <a:t> mencari</a:t>
            </a:r>
            <a:r>
              <a:rPr lang="id-ID" b="1" dirty="0" smtClean="0">
                <a:latin typeface="Arial" pitchFamily="34" charset="0"/>
                <a:cs typeface="Arial" pitchFamily="34" charset="0"/>
              </a:rPr>
              <a:t> dunia dengan cara yang baik dan membelanjakannya ke jalan yang </a:t>
            </a:r>
            <a:r>
              <a:rPr lang="id-ID" b="1" dirty="0" smtClean="0">
                <a:latin typeface="Arial" pitchFamily="34" charset="0"/>
                <a:cs typeface="Arial" pitchFamily="34" charset="0"/>
              </a:rPr>
              <a:t>   baik</a:t>
            </a:r>
            <a:r>
              <a:rPr lang="id-ID" b="1" dirty="0" smtClean="0">
                <a:latin typeface="Arial" pitchFamily="34" charset="0"/>
                <a:cs typeface="Arial" pitchFamily="34" charset="0"/>
              </a:rPr>
              <a:t> pula. Cara yang baik dan jalan yang baik </a:t>
            </a:r>
            <a:r>
              <a:rPr lang="id-ID" b="1" dirty="0" smtClean="0">
                <a:latin typeface="Arial" pitchFamily="34" charset="0"/>
                <a:cs typeface="Arial" pitchFamily="34" charset="0"/>
              </a:rPr>
              <a:t>  pula</a:t>
            </a:r>
            <a:r>
              <a:rPr lang="id-ID" b="1" dirty="0" smtClean="0">
                <a:latin typeface="Arial" pitchFamily="34" charset="0"/>
                <a:cs typeface="Arial" pitchFamily="34" charset="0"/>
              </a:rPr>
              <a:t> yang diridhai Allh atau yang diperbolehkan oleh hukum syara'. </a:t>
            </a:r>
            <a:r>
              <a:rPr lang="id-ID" b="1" dirty="0" smtClean="0">
                <a:latin typeface="Arial" pitchFamily="34" charset="0"/>
                <a:cs typeface="Arial" pitchFamily="34" charset="0"/>
              </a:rPr>
              <a:t>    Dalam</a:t>
            </a:r>
            <a:r>
              <a:rPr lang="id-ID" b="1" dirty="0" smtClean="0">
                <a:latin typeface="Arial" pitchFamily="34" charset="0"/>
                <a:cs typeface="Arial" pitchFamily="34" charset="0"/>
              </a:rPr>
              <a:t> bahasa hadis harta  dunia yang disertai ingat kepada Allah dan yang mendekatkannya. Hadis di atas juga membimbing manusia </a:t>
            </a:r>
            <a:r>
              <a:rPr lang="id-ID" b="1" dirty="0" smtClean="0">
                <a:latin typeface="Arial" pitchFamily="34" charset="0"/>
                <a:cs typeface="Arial" pitchFamily="34" charset="0"/>
              </a:rPr>
              <a:t>        mencari</a:t>
            </a:r>
            <a:r>
              <a:rPr lang="id-ID" b="1" dirty="0" smtClean="0">
                <a:latin typeface="Arial" pitchFamily="34" charset="0"/>
                <a:cs typeface="Arial" pitchFamily="34" charset="0"/>
              </a:rPr>
              <a:t> harta dunia dengan cara </a:t>
            </a:r>
            <a:r>
              <a:rPr lang="id-ID" b="1" dirty="0" smtClean="0">
                <a:latin typeface="Arial" pitchFamily="34" charset="0"/>
                <a:cs typeface="Arial" pitchFamily="34" charset="0"/>
              </a:rPr>
              <a:t>mempelajari</a:t>
            </a:r>
            <a:r>
              <a:rPr lang="id-ID" b="1" dirty="0" smtClean="0">
                <a:latin typeface="Arial" pitchFamily="34" charset="0"/>
                <a:cs typeface="Arial" pitchFamily="34" charset="0"/>
              </a:rPr>
              <a:t> ilmu pengetahuan atau </a:t>
            </a:r>
            <a:r>
              <a:rPr lang="id-ID" b="1" dirty="0" smtClean="0">
                <a:latin typeface="Arial" pitchFamily="34" charset="0"/>
                <a:cs typeface="Arial" pitchFamily="34" charset="0"/>
              </a:rPr>
              <a:t>          mengajarkannya</a:t>
            </a:r>
            <a:r>
              <a:rPr lang="id-ID" b="1" dirty="0" smtClean="0">
                <a:latin typeface="Arial" pitchFamily="34" charset="0"/>
                <a:cs typeface="Arial" pitchFamily="34" charset="0"/>
              </a:rPr>
              <a:t>.</a:t>
            </a: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D. MENJADI ULAMA</a:t>
            </a:r>
            <a:endParaRPr lang="id-ID" sz="3200" dirty="0"/>
          </a:p>
        </p:txBody>
      </p:sp>
      <p:sp>
        <p:nvSpPr>
          <p:cNvPr id="13" name="Oval 12"/>
          <p:cNvSpPr/>
          <p:nvPr/>
        </p:nvSpPr>
        <p:spPr>
          <a:xfrm>
            <a:off x="523836" y="1071546"/>
            <a:ext cx="11215766" cy="535785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id-ID" b="1" dirty="0" smtClean="0"/>
          </a:p>
          <a:p>
            <a:pPr algn="ctr"/>
            <a:r>
              <a:rPr lang="id-ID" b="1" dirty="0" smtClean="0"/>
              <a:t>a</a:t>
            </a:r>
            <a:r>
              <a:rPr lang="id-ID" b="1" dirty="0" smtClean="0"/>
              <a:t>. </a:t>
            </a:r>
            <a:r>
              <a:rPr lang="id-ID" b="1" dirty="0" smtClean="0">
                <a:latin typeface="Arial" pitchFamily="34" charset="0"/>
                <a:cs typeface="Arial" pitchFamily="34" charset="0"/>
              </a:rPr>
              <a:t>Dimudahkan Jalan Ke Surga, Sebagimana Sabda Beliau</a:t>
            </a:r>
            <a:endParaRPr lang="id-ID" dirty="0" smtClean="0">
              <a:latin typeface="Arial" pitchFamily="34" charset="0"/>
              <a:cs typeface="Arial" pitchFamily="34" charset="0"/>
            </a:endParaRPr>
          </a:p>
          <a:p>
            <a:pPr algn="ctr"/>
            <a:r>
              <a:rPr lang="ar-AE" sz="3200" dirty="0" smtClean="0">
                <a:latin typeface="Arial" pitchFamily="34" charset="0"/>
                <a:cs typeface="Arial" pitchFamily="34" charset="0"/>
              </a:rPr>
              <a:t>مَنْ سَلَكَ طَرِيْقًا يَبْتَغِي فِيْهِ عِلْمًا</a:t>
            </a:r>
          </a:p>
          <a:p>
            <a:pPr algn="ctr"/>
            <a:r>
              <a:rPr lang="ar-AE" dirty="0" smtClean="0">
                <a:latin typeface="Arial" pitchFamily="34" charset="0"/>
                <a:cs typeface="Arial" pitchFamily="34" charset="0"/>
              </a:rPr>
              <a:t>"</a:t>
            </a:r>
            <a:r>
              <a:rPr lang="id-ID" dirty="0" smtClean="0">
                <a:latin typeface="Arial" pitchFamily="34" charset="0"/>
                <a:cs typeface="Arial" pitchFamily="34" charset="0"/>
              </a:rPr>
              <a:t>Barang siapa yang menempuh suatu jalan untuk mencari </a:t>
            </a:r>
            <a:r>
              <a:rPr lang="id-ID" dirty="0" smtClean="0">
                <a:latin typeface="Arial" pitchFamily="34" charset="0"/>
                <a:cs typeface="Arial" pitchFamily="34" charset="0"/>
              </a:rPr>
              <a:t>ilmu“</a:t>
            </a:r>
          </a:p>
          <a:p>
            <a:pPr algn="ctr"/>
            <a:endParaRPr lang="id-ID" dirty="0" smtClean="0">
              <a:latin typeface="Arial" pitchFamily="34" charset="0"/>
              <a:cs typeface="Arial" pitchFamily="34" charset="0"/>
            </a:endParaRPr>
          </a:p>
          <a:p>
            <a:pPr algn="ctr"/>
            <a:r>
              <a:rPr lang="id-ID" dirty="0" smtClean="0">
                <a:latin typeface="Arial" pitchFamily="34" charset="0"/>
                <a:cs typeface="Arial" pitchFamily="34" charset="0"/>
              </a:rPr>
              <a:t>Maksudnya </a:t>
            </a:r>
            <a:r>
              <a:rPr lang="id-ID" dirty="0" smtClean="0">
                <a:latin typeface="Arial" pitchFamily="34" charset="0"/>
                <a:cs typeface="Arial" pitchFamily="34" charset="0"/>
              </a:rPr>
              <a:t>barang</a:t>
            </a:r>
            <a:r>
              <a:rPr lang="id-ID" dirty="0" smtClean="0">
                <a:latin typeface="Arial" pitchFamily="34" charset="0"/>
                <a:cs typeface="Arial" pitchFamily="34" charset="0"/>
              </a:rPr>
              <a:t> siapa yang menempuh suatu jalan, berjalan atau masuk </a:t>
            </a:r>
            <a:r>
              <a:rPr lang="id-ID" dirty="0" smtClean="0">
                <a:latin typeface="Arial" pitchFamily="34" charset="0"/>
                <a:cs typeface="Arial" pitchFamily="34" charset="0"/>
              </a:rPr>
              <a:t>suatu</a:t>
            </a:r>
            <a:r>
              <a:rPr lang="id-ID" dirty="0" smtClean="0">
                <a:latin typeface="Arial" pitchFamily="34" charset="0"/>
                <a:cs typeface="Arial" pitchFamily="34" charset="0"/>
              </a:rPr>
              <a:t> tujuan mencari suatu ilu, baik ilmu sedikit atau banyak, ilmu agama </a:t>
            </a:r>
            <a:r>
              <a:rPr lang="id-ID" dirty="0" smtClean="0">
                <a:latin typeface="Arial" pitchFamily="34" charset="0"/>
                <a:cs typeface="Arial" pitchFamily="34" charset="0"/>
              </a:rPr>
              <a:t>   maupun</a:t>
            </a:r>
            <a:r>
              <a:rPr lang="id-ID" dirty="0" smtClean="0">
                <a:latin typeface="Arial" pitchFamily="34" charset="0"/>
                <a:cs typeface="Arial" pitchFamily="34" charset="0"/>
              </a:rPr>
              <a:t> ilmu umum. </a:t>
            </a:r>
            <a:endParaRPr lang="id-ID" dirty="0" smtClean="0">
              <a:latin typeface="Arial" pitchFamily="34" charset="0"/>
              <a:cs typeface="Arial" pitchFamily="34" charset="0"/>
            </a:endParaRPr>
          </a:p>
          <a:p>
            <a:pPr algn="ctr"/>
            <a:r>
              <a:rPr lang="id-ID" dirty="0" smtClean="0">
                <a:latin typeface="Arial" pitchFamily="34" charset="0"/>
                <a:cs typeface="Arial" pitchFamily="34" charset="0"/>
              </a:rPr>
              <a:t>AtThibiy</a:t>
            </a:r>
            <a:r>
              <a:rPr lang="id-ID" dirty="0" smtClean="0">
                <a:latin typeface="Arial" pitchFamily="34" charset="0"/>
                <a:cs typeface="Arial" pitchFamily="34" charset="0"/>
              </a:rPr>
              <a:t> menjelaskan kata </a:t>
            </a:r>
            <a:r>
              <a:rPr lang="id-ID" i="1" dirty="0" smtClean="0">
                <a:latin typeface="Arial" pitchFamily="34" charset="0"/>
                <a:cs typeface="Arial" pitchFamily="34" charset="0"/>
              </a:rPr>
              <a:t>tharikan</a:t>
            </a:r>
            <a:r>
              <a:rPr lang="id-ID" dirty="0" smtClean="0">
                <a:latin typeface="Arial" pitchFamily="34" charset="0"/>
                <a:cs typeface="Arial" pitchFamily="34" charset="0"/>
              </a:rPr>
              <a:t> dan</a:t>
            </a:r>
            <a:r>
              <a:rPr lang="id-ID" i="1" dirty="0" smtClean="0">
                <a:latin typeface="Arial" pitchFamily="34" charset="0"/>
                <a:cs typeface="Arial" pitchFamily="34" charset="0"/>
              </a:rPr>
              <a:t> 'ilman </a:t>
            </a:r>
            <a:r>
              <a:rPr lang="id-ID" dirty="0" smtClean="0">
                <a:latin typeface="Arial" pitchFamily="34" charset="0"/>
                <a:cs typeface="Arial" pitchFamily="34" charset="0"/>
              </a:rPr>
              <a:t>mutlak mencakup segala </a:t>
            </a:r>
            <a:r>
              <a:rPr lang="id-ID" dirty="0" smtClean="0">
                <a:latin typeface="Arial" pitchFamily="34" charset="0"/>
                <a:cs typeface="Arial" pitchFamily="34" charset="0"/>
              </a:rPr>
              <a:t>       jenisnya</a:t>
            </a:r>
            <a:r>
              <a:rPr lang="id-ID" dirty="0" smtClean="0">
                <a:latin typeface="Arial" pitchFamily="34" charset="0"/>
                <a:cs typeface="Arial" pitchFamily="34" charset="0"/>
              </a:rPr>
              <a:t>, ia berbentuk isim nakirah kata benda yang </a:t>
            </a:r>
            <a:r>
              <a:rPr lang="id-ID" dirty="0" smtClean="0">
                <a:latin typeface="Arial" pitchFamily="34" charset="0"/>
                <a:cs typeface="Arial" pitchFamily="34" charset="0"/>
              </a:rPr>
              <a:t>bersifat</a:t>
            </a:r>
            <a:r>
              <a:rPr lang="id-ID" dirty="0" smtClean="0">
                <a:latin typeface="Arial" pitchFamily="34" charset="0"/>
                <a:cs typeface="Arial" pitchFamily="34" charset="0"/>
              </a:rPr>
              <a:t> umum). </a:t>
            </a:r>
            <a:r>
              <a:rPr lang="id-ID" dirty="0" smtClean="0">
                <a:latin typeface="Arial" pitchFamily="34" charset="0"/>
                <a:cs typeface="Arial" pitchFamily="34" charset="0"/>
              </a:rPr>
              <a:t>            Thariqan</a:t>
            </a:r>
            <a:r>
              <a:rPr lang="id-ID" dirty="0" smtClean="0">
                <a:latin typeface="Arial" pitchFamily="34" charset="0"/>
                <a:cs typeface="Arial" pitchFamily="34" charset="0"/>
              </a:rPr>
              <a:t> diartikan suatu jalan, menempuh suatu jalan dekat atau jauh, </a:t>
            </a:r>
            <a:r>
              <a:rPr lang="id-ID" dirty="0" smtClean="0">
                <a:latin typeface="Arial" pitchFamily="34" charset="0"/>
                <a:cs typeface="Arial" pitchFamily="34" charset="0"/>
              </a:rPr>
              <a:t>         keluar</a:t>
            </a:r>
            <a:r>
              <a:rPr lang="id-ID" dirty="0" smtClean="0">
                <a:latin typeface="Arial" pitchFamily="34" charset="0"/>
                <a:cs typeface="Arial" pitchFamily="34" charset="0"/>
              </a:rPr>
              <a:t> dari rumah atau dari kampung halamannya, keluar dari </a:t>
            </a:r>
            <a:r>
              <a:rPr lang="id-ID" dirty="0" smtClean="0">
                <a:latin typeface="Arial" pitchFamily="34" charset="0"/>
                <a:cs typeface="Arial" pitchFamily="34" charset="0"/>
              </a:rPr>
              <a:t>    kota atau</a:t>
            </a:r>
            <a:r>
              <a:rPr lang="id-ID" dirty="0" smtClean="0">
                <a:latin typeface="Arial" pitchFamily="34" charset="0"/>
                <a:cs typeface="Arial" pitchFamily="34" charset="0"/>
              </a:rPr>
              <a:t> negerinya. </a:t>
            </a:r>
            <a:endParaRPr lang="id-ID" dirty="0" smtClean="0">
              <a:latin typeface="Arial" pitchFamily="34" charset="0"/>
              <a:cs typeface="Arial" pitchFamily="34" charset="0"/>
            </a:endParaRPr>
          </a:p>
          <a:p>
            <a:pPr algn="ctr"/>
            <a:r>
              <a:rPr lang="id-ID" dirty="0" smtClean="0">
                <a:latin typeface="Arial" pitchFamily="34" charset="0"/>
                <a:cs typeface="Arial" pitchFamily="34" charset="0"/>
              </a:rPr>
              <a:t>Begitu</a:t>
            </a:r>
            <a:r>
              <a:rPr lang="id-ID" dirty="0" smtClean="0">
                <a:latin typeface="Arial" pitchFamily="34" charset="0"/>
                <a:cs typeface="Arial" pitchFamily="34" charset="0"/>
              </a:rPr>
              <a:t> juga dengan ilmu umum dan ilmu agama. </a:t>
            </a:r>
            <a:endParaRPr lang="id-ID" dirty="0" smtClean="0">
              <a:latin typeface="Arial" pitchFamily="34" charset="0"/>
              <a:cs typeface="Arial" pitchFamily="34" charset="0"/>
            </a:endParaRPr>
          </a:p>
          <a:p>
            <a:pPr algn="ctr"/>
            <a:r>
              <a:rPr lang="id-ID" dirty="0" smtClean="0">
                <a:latin typeface="Arial" pitchFamily="34" charset="0"/>
                <a:cs typeface="Arial" pitchFamily="34" charset="0"/>
              </a:rPr>
              <a:t>Ilmu</a:t>
            </a:r>
            <a:r>
              <a:rPr lang="id-ID" dirty="0" smtClean="0">
                <a:latin typeface="Arial" pitchFamily="34" charset="0"/>
                <a:cs typeface="Arial" pitchFamily="34" charset="0"/>
              </a:rPr>
              <a:t> umum sebagai wasilah atau pendukung ilmu agama pada umumnya </a:t>
            </a:r>
            <a:r>
              <a:rPr lang="id-ID" dirty="0" smtClean="0">
                <a:latin typeface="Arial" pitchFamily="34" charset="0"/>
                <a:cs typeface="Arial" pitchFamily="34" charset="0"/>
              </a:rPr>
              <a:t>   bersifat</a:t>
            </a:r>
            <a:r>
              <a:rPr lang="id-ID" dirty="0" smtClean="0">
                <a:latin typeface="Arial" pitchFamily="34" charset="0"/>
                <a:cs typeface="Arial" pitchFamily="34" charset="0"/>
              </a:rPr>
              <a:t> </a:t>
            </a:r>
            <a:r>
              <a:rPr lang="id-ID" dirty="0" smtClean="0">
                <a:latin typeface="Arial" pitchFamily="34" charset="0"/>
                <a:cs typeface="Arial" pitchFamily="34" charset="0"/>
              </a:rPr>
              <a:t> fardhu</a:t>
            </a:r>
            <a:r>
              <a:rPr lang="id-ID" dirty="0" smtClean="0">
                <a:latin typeface="Arial" pitchFamily="34" charset="0"/>
                <a:cs typeface="Arial" pitchFamily="34" charset="0"/>
              </a:rPr>
              <a:t> kifayah. </a:t>
            </a:r>
            <a:r>
              <a:rPr lang="id-ID" dirty="0" smtClean="0">
                <a:latin typeface="Arial" pitchFamily="34" charset="0"/>
                <a:cs typeface="Arial" pitchFamily="34" charset="0"/>
              </a:rPr>
              <a:t>Yang</a:t>
            </a:r>
            <a:r>
              <a:rPr lang="id-ID" dirty="0" smtClean="0">
                <a:latin typeface="Arial" pitchFamily="34" charset="0"/>
                <a:cs typeface="Arial" pitchFamily="34" charset="0"/>
              </a:rPr>
              <a:t> membedakan hanya secara fungsionalnya </a:t>
            </a:r>
            <a:r>
              <a:rPr lang="id-ID" dirty="0" smtClean="0">
                <a:latin typeface="Arial" pitchFamily="34" charset="0"/>
                <a:cs typeface="Arial" pitchFamily="34" charset="0"/>
              </a:rPr>
              <a:t>     dan</a:t>
            </a:r>
            <a:r>
              <a:rPr lang="id-ID" dirty="0" smtClean="0">
                <a:latin typeface="Arial" pitchFamily="34" charset="0"/>
                <a:cs typeface="Arial" pitchFamily="34" charset="0"/>
              </a:rPr>
              <a:t> </a:t>
            </a:r>
            <a:r>
              <a:rPr lang="id-ID" dirty="0" smtClean="0">
                <a:latin typeface="Arial" pitchFamily="34" charset="0"/>
                <a:cs typeface="Arial" pitchFamily="34" charset="0"/>
              </a:rPr>
              <a:t>hukumnya</a:t>
            </a:r>
            <a:r>
              <a:rPr lang="id-ID" dirty="0" smtClean="0">
                <a:latin typeface="Arial" pitchFamily="34" charset="0"/>
                <a:cs typeface="Arial" pitchFamily="34" charset="0"/>
              </a:rPr>
              <a:t>. </a:t>
            </a:r>
          </a:p>
          <a:p>
            <a:pPr algn="ct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D. MENJADI ULAMA</a:t>
            </a:r>
            <a:endParaRPr lang="id-ID" sz="3200" dirty="0"/>
          </a:p>
        </p:txBody>
      </p:sp>
      <p:sp>
        <p:nvSpPr>
          <p:cNvPr id="13" name="Oval 12"/>
          <p:cNvSpPr/>
          <p:nvPr/>
        </p:nvSpPr>
        <p:spPr>
          <a:xfrm>
            <a:off x="523836" y="1071546"/>
            <a:ext cx="11215766" cy="535785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id-ID" b="1" dirty="0" smtClean="0"/>
          </a:p>
          <a:p>
            <a:pPr algn="ctr"/>
            <a:r>
              <a:rPr lang="id-ID" b="1" dirty="0" smtClean="0"/>
              <a:t>b. Dihormati Para Malaikat, Senagaimana Tercermin dalam Hadis</a:t>
            </a:r>
            <a:endParaRPr lang="id-ID" dirty="0" smtClean="0"/>
          </a:p>
          <a:p>
            <a:pPr algn="ctr"/>
            <a:r>
              <a:rPr lang="id-ID" dirty="0" smtClean="0"/>
              <a:t> </a:t>
            </a:r>
            <a:r>
              <a:rPr lang="ar-AE" sz="3200" dirty="0" smtClean="0"/>
              <a:t>وَاِنَّ المَلَا ئِكَةَ لَتَضَعُ أَجْنِتَهَا رِضَاءً لِطَالِبِ العِلْمِ</a:t>
            </a:r>
          </a:p>
          <a:p>
            <a:pPr algn="ctr"/>
            <a:r>
              <a:rPr lang="ar-AE" dirty="0" smtClean="0"/>
              <a:t>"</a:t>
            </a:r>
            <a:r>
              <a:rPr lang="id-ID" dirty="0" smtClean="0">
                <a:latin typeface="Arial" pitchFamily="34" charset="0"/>
                <a:cs typeface="Arial" pitchFamily="34" charset="0"/>
              </a:rPr>
              <a:t>Sesunguhnya malaikat meletakkan sayapnya karena rida terhadap </a:t>
            </a:r>
            <a:r>
              <a:rPr lang="id-ID" dirty="0" smtClean="0">
                <a:latin typeface="Arial" pitchFamily="34" charset="0"/>
                <a:cs typeface="Arial" pitchFamily="34" charset="0"/>
              </a:rPr>
              <a:t>            penuntut</a:t>
            </a:r>
            <a:r>
              <a:rPr lang="id-ID" dirty="0" smtClean="0">
                <a:latin typeface="Arial" pitchFamily="34" charset="0"/>
                <a:cs typeface="Arial" pitchFamily="34" charset="0"/>
              </a:rPr>
              <a:t> ilmu</a:t>
            </a:r>
            <a:r>
              <a:rPr lang="id-ID" dirty="0" smtClean="0">
                <a:latin typeface="Arial" pitchFamily="34" charset="0"/>
                <a:cs typeface="Arial" pitchFamily="34" charset="0"/>
              </a:rPr>
              <a:t>.“</a:t>
            </a:r>
          </a:p>
          <a:p>
            <a:pPr algn="ctr"/>
            <a:endParaRPr lang="id-ID" dirty="0" smtClean="0">
              <a:latin typeface="Arial" pitchFamily="34" charset="0"/>
              <a:cs typeface="Arial" pitchFamily="34" charset="0"/>
            </a:endParaRPr>
          </a:p>
          <a:p>
            <a:pPr algn="ctr"/>
            <a:r>
              <a:rPr lang="id-ID" dirty="0" smtClean="0">
                <a:latin typeface="Arial" pitchFamily="34" charset="0"/>
                <a:cs typeface="Arial" pitchFamily="34" charset="0"/>
              </a:rPr>
              <a:t>Maksud meletakkan sayapnya sudah dijelaskan pada Hadis yang sama </a:t>
            </a:r>
            <a:r>
              <a:rPr lang="id-ID" dirty="0" smtClean="0">
                <a:latin typeface="Arial" pitchFamily="34" charset="0"/>
                <a:cs typeface="Arial" pitchFamily="34" charset="0"/>
              </a:rPr>
              <a:t>      pada</a:t>
            </a:r>
            <a:r>
              <a:rPr lang="id-ID" dirty="0" smtClean="0">
                <a:latin typeface="Arial" pitchFamily="34" charset="0"/>
                <a:cs typeface="Arial" pitchFamily="34" charset="0"/>
              </a:rPr>
              <a:t> bab sebelumnya. Secara garis besar ada dua makna yakni majas </a:t>
            </a:r>
            <a:r>
              <a:rPr lang="id-ID" dirty="0" smtClean="0">
                <a:latin typeface="Arial" pitchFamily="34" charset="0"/>
                <a:cs typeface="Arial" pitchFamily="34" charset="0"/>
              </a:rPr>
              <a:t>       (</a:t>
            </a:r>
            <a:r>
              <a:rPr lang="id-ID" dirty="0" smtClean="0">
                <a:latin typeface="Arial" pitchFamily="34" charset="0"/>
                <a:cs typeface="Arial" pitchFamily="34" charset="0"/>
              </a:rPr>
              <a:t>metafora). Dan makna hakikat. Makna majas, malaikat hormat dan </a:t>
            </a:r>
            <a:r>
              <a:rPr lang="id-ID" dirty="0" smtClean="0">
                <a:latin typeface="Arial" pitchFamily="34" charset="0"/>
                <a:cs typeface="Arial" pitchFamily="34" charset="0"/>
              </a:rPr>
              <a:t>            merendah</a:t>
            </a:r>
            <a:r>
              <a:rPr lang="id-ID" dirty="0" smtClean="0">
                <a:latin typeface="Arial" pitchFamily="34" charset="0"/>
                <a:cs typeface="Arial" pitchFamily="34" charset="0"/>
              </a:rPr>
              <a:t> terhadap para penuntut ilmu sedangkan makna hakikat, para </a:t>
            </a:r>
            <a:r>
              <a:rPr lang="id-ID" dirty="0" smtClean="0">
                <a:latin typeface="Arial" pitchFamily="34" charset="0"/>
                <a:cs typeface="Arial" pitchFamily="34" charset="0"/>
              </a:rPr>
              <a:t>     malaikat</a:t>
            </a:r>
            <a:r>
              <a:rPr lang="id-ID" dirty="0" smtClean="0">
                <a:latin typeface="Arial" pitchFamily="34" charset="0"/>
                <a:cs typeface="Arial" pitchFamily="34" charset="0"/>
              </a:rPr>
              <a:t> menghemparkan sayapnya untuk didinjak atau diduduki para </a:t>
            </a:r>
            <a:r>
              <a:rPr lang="id-ID" dirty="0" smtClean="0">
                <a:latin typeface="Arial" pitchFamily="34" charset="0"/>
                <a:cs typeface="Arial" pitchFamily="34" charset="0"/>
              </a:rPr>
              <a:t>        penuntut</a:t>
            </a:r>
            <a:r>
              <a:rPr lang="id-ID" dirty="0" smtClean="0">
                <a:latin typeface="Arial" pitchFamily="34" charset="0"/>
                <a:cs typeface="Arial" pitchFamily="34" charset="0"/>
              </a:rPr>
              <a:t> ilmu, karena rida terhadapnya.</a:t>
            </a:r>
          </a:p>
          <a:p>
            <a:pPr algn="ct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D. MENJADI ULAMA</a:t>
            </a:r>
            <a:endParaRPr lang="id-ID" sz="3200" dirty="0"/>
          </a:p>
        </p:txBody>
      </p:sp>
      <p:sp>
        <p:nvSpPr>
          <p:cNvPr id="13" name="Oval 12"/>
          <p:cNvSpPr/>
          <p:nvPr/>
        </p:nvSpPr>
        <p:spPr>
          <a:xfrm>
            <a:off x="523836" y="1071546"/>
            <a:ext cx="11215766" cy="535785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id-ID" b="1" dirty="0" smtClean="0"/>
          </a:p>
          <a:p>
            <a:pPr algn="ctr"/>
            <a:r>
              <a:rPr lang="id-ID" b="1" dirty="0" smtClean="0"/>
              <a:t>c. Dimohonka Pengampunan Makhluk di Langit dan di Bumi</a:t>
            </a:r>
            <a:endParaRPr lang="id-ID" dirty="0" smtClean="0"/>
          </a:p>
          <a:p>
            <a:pPr algn="ctr"/>
            <a:r>
              <a:rPr lang="id-ID" sz="3200" dirty="0" smtClean="0">
                <a:latin typeface="Arial" pitchFamily="34" charset="0"/>
                <a:cs typeface="Arial" pitchFamily="34" charset="0"/>
              </a:rPr>
              <a:t> </a:t>
            </a:r>
            <a:r>
              <a:rPr lang="ar-AE" sz="3200" dirty="0" smtClean="0">
                <a:latin typeface="Arial" pitchFamily="34" charset="0"/>
                <a:cs typeface="Arial" pitchFamily="34" charset="0"/>
              </a:rPr>
              <a:t>وَاِنَّ</a:t>
            </a:r>
            <a:r>
              <a:rPr lang="ar-AE" sz="3200" dirty="0" smtClean="0">
                <a:latin typeface="Arial" pitchFamily="34" charset="0"/>
                <a:cs typeface="Arial" pitchFamily="34" charset="0"/>
              </a:rPr>
              <a:t> الْعَالِمَ لَيَسْتَغْفِرُلَهٌ مَنْ فِى السَّمَوَاتِ وَمَنْ فِي الأَرْضِ حَتَّى الْحِيتَانُ فِي الْمَاءِ</a:t>
            </a:r>
          </a:p>
          <a:p>
            <a:pPr algn="ctr"/>
            <a:r>
              <a:rPr lang="ar-AE" b="1" dirty="0" smtClean="0"/>
              <a:t>"</a:t>
            </a:r>
            <a:r>
              <a:rPr lang="id-ID" b="1" dirty="0" smtClean="0"/>
              <a:t>dan sesungguhnya orang berilmu dimohonkan pengampunan </a:t>
            </a:r>
            <a:r>
              <a:rPr lang="id-ID" b="1" dirty="0" smtClean="0"/>
              <a:t>        baginya</a:t>
            </a:r>
            <a:r>
              <a:rPr lang="id-ID" b="1" dirty="0" smtClean="0"/>
              <a:t> oleh makhluk dilangit dan makhluk di bumi sehingga ikan-ikan di laut."</a:t>
            </a:r>
          </a:p>
          <a:p>
            <a:pPr algn="ctr"/>
            <a:r>
              <a:rPr lang="id-ID" b="1" dirty="0" smtClean="0"/>
              <a:t>Maksudnya odalah semua makhluk di langit , di bumi, di daratan, </a:t>
            </a:r>
            <a:r>
              <a:rPr lang="id-ID" b="1" dirty="0" smtClean="0"/>
              <a:t>    dan</a:t>
            </a:r>
            <a:r>
              <a:rPr lang="id-ID" b="1" dirty="0" smtClean="0"/>
              <a:t> di laut senuanya memohonkan pengampunan bagi orang alim. </a:t>
            </a:r>
            <a:r>
              <a:rPr lang="id-ID" b="1" dirty="0" smtClean="0"/>
              <a:t>AlThibiy</a:t>
            </a:r>
            <a:r>
              <a:rPr lang="id-ID" b="1" dirty="0" smtClean="0"/>
              <a:t> mengatakan, bahwa orang alim disini dimaksudakn adalah </a:t>
            </a:r>
            <a:r>
              <a:rPr lang="id-ID" b="1" dirty="0" smtClean="0"/>
              <a:t> orang</a:t>
            </a:r>
            <a:r>
              <a:rPr lang="id-ID" b="1" dirty="0" smtClean="0"/>
              <a:t> mukmin yang istiqomah, artinya yang konsisten pada ilmunya yakni mengamalkan ilmunya itu. Penyebutan ikan di laut menolak </a:t>
            </a:r>
            <a:r>
              <a:rPr lang="id-ID" b="1" dirty="0" smtClean="0"/>
              <a:t>    dugaan</a:t>
            </a:r>
            <a:r>
              <a:rPr lang="id-ID" b="1" dirty="0" smtClean="0"/>
              <a:t> bahwa makhluk di bumi jangan diduga hanya daratan saja, akan tetapi meliputi makhluk yang di laut juga.</a:t>
            </a:r>
          </a:p>
          <a:p>
            <a:pPr algn="ct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D. MENJADI ULAMA</a:t>
            </a:r>
            <a:endParaRPr lang="id-ID" sz="3200" dirty="0"/>
          </a:p>
        </p:txBody>
      </p:sp>
      <p:sp>
        <p:nvSpPr>
          <p:cNvPr id="13" name="Oval 12"/>
          <p:cNvSpPr/>
          <p:nvPr/>
        </p:nvSpPr>
        <p:spPr>
          <a:xfrm>
            <a:off x="523836" y="1071546"/>
            <a:ext cx="11215766" cy="535785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id-ID" b="1" dirty="0" smtClean="0"/>
          </a:p>
          <a:p>
            <a:pPr algn="ctr"/>
            <a:r>
              <a:rPr lang="id-ID" b="1" dirty="0" smtClean="0">
                <a:latin typeface="Arial" pitchFamily="34" charset="0"/>
                <a:cs typeface="Arial" pitchFamily="34" charset="0"/>
              </a:rPr>
              <a:t>d. Sebagai Penerang</a:t>
            </a:r>
            <a:endParaRPr lang="id-ID" dirty="0" smtClean="0">
              <a:latin typeface="Arial" pitchFamily="34" charset="0"/>
              <a:cs typeface="Arial" pitchFamily="34" charset="0"/>
            </a:endParaRPr>
          </a:p>
          <a:p>
            <a:pPr algn="ctr" latinLnBrk="1"/>
            <a:r>
              <a:rPr lang="ar-AE" sz="3200" dirty="0" smtClean="0">
                <a:latin typeface="Arial" pitchFamily="34" charset="0"/>
                <a:cs typeface="Arial" pitchFamily="34" charset="0"/>
              </a:rPr>
              <a:t>وَفَضْلُ الْعَالِمِ عَلَى الْعَابِدِ كَفَضْلِ الْقُمَرَعَلَى سَائِرِ الْكَوَاكِبِ</a:t>
            </a:r>
          </a:p>
          <a:p>
            <a:pPr algn="ctr"/>
            <a:r>
              <a:rPr lang="ar-AE" b="1" dirty="0" smtClean="0">
                <a:latin typeface="Arial" pitchFamily="34" charset="0"/>
                <a:cs typeface="Arial" pitchFamily="34" charset="0"/>
              </a:rPr>
              <a:t>."</a:t>
            </a:r>
            <a:r>
              <a:rPr lang="id-ID" b="1" dirty="0" smtClean="0">
                <a:latin typeface="Arial" pitchFamily="34" charset="0"/>
                <a:cs typeface="Arial" pitchFamily="34" charset="0"/>
              </a:rPr>
              <a:t>Keutamaan orang berilmu terhadap orang ibadah bagaikan </a:t>
            </a:r>
            <a:r>
              <a:rPr lang="id-ID" b="1" dirty="0" smtClean="0">
                <a:latin typeface="Arial" pitchFamily="34" charset="0"/>
                <a:cs typeface="Arial" pitchFamily="34" charset="0"/>
              </a:rPr>
              <a:t>                keutamaan</a:t>
            </a:r>
            <a:r>
              <a:rPr lang="id-ID" b="1" dirty="0" smtClean="0">
                <a:latin typeface="Arial" pitchFamily="34" charset="0"/>
                <a:cs typeface="Arial" pitchFamily="34" charset="0"/>
              </a:rPr>
              <a:t> </a:t>
            </a:r>
            <a:r>
              <a:rPr lang="id-ID" b="1" dirty="0" smtClean="0">
                <a:latin typeface="Arial" pitchFamily="34" charset="0"/>
                <a:cs typeface="Arial" pitchFamily="34" charset="0"/>
              </a:rPr>
              <a:t>bulan</a:t>
            </a:r>
            <a:r>
              <a:rPr lang="id-ID" b="1" dirty="0" smtClean="0">
                <a:latin typeface="Arial" pitchFamily="34" charset="0"/>
                <a:cs typeface="Arial" pitchFamily="34" charset="0"/>
              </a:rPr>
              <a:t> terhadap sekalian bintang."</a:t>
            </a:r>
          </a:p>
          <a:p>
            <a:pPr algn="ctr"/>
            <a:r>
              <a:rPr lang="id-ID" b="1" dirty="0" smtClean="0">
                <a:latin typeface="Arial" pitchFamily="34" charset="0"/>
                <a:cs typeface="Arial" pitchFamily="34" charset="0"/>
              </a:rPr>
              <a:t>Kedudukan orang ailm lebih utama dengan dengan ahli ibadah. </a:t>
            </a:r>
            <a:endParaRPr lang="id-ID" b="1" dirty="0" smtClean="0">
              <a:latin typeface="Arial" pitchFamily="34" charset="0"/>
              <a:cs typeface="Arial" pitchFamily="34" charset="0"/>
            </a:endParaRPr>
          </a:p>
          <a:p>
            <a:pPr algn="ctr"/>
            <a:r>
              <a:rPr lang="id-ID" b="1" dirty="0" smtClean="0">
                <a:latin typeface="Arial" pitchFamily="34" charset="0"/>
                <a:cs typeface="Arial" pitchFamily="34" charset="0"/>
              </a:rPr>
              <a:t>Maksud</a:t>
            </a:r>
            <a:r>
              <a:rPr lang="id-ID" b="1" dirty="0" smtClean="0">
                <a:latin typeface="Arial" pitchFamily="34" charset="0"/>
                <a:cs typeface="Arial" pitchFamily="34" charset="0"/>
              </a:rPr>
              <a:t> orang alim disini adalah orang yang disibukkan dengan </a:t>
            </a:r>
            <a:r>
              <a:rPr lang="id-ID" b="1" dirty="0" smtClean="0">
                <a:latin typeface="Arial" pitchFamily="34" charset="0"/>
                <a:cs typeface="Arial" pitchFamily="34" charset="0"/>
              </a:rPr>
              <a:t>           ilmunya</a:t>
            </a:r>
            <a:r>
              <a:rPr lang="id-ID" b="1" dirty="0" smtClean="0">
                <a:latin typeface="Arial" pitchFamily="34" charset="0"/>
                <a:cs typeface="Arial" pitchFamily="34" charset="0"/>
              </a:rPr>
              <a:t> dan menyebarkannya setelah mengamalkan baik yang </a:t>
            </a:r>
            <a:r>
              <a:rPr lang="id-ID" b="1" dirty="0" smtClean="0">
                <a:latin typeface="Arial" pitchFamily="34" charset="0"/>
                <a:cs typeface="Arial" pitchFamily="34" charset="0"/>
              </a:rPr>
              <a:t>             fardhu</a:t>
            </a:r>
            <a:r>
              <a:rPr lang="id-ID" b="1" dirty="0" smtClean="0">
                <a:latin typeface="Arial" pitchFamily="34" charset="0"/>
                <a:cs typeface="Arial" pitchFamily="34" charset="0"/>
              </a:rPr>
              <a:t> maupun yang </a:t>
            </a:r>
            <a:r>
              <a:rPr lang="id-ID" b="1" dirty="0" smtClean="0">
                <a:latin typeface="Arial" pitchFamily="34" charset="0"/>
                <a:cs typeface="Arial" pitchFamily="34" charset="0"/>
              </a:rPr>
              <a:t>sunah</a:t>
            </a:r>
          </a:p>
          <a:p>
            <a:pPr algn="ctr"/>
            <a:r>
              <a:rPr lang="id-ID" b="1" dirty="0" smtClean="0">
                <a:latin typeface="Arial" pitchFamily="34" charset="0"/>
                <a:cs typeface="Arial" pitchFamily="34" charset="0"/>
              </a:rPr>
              <a:t>Adapun</a:t>
            </a:r>
            <a:r>
              <a:rPr lang="id-ID" b="1" dirty="0" smtClean="0">
                <a:latin typeface="Arial" pitchFamily="34" charset="0"/>
                <a:cs typeface="Arial" pitchFamily="34" charset="0"/>
              </a:rPr>
              <a:t> abid (ahli ibadah) disibukakan dengan ibadah, seluruh waktunya diisi dengan ibadah-ibadah sunah sekalipun dia mengetahui hal-hal yang menyebabkan keabsahannya. Perbandingan antara keduanya bagaian perbandingan antara bulan purnama dan cahaya bintang-bintang, kesempurnaan ibadahnya tidak menjalar terhadap orang alim, sedangkan orang alaim cahanya menjalar kepada orang lain.</a:t>
            </a:r>
          </a:p>
          <a:p>
            <a:pPr algn="ctr"/>
            <a:r>
              <a:rPr lang="id-ID" dirty="0" smtClean="0">
                <a:latin typeface="Arial" pitchFamily="34" charset="0"/>
                <a:cs typeface="Arial" pitchFamily="34" charset="0"/>
              </a:rPr>
              <a:t/>
            </a:r>
            <a:br>
              <a:rPr lang="id-ID" dirty="0" smtClean="0">
                <a:latin typeface="Arial" pitchFamily="34" charset="0"/>
                <a:cs typeface="Arial" pitchFamily="34" charset="0"/>
              </a:rPr>
            </a:b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6712" y="428604"/>
            <a:ext cx="10930014" cy="6072230"/>
          </a:xfrm>
        </p:spPr>
        <p:txBody>
          <a:bodyPr>
            <a:normAutofit/>
          </a:bodyPr>
          <a:lstStyle/>
          <a:p>
            <a:pPr>
              <a:buNone/>
            </a:pPr>
            <a:endParaRPr lang="id-ID" dirty="0" smtClean="0"/>
          </a:p>
          <a:p>
            <a:endParaRPr lang="id-ID" dirty="0"/>
          </a:p>
        </p:txBody>
      </p:sp>
      <p:sp>
        <p:nvSpPr>
          <p:cNvPr id="5" name="Oval 4"/>
          <p:cNvSpPr/>
          <p:nvPr/>
        </p:nvSpPr>
        <p:spPr>
          <a:xfrm>
            <a:off x="3881422" y="2714620"/>
            <a:ext cx="4000528" cy="1857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latin typeface="Arial" pitchFamily="34" charset="0"/>
                <a:cs typeface="Arial" pitchFamily="34" charset="0"/>
              </a:rPr>
              <a:t>TUJUAN PENDIDIKAN, CITA-CITA, DAN HARAPAN</a:t>
            </a:r>
            <a:endParaRPr lang="id-ID" b="1" dirty="0">
              <a:latin typeface="Arial" pitchFamily="34" charset="0"/>
              <a:cs typeface="Arial" pitchFamily="34" charset="0"/>
            </a:endParaRPr>
          </a:p>
        </p:txBody>
      </p:sp>
      <p:sp>
        <p:nvSpPr>
          <p:cNvPr id="7" name="Oval 6"/>
          <p:cNvSpPr/>
          <p:nvPr/>
        </p:nvSpPr>
        <p:spPr>
          <a:xfrm>
            <a:off x="6953256" y="1214422"/>
            <a:ext cx="4786346" cy="10715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latin typeface="Arial" pitchFamily="34" charset="0"/>
                <a:cs typeface="Arial" pitchFamily="34" charset="0"/>
              </a:rPr>
              <a:t>TUJUAN PENDIDIKAN</a:t>
            </a:r>
            <a:endParaRPr lang="id-ID" b="1" dirty="0">
              <a:latin typeface="Arial" pitchFamily="34" charset="0"/>
              <a:cs typeface="Arial" pitchFamily="34" charset="0"/>
            </a:endParaRPr>
          </a:p>
        </p:txBody>
      </p:sp>
      <p:sp>
        <p:nvSpPr>
          <p:cNvPr id="8" name="Oval 7"/>
          <p:cNvSpPr/>
          <p:nvPr/>
        </p:nvSpPr>
        <p:spPr>
          <a:xfrm>
            <a:off x="7024694" y="5143512"/>
            <a:ext cx="4714908" cy="107157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id-ID" b="1" dirty="0" smtClean="0">
                <a:latin typeface="Arial" pitchFamily="34" charset="0"/>
                <a:cs typeface="Arial" pitchFamily="34" charset="0"/>
              </a:rPr>
              <a:t>KESUKSESAN ILMU</a:t>
            </a:r>
            <a:endParaRPr lang="id-ID" b="1" dirty="0">
              <a:latin typeface="Arial" pitchFamily="34" charset="0"/>
              <a:cs typeface="Arial" pitchFamily="34" charset="0"/>
            </a:endParaRPr>
          </a:p>
        </p:txBody>
      </p:sp>
      <p:sp>
        <p:nvSpPr>
          <p:cNvPr id="9" name="Oval 8"/>
          <p:cNvSpPr/>
          <p:nvPr/>
        </p:nvSpPr>
        <p:spPr>
          <a:xfrm>
            <a:off x="309522" y="5072074"/>
            <a:ext cx="4786346" cy="114300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d-ID" dirty="0" smtClean="0"/>
              <a:t>MENJADI ULAMA</a:t>
            </a:r>
            <a:endParaRPr lang="id-ID" dirty="0"/>
          </a:p>
        </p:txBody>
      </p:sp>
      <p:sp>
        <p:nvSpPr>
          <p:cNvPr id="28" name="Oval 27"/>
          <p:cNvSpPr/>
          <p:nvPr/>
        </p:nvSpPr>
        <p:spPr>
          <a:xfrm>
            <a:off x="380960" y="1214422"/>
            <a:ext cx="4419632" cy="114300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d-ID" b="1" dirty="0" smtClean="0">
                <a:latin typeface="Arial" pitchFamily="34" charset="0"/>
                <a:cs typeface="Arial" pitchFamily="34" charset="0"/>
              </a:rPr>
              <a:t>CITA-CITA PELAJAR</a:t>
            </a:r>
            <a:endParaRPr lang="id-ID" b="1" dirty="0">
              <a:latin typeface="Arial" pitchFamily="34" charset="0"/>
              <a:cs typeface="Arial" pitchFamily="34" charset="0"/>
            </a:endParaRPr>
          </a:p>
        </p:txBody>
      </p:sp>
      <p:cxnSp>
        <p:nvCxnSpPr>
          <p:cNvPr id="13" name="Straight Arrow Connector 12"/>
          <p:cNvCxnSpPr/>
          <p:nvPr/>
        </p:nvCxnSpPr>
        <p:spPr>
          <a:xfrm flipV="1">
            <a:off x="7810512" y="2285992"/>
            <a:ext cx="1428760"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667636" y="4071942"/>
            <a:ext cx="1571636"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9" idx="0"/>
          </p:cNvCxnSpPr>
          <p:nvPr/>
        </p:nvCxnSpPr>
        <p:spPr>
          <a:xfrm rot="10800000" flipV="1">
            <a:off x="2702696" y="4286258"/>
            <a:ext cx="1535917" cy="7858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8" idx="4"/>
          </p:cNvCxnSpPr>
          <p:nvPr/>
        </p:nvCxnSpPr>
        <p:spPr>
          <a:xfrm rot="16200000" flipH="1">
            <a:off x="3164661" y="1783545"/>
            <a:ext cx="1200152" cy="23479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8" idx="6"/>
            <a:endCxn id="7" idx="2"/>
          </p:cNvCxnSpPr>
          <p:nvPr/>
        </p:nvCxnSpPr>
        <p:spPr>
          <a:xfrm flipV="1">
            <a:off x="4800592" y="1750207"/>
            <a:ext cx="2152664"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7" idx="4"/>
          </p:cNvCxnSpPr>
          <p:nvPr/>
        </p:nvCxnSpPr>
        <p:spPr>
          <a:xfrm rot="16200000" flipH="1">
            <a:off x="8006966" y="3625454"/>
            <a:ext cx="2857520" cy="1785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8" idx="2"/>
            <a:endCxn id="9" idx="6"/>
          </p:cNvCxnSpPr>
          <p:nvPr/>
        </p:nvCxnSpPr>
        <p:spPr>
          <a:xfrm rot="10800000">
            <a:off x="5095868" y="5643579"/>
            <a:ext cx="1928826"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D. MENJADI ULAMA</a:t>
            </a:r>
            <a:endParaRPr lang="id-ID" sz="3200" dirty="0"/>
          </a:p>
        </p:txBody>
      </p:sp>
      <p:sp>
        <p:nvSpPr>
          <p:cNvPr id="13" name="Oval 12"/>
          <p:cNvSpPr/>
          <p:nvPr/>
        </p:nvSpPr>
        <p:spPr>
          <a:xfrm>
            <a:off x="523836" y="1071546"/>
            <a:ext cx="11215766" cy="535785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id-ID" b="1" dirty="0" smtClean="0"/>
          </a:p>
          <a:p>
            <a:pPr algn="ctr"/>
            <a:r>
              <a:rPr lang="id-ID" b="1" dirty="0" smtClean="0"/>
              <a:t>e. Pewaris Para Nabi</a:t>
            </a:r>
            <a:endParaRPr lang="id-ID" dirty="0" smtClean="0"/>
          </a:p>
          <a:p>
            <a:pPr algn="ctr"/>
            <a:r>
              <a:rPr lang="id-ID" sz="3200" dirty="0" smtClean="0">
                <a:latin typeface="Arial" pitchFamily="34" charset="0"/>
                <a:cs typeface="Arial" pitchFamily="34" charset="0"/>
              </a:rPr>
              <a:t> </a:t>
            </a:r>
            <a:r>
              <a:rPr lang="ar-AE" sz="3200" dirty="0" smtClean="0">
                <a:latin typeface="Arial" pitchFamily="34" charset="0"/>
                <a:cs typeface="Arial" pitchFamily="34" charset="0"/>
              </a:rPr>
              <a:t>إِنَّ الْعُلَمَاءَ وَرَسَةُالأَنْبِيَاءِاِّنَّ الأَنْبِيَاءَ </a:t>
            </a:r>
          </a:p>
          <a:p>
            <a:pPr algn="ctr"/>
            <a:r>
              <a:rPr lang="ar-AE" b="1" dirty="0" smtClean="0">
                <a:latin typeface="Arial" pitchFamily="34" charset="0"/>
                <a:cs typeface="Arial" pitchFamily="34" charset="0"/>
              </a:rPr>
              <a:t>"</a:t>
            </a:r>
            <a:r>
              <a:rPr lang="id-ID" b="1" dirty="0" smtClean="0">
                <a:latin typeface="Arial" pitchFamily="34" charset="0"/>
                <a:cs typeface="Arial" pitchFamily="34" charset="0"/>
              </a:rPr>
              <a:t>Sesungguhnya ulama peawaris para nabi."</a:t>
            </a:r>
          </a:p>
          <a:p>
            <a:pPr algn="ctr"/>
            <a:endParaRPr lang="id-ID" dirty="0" smtClean="0"/>
          </a:p>
          <a:p>
            <a:pPr algn="ctr"/>
            <a:r>
              <a:rPr lang="id-ID" b="1" dirty="0" smtClean="0">
                <a:latin typeface="Arial" pitchFamily="34" charset="0"/>
                <a:cs typeface="Arial" pitchFamily="34" charset="0"/>
              </a:rPr>
              <a:t>Maksunya</a:t>
            </a:r>
            <a:r>
              <a:rPr lang="id-ID" b="1" dirty="0" smtClean="0">
                <a:latin typeface="Arial" pitchFamily="34" charset="0"/>
                <a:cs typeface="Arial" pitchFamily="34" charset="0"/>
              </a:rPr>
              <a:t> adalah orang yang mengerti berbagai problema masyarakatnya dan pengertian mereka tidak terbatas, pada hukum-hukum mereka pada </a:t>
            </a:r>
            <a:r>
              <a:rPr lang="id-ID" b="1" dirty="0" smtClean="0">
                <a:latin typeface="Arial" pitchFamily="34" charset="0"/>
                <a:cs typeface="Arial" pitchFamily="34" charset="0"/>
              </a:rPr>
              <a:t>hukumhukum</a:t>
            </a:r>
            <a:r>
              <a:rPr lang="id-ID" b="1" dirty="0" smtClean="0">
                <a:latin typeface="Arial" pitchFamily="34" charset="0"/>
                <a:cs typeface="Arial" pitchFamily="34" charset="0"/>
              </a:rPr>
              <a:t> agama, </a:t>
            </a:r>
            <a:endParaRPr lang="id-ID" b="1" dirty="0" smtClean="0">
              <a:latin typeface="Arial" pitchFamily="34" charset="0"/>
              <a:cs typeface="Arial" pitchFamily="34" charset="0"/>
            </a:endParaRPr>
          </a:p>
          <a:p>
            <a:pPr algn="ctr"/>
            <a:r>
              <a:rPr lang="id-ID" b="1" dirty="0" smtClean="0">
                <a:latin typeface="Arial" pitchFamily="34" charset="0"/>
                <a:cs typeface="Arial" pitchFamily="34" charset="0"/>
              </a:rPr>
              <a:t>tetapi</a:t>
            </a:r>
            <a:r>
              <a:rPr lang="id-ID" b="1" dirty="0" smtClean="0">
                <a:latin typeface="Arial" pitchFamily="34" charset="0"/>
                <a:cs typeface="Arial" pitchFamily="34" charset="0"/>
              </a:rPr>
              <a:t> juga mencakup seluruh problem kehidupan. </a:t>
            </a:r>
            <a:endParaRPr lang="id-ID" b="1" dirty="0" smtClean="0">
              <a:latin typeface="Arial" pitchFamily="34" charset="0"/>
              <a:cs typeface="Arial" pitchFamily="34" charset="0"/>
            </a:endParaRPr>
          </a:p>
          <a:p>
            <a:pPr algn="ctr"/>
            <a:r>
              <a:rPr lang="id-ID" b="1" dirty="0" smtClean="0">
                <a:latin typeface="Arial" pitchFamily="34" charset="0"/>
                <a:cs typeface="Arial" pitchFamily="34" charset="0"/>
              </a:rPr>
              <a:t>Bahkan</a:t>
            </a:r>
            <a:r>
              <a:rPr lang="id-ID" b="1" dirty="0" smtClean="0">
                <a:latin typeface="Arial" pitchFamily="34" charset="0"/>
                <a:cs typeface="Arial" pitchFamily="34" charset="0"/>
              </a:rPr>
              <a:t> mereka mampu  memimpin bangsa untuk mengangkat senjatadi hadapan </a:t>
            </a:r>
            <a:r>
              <a:rPr lang="id-ID" b="1" dirty="0" smtClean="0">
                <a:latin typeface="Arial" pitchFamily="34" charset="0"/>
                <a:cs typeface="Arial" pitchFamily="34" charset="0"/>
              </a:rPr>
              <a:t>penjajah.</a:t>
            </a:r>
            <a:r>
              <a:rPr lang="id-ID" b="1" dirty="0" smtClean="0">
                <a:latin typeface="Arial" pitchFamily="34" charset="0"/>
                <a:cs typeface="Arial" pitchFamily="34" charset="0"/>
              </a:rPr>
              <a:t> Mereka dapat menjalin hubungan dengan lapisan masyarakat atas dasar "pikiran" dan "rasa" yang mendalam.</a:t>
            </a:r>
          </a:p>
          <a:p>
            <a:pPr algn="ctr"/>
            <a:r>
              <a:rPr lang="id-ID" dirty="0" smtClean="0">
                <a:latin typeface="Arial" pitchFamily="34" charset="0"/>
                <a:cs typeface="Arial" pitchFamily="34" charset="0"/>
              </a:rPr>
              <a:t/>
            </a:r>
            <a:br>
              <a:rPr lang="id-ID" dirty="0" smtClean="0">
                <a:latin typeface="Arial" pitchFamily="34" charset="0"/>
                <a:cs typeface="Arial" pitchFamily="34" charset="0"/>
              </a:rPr>
            </a:b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D. MENJADI ULAMA</a:t>
            </a:r>
            <a:endParaRPr lang="id-ID" sz="3200" dirty="0"/>
          </a:p>
        </p:txBody>
      </p:sp>
      <p:sp>
        <p:nvSpPr>
          <p:cNvPr id="13" name="Oval 12"/>
          <p:cNvSpPr/>
          <p:nvPr/>
        </p:nvSpPr>
        <p:spPr>
          <a:xfrm>
            <a:off x="523836" y="1071546"/>
            <a:ext cx="11215766" cy="535785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id-ID" b="1" dirty="0" smtClean="0"/>
          </a:p>
          <a:p>
            <a:pPr algn="ctr"/>
            <a:r>
              <a:rPr lang="id-ID" b="1" dirty="0" smtClean="0">
                <a:latin typeface="Arial" pitchFamily="34" charset="0"/>
                <a:cs typeface="Arial" pitchFamily="34" charset="0"/>
              </a:rPr>
              <a:t>f. Ilmu Bagian yang Sempurna </a:t>
            </a:r>
            <a:endParaRPr lang="id-ID" dirty="0" smtClean="0">
              <a:latin typeface="Arial" pitchFamily="34" charset="0"/>
              <a:cs typeface="Arial" pitchFamily="34" charset="0"/>
            </a:endParaRPr>
          </a:p>
          <a:p>
            <a:pPr algn="ctr" latinLnBrk="1"/>
            <a:r>
              <a:rPr lang="ar-AE" sz="3200" dirty="0" smtClean="0">
                <a:latin typeface="Arial" pitchFamily="34" charset="0"/>
                <a:cs typeface="Arial" pitchFamily="34" charset="0"/>
              </a:rPr>
              <a:t>فَمَنْ أَخَذَ بِهِ أَخَذَ بِحَظِّ وَافِرٍ</a:t>
            </a:r>
          </a:p>
          <a:p>
            <a:pPr algn="ctr"/>
            <a:r>
              <a:rPr lang="ar-AE" dirty="0" smtClean="0">
                <a:latin typeface="Arial" pitchFamily="34" charset="0"/>
                <a:cs typeface="Arial" pitchFamily="34" charset="0"/>
              </a:rPr>
              <a:t>"</a:t>
            </a:r>
            <a:r>
              <a:rPr lang="id-ID" dirty="0" smtClean="0">
                <a:latin typeface="Arial" pitchFamily="34" charset="0"/>
                <a:cs typeface="Arial" pitchFamily="34" charset="0"/>
              </a:rPr>
              <a:t>Barang siapa yang mengambilnya berarti mengabil bagian yang sempurna".</a:t>
            </a:r>
          </a:p>
          <a:p>
            <a:pPr algn="ctr"/>
            <a:r>
              <a:rPr lang="id-ID" b="1" dirty="0" smtClean="0">
                <a:latin typeface="Arial" pitchFamily="34" charset="0"/>
                <a:cs typeface="Arial" pitchFamily="34" charset="0"/>
              </a:rPr>
              <a:t>Barang siapa yang mengambil warisaan ilmu berarti ia mengambil </a:t>
            </a:r>
            <a:r>
              <a:rPr lang="id-ID" b="1" dirty="0" smtClean="0">
                <a:latin typeface="Arial" pitchFamily="34" charset="0"/>
                <a:cs typeface="Arial" pitchFamily="34" charset="0"/>
              </a:rPr>
              <a:t>      warisan</a:t>
            </a:r>
            <a:r>
              <a:rPr lang="id-ID" b="1" dirty="0" smtClean="0">
                <a:latin typeface="Arial" pitchFamily="34" charset="0"/>
                <a:cs typeface="Arial" pitchFamily="34" charset="0"/>
              </a:rPr>
              <a:t> yang sempurna, tidak seperti warisan harta benda yang lenyap kemudian. </a:t>
            </a:r>
            <a:endParaRPr lang="id-ID" b="1" dirty="0" smtClean="0">
              <a:latin typeface="Arial" pitchFamily="34" charset="0"/>
              <a:cs typeface="Arial" pitchFamily="34" charset="0"/>
            </a:endParaRPr>
          </a:p>
          <a:p>
            <a:pPr algn="ctr"/>
            <a:r>
              <a:rPr lang="id-ID" b="1" dirty="0" smtClean="0">
                <a:latin typeface="Arial" pitchFamily="34" charset="0"/>
                <a:cs typeface="Arial" pitchFamily="34" charset="0"/>
              </a:rPr>
              <a:t>Ilmu</a:t>
            </a:r>
            <a:r>
              <a:rPr lang="id-ID" b="1" dirty="0" smtClean="0">
                <a:latin typeface="Arial" pitchFamily="34" charset="0"/>
                <a:cs typeface="Arial" pitchFamily="34" charset="0"/>
              </a:rPr>
              <a:t> sebagi kunci kesuksesan dunia dan akhirat, seseorang yang ingin memperoleh kebahagian dunia harus disertai ilmu, seorang yang ingin mendapatkan kebahagian akhirat harus juga disertai ilmu dan </a:t>
            </a:r>
            <a:r>
              <a:rPr lang="id-ID" b="1" dirty="0" smtClean="0">
                <a:latin typeface="Arial" pitchFamily="34" charset="0"/>
                <a:cs typeface="Arial" pitchFamily="34" charset="0"/>
              </a:rPr>
              <a:t>             seseorang</a:t>
            </a:r>
            <a:r>
              <a:rPr lang="id-ID" b="1" dirty="0" smtClean="0">
                <a:latin typeface="Arial" pitchFamily="34" charset="0"/>
                <a:cs typeface="Arial" pitchFamily="34" charset="0"/>
              </a:rPr>
              <a:t> yang ingin mendapatkan segala kebahagiaan dunia akhirat harus dosertai ilmu. </a:t>
            </a:r>
            <a:endParaRPr lang="id-ID" b="1" dirty="0" smtClean="0">
              <a:latin typeface="Arial" pitchFamily="34" charset="0"/>
              <a:cs typeface="Arial" pitchFamily="34" charset="0"/>
            </a:endParaRPr>
          </a:p>
          <a:p>
            <a:pPr algn="ctr"/>
            <a:r>
              <a:rPr lang="id-ID" b="1" dirty="0" smtClean="0">
                <a:latin typeface="Arial" pitchFamily="34" charset="0"/>
                <a:cs typeface="Arial" pitchFamily="34" charset="0"/>
              </a:rPr>
              <a:t>Seseorang</a:t>
            </a:r>
            <a:r>
              <a:rPr lang="id-ID" b="1" dirty="0" smtClean="0">
                <a:latin typeface="Arial" pitchFamily="34" charset="0"/>
                <a:cs typeface="Arial" pitchFamily="34" charset="0"/>
              </a:rPr>
              <a:t> yang mendapatkan warisan ilmu akan memperoleh segala </a:t>
            </a:r>
            <a:r>
              <a:rPr lang="id-ID" b="1" dirty="0" smtClean="0">
                <a:latin typeface="Arial" pitchFamily="34" charset="0"/>
                <a:cs typeface="Arial" pitchFamily="34" charset="0"/>
              </a:rPr>
              <a:t> kebahagiaan</a:t>
            </a:r>
            <a:r>
              <a:rPr lang="id-ID" b="1" dirty="0" smtClean="0">
                <a:latin typeface="Arial" pitchFamily="34" charset="0"/>
                <a:cs typeface="Arial" pitchFamily="34" charset="0"/>
              </a:rPr>
              <a:t> tersebut, tetapi seseorang yang yang hanya mendapatkan warisan harta benda saja tanpa disertai warisan ilmu, </a:t>
            </a:r>
            <a:endParaRPr lang="id-ID" b="1" dirty="0" smtClean="0">
              <a:latin typeface="Arial" pitchFamily="34" charset="0"/>
              <a:cs typeface="Arial" pitchFamily="34" charset="0"/>
            </a:endParaRPr>
          </a:p>
          <a:p>
            <a:pPr algn="ctr"/>
            <a:r>
              <a:rPr lang="id-ID" b="1" dirty="0" smtClean="0">
                <a:latin typeface="Arial" pitchFamily="34" charset="0"/>
                <a:cs typeface="Arial" pitchFamily="34" charset="0"/>
              </a:rPr>
              <a:t>harta</a:t>
            </a:r>
            <a:r>
              <a:rPr lang="id-ID" b="1" dirty="0" smtClean="0">
                <a:latin typeface="Arial" pitchFamily="34" charset="0"/>
                <a:cs typeface="Arial" pitchFamily="34" charset="0"/>
              </a:rPr>
              <a:t> itu tidak akan membahagiakan.</a:t>
            </a:r>
          </a:p>
          <a:p>
            <a:r>
              <a:rPr lang="id-ID" b="1" dirty="0" smtClean="0">
                <a:latin typeface="Arial" pitchFamily="34" charset="0"/>
                <a:cs typeface="Arial" pitchFamily="34" charset="0"/>
              </a:rPr>
              <a:t/>
            </a:r>
            <a:br>
              <a:rPr lang="id-ID" b="1" dirty="0" smtClean="0">
                <a:latin typeface="Arial" pitchFamily="34" charset="0"/>
                <a:cs typeface="Arial" pitchFamily="34" charset="0"/>
              </a:rPr>
            </a:br>
            <a:r>
              <a:rPr lang="id-ID" dirty="0" smtClean="0">
                <a:latin typeface="Arial" pitchFamily="34" charset="0"/>
                <a:cs typeface="Arial" pitchFamily="34" charset="0"/>
              </a:rPr>
              <a:t/>
            </a:r>
            <a:br>
              <a:rPr lang="id-ID" dirty="0" smtClean="0">
                <a:latin typeface="Arial" pitchFamily="34" charset="0"/>
                <a:cs typeface="Arial" pitchFamily="34" charset="0"/>
              </a:rPr>
            </a:b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WordArt 4"/>
          <p:cNvSpPr>
            <a:spLocks noChangeArrowheads="1" noChangeShapeType="1" noTextEdit="1"/>
          </p:cNvSpPr>
          <p:nvPr/>
        </p:nvSpPr>
        <p:spPr bwMode="auto">
          <a:xfrm>
            <a:off x="2819400" y="2057400"/>
            <a:ext cx="7010400" cy="2133600"/>
          </a:xfrm>
          <a:prstGeom prst="rect">
            <a:avLst/>
          </a:prstGeom>
        </p:spPr>
        <p:txBody>
          <a:bodyPr wrap="none" fromWordArt="1">
            <a:prstTxWarp prst="textWave2">
              <a:avLst>
                <a:gd name="adj1" fmla="val 13005"/>
                <a:gd name="adj2" fmla="val 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TERIMA KASIH</a:t>
            </a:r>
          </a:p>
        </p:txBody>
      </p:sp>
    </p:spTree>
    <p:extLst>
      <p:ext uri="{BB962C8B-B14F-4D97-AF65-F5344CB8AC3E}">
        <p14:creationId xmlns:p14="http://schemas.microsoft.com/office/powerpoint/2010/main" xmlns="" val="2253202754"/>
      </p:ext>
    </p:extLst>
  </p:cSld>
  <p:clrMapOvr>
    <a:masterClrMapping/>
  </p:clrMapOvr>
  <p:transition>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357166"/>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latin typeface="Arial" pitchFamily="34" charset="0"/>
                <a:cs typeface="Arial" pitchFamily="34" charset="0"/>
              </a:rPr>
              <a:t>CITA-CITA PELAJAR</a:t>
            </a:r>
            <a:endParaRPr lang="id-ID" sz="3200" b="1" dirty="0">
              <a:latin typeface="Arial" pitchFamily="34" charset="0"/>
              <a:cs typeface="Arial" pitchFamily="34" charset="0"/>
            </a:endParaRPr>
          </a:p>
        </p:txBody>
      </p:sp>
      <p:sp>
        <p:nvSpPr>
          <p:cNvPr id="9" name="TextBox 8"/>
          <p:cNvSpPr txBox="1"/>
          <p:nvPr/>
        </p:nvSpPr>
        <p:spPr>
          <a:xfrm>
            <a:off x="666712" y="3500438"/>
            <a:ext cx="3286148"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dirty="0" smtClean="0"/>
              <a:t>Sesuai Hadist</a:t>
            </a:r>
            <a:endParaRPr lang="id-ID" dirty="0"/>
          </a:p>
        </p:txBody>
      </p:sp>
      <p:sp>
        <p:nvSpPr>
          <p:cNvPr id="14" name="TextBox 13"/>
          <p:cNvSpPr txBox="1"/>
          <p:nvPr/>
        </p:nvSpPr>
        <p:spPr>
          <a:xfrm>
            <a:off x="4810116" y="2285992"/>
            <a:ext cx="5429288"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b="1" dirty="0" smtClean="0"/>
              <a:t>Ingin Menjadi Seorang yang Sukses dalam Harta</a:t>
            </a:r>
            <a:endParaRPr lang="id-ID" b="1" dirty="0"/>
          </a:p>
        </p:txBody>
      </p:sp>
      <p:sp>
        <p:nvSpPr>
          <p:cNvPr id="6" name="TextBox 5"/>
          <p:cNvSpPr txBox="1"/>
          <p:nvPr/>
        </p:nvSpPr>
        <p:spPr>
          <a:xfrm>
            <a:off x="4881554" y="4500570"/>
            <a:ext cx="5357850"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b="1" dirty="0" smtClean="0"/>
              <a:t>Ingin Menjadi Seorang yang Sukses dalam Ilmu</a:t>
            </a:r>
            <a:endParaRPr lang="id-ID" b="1" dirty="0"/>
          </a:p>
        </p:txBody>
      </p:sp>
      <p:cxnSp>
        <p:nvCxnSpPr>
          <p:cNvPr id="11" name="Straight Arrow Connector 10"/>
          <p:cNvCxnSpPr>
            <a:stCxn id="9" idx="3"/>
            <a:endCxn id="14" idx="1"/>
          </p:cNvCxnSpPr>
          <p:nvPr/>
        </p:nvCxnSpPr>
        <p:spPr>
          <a:xfrm flipV="1">
            <a:off x="3952860" y="2609158"/>
            <a:ext cx="857256" cy="10759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3"/>
            <a:endCxn id="6" idx="1"/>
          </p:cNvCxnSpPr>
          <p:nvPr/>
        </p:nvCxnSpPr>
        <p:spPr>
          <a:xfrm>
            <a:off x="3952860" y="3685104"/>
            <a:ext cx="928694" cy="11386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214290"/>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latin typeface="Arial" pitchFamily="34" charset="0"/>
                <a:cs typeface="Arial" pitchFamily="34" charset="0"/>
              </a:rPr>
              <a:t>CITA-CITA PELAJAR</a:t>
            </a:r>
            <a:endParaRPr lang="id-ID" sz="3200" b="1" dirty="0">
              <a:latin typeface="Arial" pitchFamily="34" charset="0"/>
              <a:cs typeface="Arial" pitchFamily="34" charset="0"/>
            </a:endParaRPr>
          </a:p>
        </p:txBody>
      </p:sp>
      <p:sp>
        <p:nvSpPr>
          <p:cNvPr id="10" name="Oval 9"/>
          <p:cNvSpPr/>
          <p:nvPr/>
        </p:nvSpPr>
        <p:spPr>
          <a:xfrm>
            <a:off x="166646" y="857232"/>
            <a:ext cx="11858708" cy="58579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dirty="0" smtClean="0"/>
          </a:p>
          <a:p>
            <a:pPr algn="ctr">
              <a:tabLst>
                <a:tab pos="8162925" algn="l"/>
              </a:tabLst>
            </a:pPr>
            <a:endParaRPr lang="id-ID" b="1" dirty="0" smtClean="0"/>
          </a:p>
          <a:p>
            <a:r>
              <a:rPr lang="id-ID" b="1" dirty="0" smtClean="0"/>
              <a:t>1. Ingin menjadi seseorang yang sukses dalam harta</a:t>
            </a:r>
            <a:endParaRPr lang="id-ID" dirty="0" smtClean="0"/>
          </a:p>
          <a:p>
            <a:r>
              <a:rPr lang="id-ID" dirty="0" smtClean="0"/>
              <a:t>   Pada hadis di atas disabdakan Nabi SAW: </a:t>
            </a:r>
          </a:p>
          <a:p>
            <a:endParaRPr lang="id-ID" dirty="0" smtClean="0"/>
          </a:p>
          <a:p>
            <a:pPr latinLnBrk="1"/>
            <a:r>
              <a:rPr lang="ar-AE" sz="3200" dirty="0" smtClean="0"/>
              <a:t>رَجُلٌ أتَا هُ الله مَا لاَ فَسُلْطَ عَلَى هَلَكَتِهِ فِى الحَقٌ</a:t>
            </a:r>
          </a:p>
          <a:p>
            <a:pPr algn="just"/>
            <a:r>
              <a:rPr lang="ar-AE" i="1" dirty="0" smtClean="0"/>
              <a:t>"</a:t>
            </a:r>
            <a:r>
              <a:rPr lang="id-ID" i="1" dirty="0" smtClean="0">
                <a:latin typeface="Arial" pitchFamily="34" charset="0"/>
                <a:cs typeface="Arial" pitchFamily="34" charset="0"/>
              </a:rPr>
              <a:t>Sungguhnya seseorangyang diberi kekayaan harta oleh Allah, lalu dikuasakan atas belanjakannya pada jalan kebenaran."</a:t>
            </a:r>
            <a:endParaRPr lang="id-ID" dirty="0" smtClean="0">
              <a:latin typeface="Arial" pitchFamily="34" charset="0"/>
              <a:cs typeface="Arial" pitchFamily="34" charset="0"/>
            </a:endParaRPr>
          </a:p>
          <a:p>
            <a:pPr algn="just"/>
            <a:r>
              <a:rPr lang="id-ID" dirty="0" smtClean="0">
                <a:latin typeface="Arial" pitchFamily="34" charset="0"/>
                <a:cs typeface="Arial" pitchFamily="34" charset="0"/>
              </a:rPr>
              <a:t>dalam Bukhari dan Ahmad riwayat Ibnu Umar menggunakan redaksi:</a:t>
            </a:r>
          </a:p>
          <a:p>
            <a:pPr algn="just"/>
            <a:r>
              <a:rPr lang="ar-AE" dirty="0" smtClean="0">
                <a:latin typeface="Arial" pitchFamily="34" charset="0"/>
                <a:cs typeface="Arial" pitchFamily="34" charset="0"/>
              </a:rPr>
              <a:t>فَهُوَ يُنْفِقُهُ اَنآءَ النَّهَا ر</a:t>
            </a:r>
          </a:p>
          <a:p>
            <a:pPr algn="just"/>
            <a:r>
              <a:rPr lang="ar-AE" i="1" dirty="0" smtClean="0">
                <a:latin typeface="Arial" pitchFamily="34" charset="0"/>
                <a:cs typeface="Arial" pitchFamily="34" charset="0"/>
              </a:rPr>
              <a:t>"</a:t>
            </a:r>
            <a:r>
              <a:rPr lang="id-ID" i="1" dirty="0" smtClean="0">
                <a:latin typeface="Arial" pitchFamily="34" charset="0"/>
                <a:cs typeface="Arial" pitchFamily="34" charset="0"/>
              </a:rPr>
              <a:t>ia dermakan seanjang malam dan sepanjang siang."</a:t>
            </a:r>
            <a:endParaRPr lang="id-ID" dirty="0" smtClean="0">
              <a:latin typeface="Arial" pitchFamily="34" charset="0"/>
              <a:cs typeface="Arial" pitchFamily="34" charset="0"/>
            </a:endParaRPr>
          </a:p>
          <a:p>
            <a:pPr algn="just"/>
            <a:r>
              <a:rPr lang="id-ID" dirty="0" smtClean="0">
                <a:latin typeface="Arial" pitchFamily="34" charset="0"/>
                <a:cs typeface="Arial" pitchFamily="34" charset="0"/>
              </a:rPr>
              <a:t/>
            </a:r>
            <a:br>
              <a:rPr lang="id-ID" dirty="0" smtClean="0">
                <a:latin typeface="Arial" pitchFamily="34" charset="0"/>
                <a:cs typeface="Arial" pitchFamily="34" charset="0"/>
              </a:rPr>
            </a:br>
            <a:endParaRPr lang="id-ID" dirty="0" smtClean="0">
              <a:latin typeface="Arial" pitchFamily="34" charset="0"/>
              <a:cs typeface="Arial" pitchFamily="34" charset="0"/>
            </a:endParaRPr>
          </a:p>
          <a:p>
            <a:pPr algn="just"/>
            <a:r>
              <a:rPr lang="id-ID" dirty="0" smtClean="0">
                <a:latin typeface="Arial" pitchFamily="34" charset="0"/>
                <a:cs typeface="Arial" pitchFamily="34" charset="0"/>
              </a:rPr>
              <a:t>Harta itu didermakan di jalan kebaikan sepanjang waktu, seluruh hartanya baik  yang kecil maupun yang besar didermakn di jalan Allah. Bukan untuk maksiat    dan bukan untuk disia-siakan yang tidak ada manfaat dunia akhirat. </a:t>
            </a:r>
          </a:p>
          <a:p>
            <a:r>
              <a:rPr lang="id-ID" dirty="0" smtClean="0"/>
              <a:t/>
            </a:r>
            <a:br>
              <a:rPr lang="id-ID" dirty="0" smtClean="0"/>
            </a:br>
            <a:endParaRPr lang="id-ID"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80960" y="1500174"/>
            <a:ext cx="11430080" cy="4786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smtClean="0">
                <a:latin typeface="Arial" pitchFamily="34" charset="0"/>
                <a:cs typeface="Arial" pitchFamily="34" charset="0"/>
              </a:rPr>
              <a:t>Seseorang boleh berkeinginan menjadi seseorang yang sukses dalam  usaha, sukses dalam materi, kemudian ia bisa membelanjakannya ke jalan kebaikan dan kebenaran. Dalam Islam harta itu selain dibelanjakan untuk kepentingan pribadi juga kepentingan </a:t>
            </a:r>
          </a:p>
          <a:p>
            <a:pPr algn="ctr"/>
            <a:r>
              <a:rPr lang="id-ID" sz="1600" dirty="0" smtClean="0">
                <a:latin typeface="Arial" pitchFamily="34" charset="0"/>
                <a:cs typeface="Arial" pitchFamily="34" charset="0"/>
              </a:rPr>
              <a:t>keluarga secara seimbang dan adil. Harta itu selain dibelanjakan untuk keluarga juga </a:t>
            </a:r>
          </a:p>
          <a:p>
            <a:pPr algn="ctr"/>
            <a:r>
              <a:rPr lang="id-ID" sz="1600" dirty="0" smtClean="0">
                <a:latin typeface="Arial" pitchFamily="34" charset="0"/>
                <a:cs typeface="Arial" pitchFamily="34" charset="0"/>
              </a:rPr>
              <a:t>untuk kepentingan sosial di jalan Allah. Seorang anak boleh mempunyai cita cita </a:t>
            </a:r>
          </a:p>
          <a:p>
            <a:pPr algn="ctr"/>
            <a:r>
              <a:rPr lang="id-ID" sz="1600" dirty="0" smtClean="0">
                <a:latin typeface="Arial" pitchFamily="34" charset="0"/>
                <a:cs typeface="Arial" pitchFamily="34" charset="0"/>
              </a:rPr>
              <a:t>ingin menjadi pengusaha yang sukses yang mendermkan hartanya    </a:t>
            </a:r>
          </a:p>
          <a:p>
            <a:pPr algn="ctr"/>
            <a:r>
              <a:rPr lang="id-ID" sz="1600" dirty="0" smtClean="0">
                <a:latin typeface="Arial" pitchFamily="34" charset="0"/>
                <a:cs typeface="Arial" pitchFamily="34" charset="0"/>
              </a:rPr>
              <a:t>ke jalan kebaikan seperti orang itu. Anak juga boleh mempunyai cita-cita ingin menjadi seorang dokter, insyinyur, menteri, gubernur, bahkan    presiden </a:t>
            </a:r>
          </a:p>
          <a:p>
            <a:pPr algn="ctr"/>
            <a:r>
              <a:rPr lang="id-ID" sz="1600" dirty="0" smtClean="0">
                <a:latin typeface="Arial" pitchFamily="34" charset="0"/>
                <a:cs typeface="Arial" pitchFamily="34" charset="0"/>
              </a:rPr>
              <a:t>sekalipun, dan lain-lain. </a:t>
            </a:r>
          </a:p>
          <a:p>
            <a:pPr algn="ctr"/>
            <a:r>
              <a:rPr lang="id-ID" sz="1600" dirty="0" smtClean="0">
                <a:latin typeface="Arial" pitchFamily="34" charset="0"/>
                <a:cs typeface="Arial" pitchFamily="34" charset="0"/>
              </a:rPr>
              <a:t>Harta dan jabatan itu nanti akan dibelanjakan ke jalan kebaikan atau untuk membantu sosial keagamaan seperti membantu pembangunan mesjid, mushola, pesantren, </a:t>
            </a:r>
          </a:p>
          <a:p>
            <a:pPr algn="ctr"/>
            <a:r>
              <a:rPr lang="id-ID" sz="1600" dirty="0" smtClean="0">
                <a:latin typeface="Arial" pitchFamily="34" charset="0"/>
                <a:cs typeface="Arial" pitchFamily="34" charset="0"/>
              </a:rPr>
              <a:t>madrasah, fakir miskin, dan yatim piatu.</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26" y="642918"/>
            <a:ext cx="10930014" cy="5605481"/>
          </a:xfrm>
        </p:spPr>
        <p:txBody>
          <a:bodyPr/>
          <a:lstStyle/>
          <a:p>
            <a:endParaRPr lang="id-ID" dirty="0"/>
          </a:p>
        </p:txBody>
      </p:sp>
      <p:sp>
        <p:nvSpPr>
          <p:cNvPr id="4" name="Oval 3"/>
          <p:cNvSpPr/>
          <p:nvPr/>
        </p:nvSpPr>
        <p:spPr>
          <a:xfrm>
            <a:off x="666712" y="571480"/>
            <a:ext cx="11287204" cy="550072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id-ID" sz="1600" b="1" dirty="0" smtClean="0">
              <a:latin typeface="Arial" pitchFamily="34" charset="0"/>
              <a:cs typeface="Arial" pitchFamily="34" charset="0"/>
            </a:endParaRPr>
          </a:p>
          <a:p>
            <a:endParaRPr lang="id-ID" sz="1600" b="1" dirty="0" smtClean="0">
              <a:latin typeface="Arial" pitchFamily="34" charset="0"/>
              <a:cs typeface="Arial" pitchFamily="34" charset="0"/>
            </a:endParaRPr>
          </a:p>
          <a:p>
            <a:r>
              <a:rPr lang="id-ID" sz="1600" b="1" dirty="0" smtClean="0">
                <a:latin typeface="Arial" pitchFamily="34" charset="0"/>
                <a:cs typeface="Arial" pitchFamily="34" charset="0"/>
              </a:rPr>
              <a:t>2. Ingin Menjadi Orang Sukses dalam Ilmu</a:t>
            </a:r>
            <a:endParaRPr lang="id-ID" sz="1600" dirty="0" smtClean="0">
              <a:latin typeface="Arial" pitchFamily="34" charset="0"/>
              <a:cs typeface="Arial" pitchFamily="34" charset="0"/>
            </a:endParaRPr>
          </a:p>
          <a:p>
            <a:r>
              <a:rPr lang="id-ID" sz="1600" dirty="0" smtClean="0">
                <a:latin typeface="Arial" pitchFamily="34" charset="0"/>
                <a:cs typeface="Arial" pitchFamily="34" charset="0"/>
              </a:rPr>
              <a:t>Rasullulah SAW. Menjelaskan yang diperbolehkan kedua sebagai berikut</a:t>
            </a:r>
          </a:p>
          <a:p>
            <a:pPr latinLnBrk="1"/>
            <a:r>
              <a:rPr lang="ar-AE" sz="3200" dirty="0" smtClean="0">
                <a:latin typeface="Arial" pitchFamily="34" charset="0"/>
                <a:cs typeface="Arial" pitchFamily="34" charset="0"/>
              </a:rPr>
              <a:t>رَجُلٌ اَتَاهُ الله الحِكْمَةَ فَهُوَ يَقْضِي بِهَا وَيُعَلِّمُهَا</a:t>
            </a:r>
          </a:p>
          <a:p>
            <a:r>
              <a:rPr lang="ar-AE" sz="1600" i="1" dirty="0" smtClean="0">
                <a:latin typeface="Arial" pitchFamily="34" charset="0"/>
                <a:cs typeface="Arial" pitchFamily="34" charset="0"/>
              </a:rPr>
              <a:t>"</a:t>
            </a:r>
            <a:r>
              <a:rPr lang="id-ID" sz="1600" i="1" dirty="0" smtClean="0">
                <a:latin typeface="Arial" pitchFamily="34" charset="0"/>
                <a:cs typeface="Arial" pitchFamily="34" charset="0"/>
              </a:rPr>
              <a:t>Dan seseorang yang diberi hikmah (ilmu yang bermanfaat) oleh Allah SWT, ia amalkan dan ia ajarkan kepada oranglain."</a:t>
            </a:r>
            <a:endParaRPr lang="id-ID" sz="1600" dirty="0" smtClean="0">
              <a:latin typeface="Arial" pitchFamily="34" charset="0"/>
              <a:cs typeface="Arial" pitchFamily="34" charset="0"/>
            </a:endParaRPr>
          </a:p>
          <a:p>
            <a:r>
              <a:rPr lang="id-ID" sz="1600" dirty="0" smtClean="0">
                <a:latin typeface="Arial" pitchFamily="34" charset="0"/>
                <a:cs typeface="Arial" pitchFamily="34" charset="0"/>
              </a:rPr>
              <a:t>Cita-cita kesuksesan ilmu dalam Hadis di atas jatuh pada urutan kedua sesuai dengan cita-cita dan keinginan manusia pada umumnya. Mayoritas memreka lebih berpihak pada sukses dalam materi atau jabatan daripada ilmu., padahalah kesuksesan ilmu ini sebagian kunci kesuksesan yang lain termasuk materi juga. Cita-cita menjadi ilmuan dan ulama sebagai kunci suatu kesuksesan atau keberhasian baik duniawi amaupuk ukhrawi. </a:t>
            </a:r>
            <a:r>
              <a:rPr lang="id-ID" sz="1600" dirty="0" smtClean="0"/>
              <a:t>Iri yang diperbolehkan kedua adalah bercita-cita ingin seperti orang yang diberi ilmu yang banyak dan bermanfaat, diamalkan dan diajarkan kepada orang lain.</a:t>
            </a:r>
            <a:endParaRPr lang="id-ID" sz="1600" dirty="0" smtClean="0">
              <a:latin typeface="Arial" pitchFamily="34" charset="0"/>
              <a:cs typeface="Arial" pitchFamily="34" charset="0"/>
            </a:endParaRPr>
          </a:p>
          <a:p>
            <a:r>
              <a:rPr lang="id-ID" sz="2000" dirty="0" smtClean="0"/>
              <a:t/>
            </a:r>
            <a:br>
              <a:rPr lang="id-ID" sz="2000" dirty="0" smtClean="0"/>
            </a:br>
            <a:endParaRPr lang="id-ID" sz="20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142852"/>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B. TUJUAN PENDIDIKAN</a:t>
            </a:r>
            <a:endParaRPr lang="id-ID" sz="3200" b="1" dirty="0"/>
          </a:p>
        </p:txBody>
      </p:sp>
      <p:sp>
        <p:nvSpPr>
          <p:cNvPr id="10" name="Oval 9"/>
          <p:cNvSpPr/>
          <p:nvPr/>
        </p:nvSpPr>
        <p:spPr>
          <a:xfrm>
            <a:off x="452398" y="928670"/>
            <a:ext cx="11430080" cy="5643602"/>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sz="1600" b="1" dirty="0" smtClean="0"/>
          </a:p>
          <a:p>
            <a:pPr algn="ctr"/>
            <a:r>
              <a:rPr lang="id-ID" sz="1600" b="1" dirty="0" smtClean="0"/>
              <a:t>Pesan penting dari hadis di atas adalah membentuk manusia yang kuat atau </a:t>
            </a:r>
          </a:p>
          <a:p>
            <a:pPr algn="ctr"/>
            <a:r>
              <a:rPr lang="id-ID" sz="1600" b="1" dirty="0" smtClean="0"/>
              <a:t>berkualitas baik dari segi jasmani maupun rohani.mukmin berkualitas ini lebih </a:t>
            </a:r>
          </a:p>
          <a:p>
            <a:pPr algn="ctr"/>
            <a:r>
              <a:rPr lang="id-ID" sz="1600" b="1" dirty="0" smtClean="0"/>
              <a:t>baik dan lebih dicintai Allah SWT daripada mukmin yang lemah.</a:t>
            </a:r>
          </a:p>
          <a:p>
            <a:pPr algn="ctr"/>
            <a:endParaRPr lang="id-ID" sz="1600" b="1" dirty="0" smtClean="0"/>
          </a:p>
          <a:p>
            <a:pPr algn="ctr"/>
            <a:r>
              <a:rPr lang="id-ID" sz="1600" b="1" dirty="0" smtClean="0">
                <a:latin typeface="Arial" pitchFamily="34" charset="0"/>
                <a:cs typeface="Arial" pitchFamily="34" charset="0"/>
              </a:rPr>
              <a:t>Al-Qhurthubiy menjelaskan makna mukmin kuat dalam</a:t>
            </a:r>
          </a:p>
          <a:p>
            <a:pPr algn="ctr"/>
            <a:r>
              <a:rPr lang="id-ID" sz="1600" b="1" dirty="0" smtClean="0">
                <a:latin typeface="Arial" pitchFamily="34" charset="0"/>
                <a:cs typeface="Arial" pitchFamily="34" charset="0"/>
              </a:rPr>
              <a:t> kitab Dalil AllFalihin adalah mukmin yang kuat badan dan jiwanya </a:t>
            </a:r>
          </a:p>
          <a:p>
            <a:pPr algn="ctr"/>
            <a:r>
              <a:rPr lang="id-ID" sz="1600" b="1" dirty="0" smtClean="0">
                <a:latin typeface="Arial" pitchFamily="34" charset="0"/>
                <a:cs typeface="Arial" pitchFamily="34" charset="0"/>
              </a:rPr>
              <a:t>serta kuat cita-citanya untuk melaksanakan tugas-tugas</a:t>
            </a:r>
          </a:p>
          <a:p>
            <a:pPr algn="ctr"/>
            <a:r>
              <a:rPr lang="id-ID" sz="1600" b="1" dirty="0" smtClean="0">
                <a:latin typeface="Arial" pitchFamily="34" charset="0"/>
                <a:cs typeface="Arial" pitchFamily="34" charset="0"/>
              </a:rPr>
              <a:t> ibadah seperti haji, berpuasa, dan amar ma'ruf anhi mungkar.</a:t>
            </a:r>
          </a:p>
          <a:p>
            <a:pPr algn="ctr"/>
            <a:r>
              <a:rPr lang="id-ID" sz="1600" b="1" dirty="0" smtClean="0">
                <a:latin typeface="Arial" pitchFamily="34" charset="0"/>
                <a:cs typeface="Arial" pitchFamily="34" charset="0"/>
              </a:rPr>
              <a:t> </a:t>
            </a:r>
          </a:p>
          <a:p>
            <a:pPr algn="ctr"/>
            <a:r>
              <a:rPr lang="id-ID" sz="1600" b="1" dirty="0" smtClean="0">
                <a:latin typeface="Arial" pitchFamily="34" charset="0"/>
                <a:cs typeface="Arial" pitchFamily="34" charset="0"/>
              </a:rPr>
              <a:t>Sunan Ibnu Majah menjelaskan makna mukmin yangkuat adalah kuat dalam berbuat kebaikan , kuat bertahan dalam melakasanakan taat, kuat sabar ketika tertimpa musibah dan bangkit menagtur maslahat dengan memperhatikan </a:t>
            </a:r>
          </a:p>
          <a:p>
            <a:pPr algn="ctr"/>
            <a:r>
              <a:rPr lang="id-ID" sz="1600" b="1" dirty="0" smtClean="0">
                <a:latin typeface="Arial" pitchFamily="34" charset="0"/>
                <a:cs typeface="Arial" pitchFamily="34" charset="0"/>
              </a:rPr>
              <a:t>berbagi sebab dan berpikir tentang akibat.</a:t>
            </a:r>
          </a:p>
          <a:p>
            <a:pPr algn="ctr"/>
            <a:r>
              <a:rPr lang="id-ID" sz="1600" b="1" dirty="0" smtClean="0">
                <a:latin typeface="Arial" pitchFamily="34" charset="0"/>
                <a:cs typeface="Arial" pitchFamily="34" charset="0"/>
              </a:rPr>
              <a:t> Imam AlNawawi dalam Syarah Muslim menyatakan makna kuat disini adalah memiliki jiwa yang kuat bercitacita dalam urusan akhirat, segera berjiahad </a:t>
            </a:r>
          </a:p>
          <a:p>
            <a:pPr algn="ctr"/>
            <a:r>
              <a:rPr lang="id-ID" sz="1600" b="1" dirty="0" smtClean="0">
                <a:latin typeface="Arial" pitchFamily="34" charset="0"/>
                <a:cs typeface="Arial" pitchFamily="34" charset="0"/>
              </a:rPr>
              <a:t>atau berjuang melawan musuh, kuat bercitacita dalam amar ma'ruf nahi </a:t>
            </a:r>
          </a:p>
          <a:p>
            <a:pPr algn="ctr"/>
            <a:r>
              <a:rPr lang="id-ID" sz="1600" b="1" dirty="0" smtClean="0">
                <a:latin typeface="Arial" pitchFamily="34" charset="0"/>
                <a:cs typeface="Arial" pitchFamily="34" charset="0"/>
              </a:rPr>
              <a:t>mungkar, sabar atas segala penderitaan, mencintai shalat puasa dan</a:t>
            </a:r>
          </a:p>
          <a:p>
            <a:pPr algn="ctr"/>
            <a:r>
              <a:rPr lang="id-ID" sz="1600" b="1" dirty="0" smtClean="0">
                <a:latin typeface="Arial" pitchFamily="34" charset="0"/>
                <a:cs typeface="Arial" pitchFamily="34" charset="0"/>
              </a:rPr>
              <a:t> ibadah lain, serta memeliharanya sebaik mungkin.</a:t>
            </a:r>
            <a:endParaRPr lang="id-ID" sz="16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52662" y="142852"/>
            <a:ext cx="7358114"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id-ID" sz="3200" b="1" dirty="0" smtClean="0"/>
              <a:t>B. TUJUAN PENDIDIKAN</a:t>
            </a:r>
            <a:endParaRPr lang="id-ID" sz="3200" b="1" dirty="0"/>
          </a:p>
        </p:txBody>
      </p:sp>
      <p:sp>
        <p:nvSpPr>
          <p:cNvPr id="10" name="Oval 9"/>
          <p:cNvSpPr/>
          <p:nvPr/>
        </p:nvSpPr>
        <p:spPr>
          <a:xfrm>
            <a:off x="452398" y="928670"/>
            <a:ext cx="11430080" cy="5643602"/>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sz="3200" b="1" dirty="0" smtClean="0">
              <a:latin typeface="Arial" pitchFamily="34" charset="0"/>
              <a:cs typeface="Arial" pitchFamily="34" charset="0"/>
            </a:endParaRPr>
          </a:p>
          <a:p>
            <a:r>
              <a:rPr lang="ar-AE" sz="3200" dirty="0" smtClean="0">
                <a:latin typeface="Arial" pitchFamily="34" charset="0"/>
                <a:cs typeface="Arial" pitchFamily="34" charset="0"/>
              </a:rPr>
              <a:t> </a:t>
            </a:r>
          </a:p>
          <a:p>
            <a:pPr algn="ctr"/>
            <a:r>
              <a:rPr lang="ar-AE" sz="3200" dirty="0" smtClean="0">
                <a:latin typeface="Arial" pitchFamily="34" charset="0"/>
                <a:cs typeface="Arial" pitchFamily="34" charset="0"/>
              </a:rPr>
              <a:t>المُؤمِنُوالْقَويُّ خَيْرٌ وَأَحَبٌ اِلَى الله....</a:t>
            </a:r>
            <a:r>
              <a:rPr lang="ar-AE" sz="1600" dirty="0" smtClean="0"/>
              <a:t>ِ</a:t>
            </a:r>
          </a:p>
          <a:p>
            <a:pPr algn="ctr"/>
            <a:r>
              <a:rPr lang="ar-AE" sz="1600" dirty="0" smtClean="0"/>
              <a:t>"</a:t>
            </a:r>
            <a:r>
              <a:rPr lang="id-ID" sz="1600" dirty="0" smtClean="0"/>
              <a:t>mukmin yang kuat lebih baik dan lebih dicintai Allah...“</a:t>
            </a:r>
          </a:p>
          <a:p>
            <a:endParaRPr lang="id-ID" sz="1600" dirty="0" smtClean="0"/>
          </a:p>
          <a:p>
            <a:pPr algn="ctr"/>
            <a:r>
              <a:rPr lang="id-ID" sz="1600" dirty="0" smtClean="0">
                <a:latin typeface="Arial" pitchFamily="34" charset="0"/>
                <a:cs typeface="Arial" pitchFamily="34" charset="0"/>
              </a:rPr>
              <a:t>Bahkan secara khusu Al-Qur'an mengingatkan mendidik anak keturunan masa depan yang kuat dan berkualitas sebagaiman firman Allah dalam Q.S.an-Nisa (4): 9:</a:t>
            </a:r>
          </a:p>
          <a:p>
            <a:pPr algn="ctr"/>
            <a:endParaRPr lang="id-ID" sz="1600" dirty="0" smtClean="0">
              <a:latin typeface="Arial" pitchFamily="34" charset="0"/>
              <a:cs typeface="Arial" pitchFamily="34" charset="0"/>
            </a:endParaRPr>
          </a:p>
          <a:p>
            <a:pPr algn="ctr"/>
            <a:r>
              <a:rPr lang="ar-AE" sz="2900" b="1" dirty="0" smtClean="0">
                <a:latin typeface="Arial" pitchFamily="34" charset="0"/>
                <a:cs typeface="Arial" pitchFamily="34" charset="0"/>
              </a:rPr>
              <a:t>وَلْيَخْشَ الَّذِينَ لَوْ تَرَكُوا مِنْ خَلْفِهِمْ ذُرِّيَّةً ضِعَافًا خَافُوا عَلَيْهِمْ فَلْيَتَّقُوا اللَّهَ وَلْيَقُولُوا قَوْلًا سَدِيدً</a:t>
            </a:r>
            <a:r>
              <a:rPr lang="ar-AE" sz="1600" dirty="0" smtClean="0">
                <a:latin typeface="Arial" pitchFamily="34" charset="0"/>
                <a:cs typeface="Arial" pitchFamily="34" charset="0"/>
              </a:rPr>
              <a:t>ا</a:t>
            </a:r>
            <a:br>
              <a:rPr lang="ar-AE" sz="1600" dirty="0" smtClean="0">
                <a:latin typeface="Arial" pitchFamily="34" charset="0"/>
                <a:cs typeface="Arial" pitchFamily="34" charset="0"/>
              </a:rPr>
            </a:br>
            <a:endParaRPr lang="ar-AE" sz="1600" dirty="0" smtClean="0">
              <a:latin typeface="Arial" pitchFamily="34" charset="0"/>
              <a:cs typeface="Arial" pitchFamily="34" charset="0"/>
            </a:endParaRPr>
          </a:p>
          <a:p>
            <a:pPr algn="ctr"/>
            <a:r>
              <a:rPr lang="ar-AE" sz="1600" i="1" dirty="0" smtClean="0">
                <a:latin typeface="Arial" pitchFamily="34" charset="0"/>
                <a:cs typeface="Arial" pitchFamily="34" charset="0"/>
              </a:rPr>
              <a:t>"</a:t>
            </a:r>
            <a:r>
              <a:rPr lang="id-ID" sz="1600" i="1" dirty="0" smtClean="0">
                <a:latin typeface="Arial" pitchFamily="34" charset="0"/>
                <a:cs typeface="Arial" pitchFamily="34" charset="0"/>
              </a:rPr>
              <a:t>Dan hendaklah takut kepada Allah orang-orang yang seandainyameninggalkan di belakang mereka anak-anak yang lemah, yang mereka khawatir terhadap (kesejahteraa ) mereka. Oleh sebab itu hendaklah mereka bertakwa kepada Allah dan hendaklah mereka mengucapkan perkataan yang benar.“</a:t>
            </a:r>
          </a:p>
          <a:p>
            <a:pPr algn="ctr"/>
            <a:endParaRPr lang="id-ID" sz="1600" dirty="0" smtClean="0">
              <a:latin typeface="Arial" pitchFamily="34" charset="0"/>
              <a:cs typeface="Arial" pitchFamily="34" charset="0"/>
            </a:endParaRPr>
          </a:p>
          <a:p>
            <a:r>
              <a:rPr lang="id-ID" sz="1600" dirty="0" smtClean="0"/>
              <a:t/>
            </a:r>
            <a:br>
              <a:rPr lang="id-ID" sz="1600" dirty="0" smtClean="0"/>
            </a:br>
            <a:endParaRPr lang="id-ID" sz="1600" dirty="0" smtClean="0"/>
          </a:p>
          <a:p>
            <a:pPr algn="ctr"/>
            <a:endParaRPr lang="id-ID" sz="1600" dirty="0" smtClean="0"/>
          </a:p>
          <a:p>
            <a:pPr algn="ctr"/>
            <a:endParaRPr lang="id-ID"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595274" y="1000108"/>
            <a:ext cx="11287204" cy="4572032"/>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sz="2000" dirty="0" smtClean="0">
              <a:latin typeface="Arial" pitchFamily="34" charset="0"/>
              <a:cs typeface="Arial" pitchFamily="34" charset="0"/>
            </a:endParaRPr>
          </a:p>
          <a:p>
            <a:pPr algn="ctr"/>
            <a:endParaRPr lang="id-ID" sz="2000" dirty="0" smtClean="0">
              <a:latin typeface="Arial" pitchFamily="34" charset="0"/>
              <a:cs typeface="Arial" pitchFamily="34" charset="0"/>
            </a:endParaRPr>
          </a:p>
          <a:p>
            <a:pPr algn="ctr"/>
            <a:endParaRPr lang="id-ID" sz="2000" dirty="0" smtClean="0">
              <a:latin typeface="Arial" pitchFamily="34" charset="0"/>
              <a:cs typeface="Arial" pitchFamily="34" charset="0"/>
            </a:endParaRPr>
          </a:p>
          <a:p>
            <a:pPr algn="ctr"/>
            <a:r>
              <a:rPr lang="id-ID" sz="2000" dirty="0" smtClean="0"/>
              <a:t> </a:t>
            </a:r>
            <a:r>
              <a:rPr lang="id-ID" sz="2000" b="1" dirty="0" smtClean="0"/>
              <a:t>Tujuan kepribadian islam membentuk kepribadian anak didik yang kuat jasmani, rohani, dan nafsaninya (jiwa) yakni </a:t>
            </a:r>
          </a:p>
          <a:p>
            <a:pPr algn="ctr"/>
            <a:r>
              <a:rPr lang="id-ID" sz="2000" b="1" dirty="0" smtClean="0"/>
              <a:t>kepribadian Muslim yang dewasa. Sesuai dengan penegertian pendidikan agama Islam itu sendiri yaitu, bimbingan atau </a:t>
            </a:r>
          </a:p>
          <a:p>
            <a:pPr algn="ctr"/>
            <a:r>
              <a:rPr lang="id-ID" sz="2000" b="1" dirty="0" smtClean="0"/>
              <a:t>pertolongan yang dilakukan secara sadar oleh si pendidik </a:t>
            </a:r>
          </a:p>
          <a:p>
            <a:pPr algn="ctr"/>
            <a:r>
              <a:rPr lang="id-ID" sz="2000" b="1" dirty="0" smtClean="0"/>
              <a:t>yang terhadap perkembangan jasmani dan rohani si terdidik </a:t>
            </a:r>
          </a:p>
          <a:p>
            <a:pPr algn="ctr"/>
            <a:r>
              <a:rPr lang="id-ID" sz="2000" b="1" dirty="0" smtClean="0"/>
              <a:t>ke arah kedewasaan menuju terbentuknya kepribadian Muslim.</a:t>
            </a:r>
            <a:endParaRPr lang="id-ID" sz="2000" b="1" dirty="0" smtClean="0">
              <a:latin typeface="Arial" pitchFamily="34" charset="0"/>
              <a:cs typeface="Arial" pitchFamily="34" charset="0"/>
            </a:endParaRPr>
          </a:p>
          <a:p>
            <a:pPr algn="ctr"/>
            <a:r>
              <a:rPr lang="id-ID" sz="2000" dirty="0" smtClean="0">
                <a:latin typeface="Arial" pitchFamily="34" charset="0"/>
                <a:cs typeface="Arial" pitchFamily="34" charset="0"/>
              </a:rPr>
              <a:t/>
            </a:r>
            <a:br>
              <a:rPr lang="id-ID" sz="2000" dirty="0" smtClean="0">
                <a:latin typeface="Arial" pitchFamily="34" charset="0"/>
                <a:cs typeface="Arial" pitchFamily="34" charset="0"/>
              </a:rPr>
            </a:br>
            <a:r>
              <a:rPr lang="id-ID" dirty="0" smtClean="0"/>
              <a:t/>
            </a:r>
            <a:br>
              <a:rPr lang="id-ID" dirty="0" smtClean="0"/>
            </a:br>
            <a:endParaRPr lang="id-ID"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5964</TotalTime>
  <Words>92</Words>
  <Application>Microsoft Office PowerPoint</Application>
  <PresentationFormat>Custom</PresentationFormat>
  <Paragraphs>180</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PC1</dc:creator>
  <cp:lastModifiedBy>user</cp:lastModifiedBy>
  <cp:revision>524</cp:revision>
  <cp:lastPrinted>2020-08-26T06:01:34Z</cp:lastPrinted>
  <dcterms:created xsi:type="dcterms:W3CDTF">2020-07-20T06:49:40Z</dcterms:created>
  <dcterms:modified xsi:type="dcterms:W3CDTF">2021-06-24T13:48:26Z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2020-05-29T00:00:00Z</vt:filetime>
  </property>
  <property fmtid="{D5CDD505-2E9C-101B-9397-08002B2CF9AE}" pid="3" name="Creator">
    <vt:lpwstr>Microsoft® PowerPoint® 2013</vt:lpwstr>
  </property>
  <property fmtid="{D5CDD505-2E9C-101B-9397-08002B2CF9AE}" pid="4" name="LastSaved">
    <vt:filetime>2020-07-20T00:00:00Z</vt:filetime>
  </property>
</Properties>
</file>