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7" r:id="rId4"/>
    <p:sldId id="270" r:id="rId5"/>
    <p:sldId id="271" r:id="rId6"/>
    <p:sldId id="258" r:id="rId7"/>
    <p:sldId id="262" r:id="rId8"/>
    <p:sldId id="263" r:id="rId9"/>
    <p:sldId id="264" r:id="rId10"/>
    <p:sldId id="265" r:id="rId11"/>
    <p:sldId id="266" r:id="rId12"/>
    <p:sldId id="267" r:id="rId13"/>
    <p:sldId id="269" r:id="rId14"/>
    <p:sldId id="268"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08530" y="2850776"/>
            <a:ext cx="8283387" cy="1200329"/>
          </a:xfrm>
          <a:prstGeom prst="rect">
            <a:avLst/>
          </a:prstGeom>
          <a:solidFill>
            <a:srgbClr val="FF0000"/>
          </a:solidFill>
          <a:ln w="57150"/>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id-ID" sz="7200" smtClean="0">
                <a:latin typeface="Aparajita" panose="020B0604020202020204" pitchFamily="34" charset="0"/>
                <a:cs typeface="Aparajita" panose="020B0604020202020204" pitchFamily="34" charset="0"/>
              </a:rPr>
              <a:t>IDENTITAS NASIONAL</a:t>
            </a:r>
            <a:endParaRPr lang="id-ID" sz="720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3116372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02586" y="1893037"/>
            <a:ext cx="10425707" cy="3785652"/>
          </a:xfrm>
          <a:prstGeom prst="rect">
            <a:avLst/>
          </a:prstGeom>
          <a:solidFill>
            <a:schemeClr val="accent4">
              <a:lumMod val="20000"/>
              <a:lumOff val="80000"/>
            </a:schemeClr>
          </a:solidFill>
          <a:ln w="57150">
            <a:solidFill>
              <a:schemeClr val="tx1"/>
            </a:solidFill>
          </a:ln>
        </p:spPr>
        <p:txBody>
          <a:bodyPr wrap="square">
            <a:spAutoFit/>
          </a:bodyPr>
          <a:lstStyle/>
          <a:p>
            <a:pPr marL="363538" indent="-363538" algn="just">
              <a:buFont typeface="+mj-lt"/>
              <a:buAutoNum type="arabicPeriod" startAt="3"/>
            </a:pPr>
            <a:r>
              <a:rPr lang="id-ID" sz="2400" b="1" smtClean="0">
                <a:latin typeface="Aparajita" panose="020B0604020202020204" pitchFamily="34" charset="0"/>
                <a:cs typeface="Aparajita" panose="020B0604020202020204" pitchFamily="34" charset="0"/>
              </a:rPr>
              <a:t>Lambang Negara Garuda Pancasila</a:t>
            </a:r>
          </a:p>
          <a:p>
            <a:pPr marL="363538" algn="just"/>
            <a:r>
              <a:rPr lang="id-ID" sz="2400">
                <a:latin typeface="Aparajita" panose="020B0604020202020204" pitchFamily="34" charset="0"/>
                <a:cs typeface="Aparajita" panose="020B0604020202020204" pitchFamily="34" charset="0"/>
              </a:rPr>
              <a:t>Ketentuan tentang Lambang Negara diatur dalam Undang-Undang No. </a:t>
            </a:r>
            <a:r>
              <a:rPr lang="id-ID" sz="2400" smtClean="0">
                <a:latin typeface="Aparajita" panose="020B0604020202020204" pitchFamily="34" charset="0"/>
                <a:cs typeface="Aparajita" panose="020B0604020202020204" pitchFamily="34" charset="0"/>
              </a:rPr>
              <a:t>24 Tahun </a:t>
            </a:r>
            <a:r>
              <a:rPr lang="id-ID" sz="2400">
                <a:latin typeface="Aparajita" panose="020B0604020202020204" pitchFamily="34" charset="0"/>
                <a:cs typeface="Aparajita" panose="020B0604020202020204" pitchFamily="34" charset="0"/>
              </a:rPr>
              <a:t>2009 mulai Pasal 46 sampai Pasal </a:t>
            </a:r>
            <a:r>
              <a:rPr lang="id-ID" sz="2400" smtClean="0">
                <a:latin typeface="Aparajita" panose="020B0604020202020204" pitchFamily="34" charset="0"/>
                <a:cs typeface="Aparajita" panose="020B0604020202020204" pitchFamily="34" charset="0"/>
              </a:rPr>
              <a:t>57. Garuda </a:t>
            </a:r>
            <a:r>
              <a:rPr lang="id-ID" sz="2400">
                <a:latin typeface="Aparajita" panose="020B0604020202020204" pitchFamily="34" charset="0"/>
                <a:cs typeface="Aparajita" panose="020B0604020202020204" pitchFamily="34" charset="0"/>
              </a:rPr>
              <a:t>adalah burung khas Indonesia yang dijadikan lambang negara. </a:t>
            </a:r>
            <a:r>
              <a:rPr lang="id-ID" sz="2400" smtClean="0">
                <a:latin typeface="Aparajita" panose="020B0604020202020204" pitchFamily="34" charset="0"/>
                <a:cs typeface="Aparajita" panose="020B0604020202020204" pitchFamily="34" charset="0"/>
              </a:rPr>
              <a:t>Ditengah-tengah </a:t>
            </a:r>
            <a:r>
              <a:rPr lang="id-ID" sz="2400">
                <a:latin typeface="Aparajita" panose="020B0604020202020204" pitchFamily="34" charset="0"/>
                <a:cs typeface="Aparajita" panose="020B0604020202020204" pitchFamily="34" charset="0"/>
              </a:rPr>
              <a:t>perisai burung Garuda terdapat sebuah garis hitam </a:t>
            </a:r>
            <a:r>
              <a:rPr lang="id-ID" sz="2400" smtClean="0">
                <a:latin typeface="Aparajita" panose="020B0604020202020204" pitchFamily="34" charset="0"/>
                <a:cs typeface="Aparajita" panose="020B0604020202020204" pitchFamily="34" charset="0"/>
              </a:rPr>
              <a:t>tebal yang </a:t>
            </a:r>
            <a:r>
              <a:rPr lang="id-ID" sz="2400">
                <a:latin typeface="Aparajita" panose="020B0604020202020204" pitchFamily="34" charset="0"/>
                <a:cs typeface="Aparajita" panose="020B0604020202020204" pitchFamily="34" charset="0"/>
              </a:rPr>
              <a:t>melukiskan khatulistiwa</a:t>
            </a:r>
            <a:r>
              <a:rPr lang="id-ID" sz="2400" smtClean="0">
                <a:latin typeface="Aparajita" panose="020B0604020202020204" pitchFamily="34" charset="0"/>
                <a:cs typeface="Aparajita" panose="020B0604020202020204" pitchFamily="34" charset="0"/>
              </a:rPr>
              <a:t>.</a:t>
            </a:r>
          </a:p>
          <a:p>
            <a:pPr marL="363538" indent="-363538" algn="just">
              <a:buFont typeface="+mj-lt"/>
              <a:buAutoNum type="arabicPeriod" startAt="4"/>
            </a:pPr>
            <a:r>
              <a:rPr lang="id-ID" sz="2400" b="1" smtClean="0">
                <a:latin typeface="Aparajita" panose="020B0604020202020204" pitchFamily="34" charset="0"/>
                <a:cs typeface="Aparajita" panose="020B0604020202020204" pitchFamily="34" charset="0"/>
              </a:rPr>
              <a:t>Lagu Kebangsaan Indonesia Raya</a:t>
            </a:r>
          </a:p>
          <a:p>
            <a:pPr marL="363538" algn="just"/>
            <a:r>
              <a:rPr lang="id-ID" sz="2400">
                <a:latin typeface="Aparajita" panose="020B0604020202020204" pitchFamily="34" charset="0"/>
                <a:cs typeface="Aparajita" panose="020B0604020202020204" pitchFamily="34" charset="0"/>
              </a:rPr>
              <a:t>Ketentuan tentang Lagu kebangsaan Indonesia Raya diatur dalam UU </a:t>
            </a:r>
            <a:r>
              <a:rPr lang="id-ID" sz="2400" smtClean="0">
                <a:latin typeface="Aparajita" panose="020B0604020202020204" pitchFamily="34" charset="0"/>
                <a:cs typeface="Aparajita" panose="020B0604020202020204" pitchFamily="34" charset="0"/>
              </a:rPr>
              <a:t>No.</a:t>
            </a:r>
            <a:r>
              <a:rPr lang="pt-BR" sz="2400" smtClean="0">
                <a:latin typeface="Aparajita" panose="020B0604020202020204" pitchFamily="34" charset="0"/>
                <a:cs typeface="Aparajita" panose="020B0604020202020204" pitchFamily="34" charset="0"/>
              </a:rPr>
              <a:t>24 </a:t>
            </a:r>
            <a:r>
              <a:rPr lang="pt-BR" sz="2400">
                <a:latin typeface="Aparajita" panose="020B0604020202020204" pitchFamily="34" charset="0"/>
                <a:cs typeface="Aparajita" panose="020B0604020202020204" pitchFamily="34" charset="0"/>
              </a:rPr>
              <a:t>Tahun </a:t>
            </a:r>
            <a:r>
              <a:rPr lang="id-ID" sz="2400" smtClean="0">
                <a:latin typeface="Aparajita" panose="020B0604020202020204" pitchFamily="34" charset="0"/>
                <a:cs typeface="Aparajita" panose="020B0604020202020204" pitchFamily="34" charset="0"/>
              </a:rPr>
              <a:t> 2</a:t>
            </a:r>
            <a:r>
              <a:rPr lang="pt-BR" sz="2400" smtClean="0">
                <a:latin typeface="Aparajita" panose="020B0604020202020204" pitchFamily="34" charset="0"/>
                <a:cs typeface="Aparajita" panose="020B0604020202020204" pitchFamily="34" charset="0"/>
              </a:rPr>
              <a:t>009 </a:t>
            </a:r>
            <a:r>
              <a:rPr lang="pt-BR" sz="2400">
                <a:latin typeface="Aparajita" panose="020B0604020202020204" pitchFamily="34" charset="0"/>
                <a:cs typeface="Aparajita" panose="020B0604020202020204" pitchFamily="34" charset="0"/>
              </a:rPr>
              <a:t>mulai Pasal 58 sampai Pasal 64</a:t>
            </a:r>
            <a:r>
              <a:rPr lang="pt-BR" sz="2400" smtClean="0">
                <a:latin typeface="Aparajita" panose="020B0604020202020204" pitchFamily="34" charset="0"/>
                <a:cs typeface="Aparajita" panose="020B0604020202020204" pitchFamily="34" charset="0"/>
              </a:rPr>
              <a:t>.</a:t>
            </a:r>
            <a:r>
              <a:rPr lang="id-ID" sz="2400">
                <a:latin typeface="Aparajita" panose="020B0604020202020204" pitchFamily="34" charset="0"/>
                <a:cs typeface="Aparajita" panose="020B0604020202020204" pitchFamily="34" charset="0"/>
              </a:rPr>
              <a:t> Indonesia Raya sebagai lagu kebangsaan pertama kali dinyanyikan </a:t>
            </a:r>
            <a:r>
              <a:rPr lang="id-ID" sz="2400" smtClean="0">
                <a:latin typeface="Aparajita" panose="020B0604020202020204" pitchFamily="34" charset="0"/>
                <a:cs typeface="Aparajita" panose="020B0604020202020204" pitchFamily="34" charset="0"/>
              </a:rPr>
              <a:t>pada Kongres </a:t>
            </a:r>
            <a:r>
              <a:rPr lang="id-ID" sz="2400">
                <a:latin typeface="Aparajita" panose="020B0604020202020204" pitchFamily="34" charset="0"/>
                <a:cs typeface="Aparajita" panose="020B0604020202020204" pitchFamily="34" charset="0"/>
              </a:rPr>
              <a:t>Pemuda II tanggal 28 Oktober 1928. Lagu Indonesia </a:t>
            </a:r>
            <a:r>
              <a:rPr lang="id-ID" sz="2400" smtClean="0">
                <a:latin typeface="Aparajita" panose="020B0604020202020204" pitchFamily="34" charset="0"/>
                <a:cs typeface="Aparajita" panose="020B0604020202020204" pitchFamily="34" charset="0"/>
              </a:rPr>
              <a:t>Raya selanjutnya </a:t>
            </a:r>
            <a:r>
              <a:rPr lang="id-ID" sz="2400">
                <a:latin typeface="Aparajita" panose="020B0604020202020204" pitchFamily="34" charset="0"/>
                <a:cs typeface="Aparajita" panose="020B0604020202020204" pitchFamily="34" charset="0"/>
              </a:rPr>
              <a:t>menjadi lagu kebangsaan yang diperdengarkan pada </a:t>
            </a:r>
            <a:r>
              <a:rPr lang="id-ID" sz="2400" smtClean="0">
                <a:latin typeface="Aparajita" panose="020B0604020202020204" pitchFamily="34" charset="0"/>
                <a:cs typeface="Aparajita" panose="020B0604020202020204" pitchFamily="34" charset="0"/>
              </a:rPr>
              <a:t>setiap upacara </a:t>
            </a:r>
            <a:r>
              <a:rPr lang="id-ID" sz="2400">
                <a:latin typeface="Aparajita" panose="020B0604020202020204" pitchFamily="34" charset="0"/>
                <a:cs typeface="Aparajita" panose="020B0604020202020204" pitchFamily="34" charset="0"/>
              </a:rPr>
              <a:t>kenegaraan.</a:t>
            </a:r>
            <a:endParaRPr lang="id-ID" sz="2400" smtClean="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353036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2622" y="1906484"/>
            <a:ext cx="10654307" cy="3785652"/>
          </a:xfrm>
          <a:prstGeom prst="rect">
            <a:avLst/>
          </a:prstGeom>
          <a:solidFill>
            <a:schemeClr val="accent4">
              <a:lumMod val="20000"/>
              <a:lumOff val="80000"/>
            </a:schemeClr>
          </a:solidFill>
          <a:ln w="57150">
            <a:solidFill>
              <a:schemeClr val="tx1"/>
            </a:solidFill>
          </a:ln>
        </p:spPr>
        <p:txBody>
          <a:bodyPr wrap="square">
            <a:spAutoFit/>
          </a:bodyPr>
          <a:lstStyle/>
          <a:p>
            <a:pPr marL="363538" indent="-363538" algn="just">
              <a:buFont typeface="+mj-lt"/>
              <a:buAutoNum type="arabicPeriod" startAt="5"/>
            </a:pPr>
            <a:r>
              <a:rPr lang="id-ID" sz="2400" b="1" smtClean="0">
                <a:latin typeface="Aparajita" panose="020B0604020202020204" pitchFamily="34" charset="0"/>
                <a:cs typeface="Aparajita" panose="020B0604020202020204" pitchFamily="34" charset="0"/>
              </a:rPr>
              <a:t>Semboyan Negara Bhineka Tunggal Ika</a:t>
            </a:r>
          </a:p>
          <a:p>
            <a:pPr marL="363538" algn="just"/>
            <a:r>
              <a:rPr lang="id-ID" sz="2400">
                <a:latin typeface="Aparajita" panose="020B0604020202020204" pitchFamily="34" charset="0"/>
                <a:cs typeface="Aparajita" panose="020B0604020202020204" pitchFamily="34" charset="0"/>
              </a:rPr>
              <a:t>Bhinneka Tunggal Ika artinya berbeda-beda tetapi tetap satu </a:t>
            </a:r>
            <a:r>
              <a:rPr lang="id-ID" sz="2400" smtClean="0">
                <a:latin typeface="Aparajita" panose="020B0604020202020204" pitchFamily="34" charset="0"/>
                <a:cs typeface="Aparajita" panose="020B0604020202020204" pitchFamily="34" charset="0"/>
              </a:rPr>
              <a:t>jua. Semboyan </a:t>
            </a:r>
            <a:r>
              <a:rPr lang="id-ID" sz="2400">
                <a:latin typeface="Aparajita" panose="020B0604020202020204" pitchFamily="34" charset="0"/>
                <a:cs typeface="Aparajita" panose="020B0604020202020204" pitchFamily="34" charset="0"/>
              </a:rPr>
              <a:t>ini dirumuskan oleh para </a:t>
            </a:r>
            <a:r>
              <a:rPr lang="id-ID" sz="2400" i="1">
                <a:latin typeface="Aparajita" panose="020B0604020202020204" pitchFamily="34" charset="0"/>
                <a:cs typeface="Aparajita" panose="020B0604020202020204" pitchFamily="34" charset="0"/>
              </a:rPr>
              <a:t>T</a:t>
            </a:r>
            <a:r>
              <a:rPr lang="id-ID" sz="2400" i="1" smtClean="0">
                <a:latin typeface="Aparajita" panose="020B0604020202020204" pitchFamily="34" charset="0"/>
                <a:cs typeface="Aparajita" panose="020B0604020202020204" pitchFamily="34" charset="0"/>
              </a:rPr>
              <a:t>he </a:t>
            </a:r>
            <a:r>
              <a:rPr lang="id-ID" sz="2400" i="1">
                <a:latin typeface="Aparajita" panose="020B0604020202020204" pitchFamily="34" charset="0"/>
                <a:cs typeface="Aparajita" panose="020B0604020202020204" pitchFamily="34" charset="0"/>
              </a:rPr>
              <a:t>founding fathers </a:t>
            </a:r>
            <a:r>
              <a:rPr lang="id-ID" sz="2400">
                <a:latin typeface="Aparajita" panose="020B0604020202020204" pitchFamily="34" charset="0"/>
                <a:cs typeface="Aparajita" panose="020B0604020202020204" pitchFamily="34" charset="0"/>
              </a:rPr>
              <a:t>mengacu </a:t>
            </a:r>
            <a:r>
              <a:rPr lang="id-ID" sz="2400" smtClean="0">
                <a:latin typeface="Aparajita" panose="020B0604020202020204" pitchFamily="34" charset="0"/>
                <a:cs typeface="Aparajita" panose="020B0604020202020204" pitchFamily="34" charset="0"/>
              </a:rPr>
              <a:t>pada kondisi </a:t>
            </a:r>
            <a:r>
              <a:rPr lang="id-ID" sz="2400">
                <a:latin typeface="Aparajita" panose="020B0604020202020204" pitchFamily="34" charset="0"/>
                <a:cs typeface="Aparajita" panose="020B0604020202020204" pitchFamily="34" charset="0"/>
              </a:rPr>
              <a:t>masyarakat Indonesia yang sangat pluralis yang dinamakan </a:t>
            </a:r>
            <a:r>
              <a:rPr lang="id-ID" sz="2400" smtClean="0">
                <a:latin typeface="Aparajita" panose="020B0604020202020204" pitchFamily="34" charset="0"/>
                <a:cs typeface="Aparajita" panose="020B0604020202020204" pitchFamily="34" charset="0"/>
              </a:rPr>
              <a:t>oleh Herbert </a:t>
            </a:r>
            <a:r>
              <a:rPr lang="id-ID" sz="2400">
                <a:latin typeface="Aparajita" panose="020B0604020202020204" pitchFamily="34" charset="0"/>
                <a:cs typeface="Aparajita" panose="020B0604020202020204" pitchFamily="34" charset="0"/>
              </a:rPr>
              <a:t>Feith (1960), seorang Indonesianist yang menyatakan </a:t>
            </a:r>
            <a:r>
              <a:rPr lang="id-ID" sz="2400" smtClean="0">
                <a:latin typeface="Aparajita" panose="020B0604020202020204" pitchFamily="34" charset="0"/>
                <a:cs typeface="Aparajita" panose="020B0604020202020204" pitchFamily="34" charset="0"/>
              </a:rPr>
              <a:t>bahwa Indonesia </a:t>
            </a:r>
            <a:r>
              <a:rPr lang="id-ID" sz="2400">
                <a:latin typeface="Aparajita" panose="020B0604020202020204" pitchFamily="34" charset="0"/>
                <a:cs typeface="Aparajita" panose="020B0604020202020204" pitchFamily="34" charset="0"/>
              </a:rPr>
              <a:t>sebagai </a:t>
            </a:r>
            <a:r>
              <a:rPr lang="id-ID" sz="2400" i="1">
                <a:latin typeface="Aparajita" panose="020B0604020202020204" pitchFamily="34" charset="0"/>
                <a:cs typeface="Aparajita" panose="020B0604020202020204" pitchFamily="34" charset="0"/>
              </a:rPr>
              <a:t>mozaic society</a:t>
            </a:r>
            <a:r>
              <a:rPr lang="id-ID" sz="2400">
                <a:latin typeface="Aparajita" panose="020B0604020202020204" pitchFamily="34" charset="0"/>
                <a:cs typeface="Aparajita" panose="020B0604020202020204" pitchFamily="34" charset="0"/>
              </a:rPr>
              <a:t>. Seperti halnya sebuah lukisan </a:t>
            </a:r>
            <a:r>
              <a:rPr lang="id-ID" sz="2400" i="1" smtClean="0">
                <a:latin typeface="Aparajita" panose="020B0604020202020204" pitchFamily="34" charset="0"/>
                <a:cs typeface="Aparajita" panose="020B0604020202020204" pitchFamily="34" charset="0"/>
              </a:rPr>
              <a:t>mozaic </a:t>
            </a:r>
            <a:r>
              <a:rPr lang="sv-SE" sz="2400" smtClean="0">
                <a:latin typeface="Aparajita" panose="020B0604020202020204" pitchFamily="34" charset="0"/>
                <a:cs typeface="Aparajita" panose="020B0604020202020204" pitchFamily="34" charset="0"/>
              </a:rPr>
              <a:t>yang </a:t>
            </a:r>
            <a:r>
              <a:rPr lang="sv-SE" sz="2400">
                <a:latin typeface="Aparajita" panose="020B0604020202020204" pitchFamily="34" charset="0"/>
                <a:cs typeface="Aparajita" panose="020B0604020202020204" pitchFamily="34" charset="0"/>
              </a:rPr>
              <a:t>beraneka warna namun karena tersusun dengan baik </a:t>
            </a:r>
            <a:r>
              <a:rPr lang="sv-SE" sz="2400" smtClean="0">
                <a:latin typeface="Aparajita" panose="020B0604020202020204" pitchFamily="34" charset="0"/>
                <a:cs typeface="Aparajita" panose="020B0604020202020204" pitchFamily="34" charset="0"/>
              </a:rPr>
              <a:t>maka</a:t>
            </a:r>
            <a:r>
              <a:rPr lang="id-ID" sz="2400" smtClean="0">
                <a:latin typeface="Aparajita" panose="020B0604020202020204" pitchFamily="34" charset="0"/>
                <a:cs typeface="Aparajita" panose="020B0604020202020204" pitchFamily="34" charset="0"/>
              </a:rPr>
              <a:t> keanekaragaman </a:t>
            </a:r>
            <a:r>
              <a:rPr lang="id-ID" sz="2400">
                <a:latin typeface="Aparajita" panose="020B0604020202020204" pitchFamily="34" charset="0"/>
                <a:cs typeface="Aparajita" panose="020B0604020202020204" pitchFamily="34" charset="0"/>
              </a:rPr>
              <a:t>tersebut dapat membentuk keindahan sehingga </a:t>
            </a:r>
            <a:r>
              <a:rPr lang="id-ID" sz="2400" smtClean="0">
                <a:latin typeface="Aparajita" panose="020B0604020202020204" pitchFamily="34" charset="0"/>
                <a:cs typeface="Aparajita" panose="020B0604020202020204" pitchFamily="34" charset="0"/>
              </a:rPr>
              <a:t>dapat dinikmati </a:t>
            </a:r>
            <a:r>
              <a:rPr lang="id-ID" sz="2400">
                <a:latin typeface="Aparajita" panose="020B0604020202020204" pitchFamily="34" charset="0"/>
                <a:cs typeface="Aparajita" panose="020B0604020202020204" pitchFamily="34" charset="0"/>
              </a:rPr>
              <a:t>oleh siapa pun yang melihatnya. Semboyan Bhinneka Tunggal </a:t>
            </a:r>
            <a:r>
              <a:rPr lang="id-ID" sz="2400" smtClean="0">
                <a:latin typeface="Aparajita" panose="020B0604020202020204" pitchFamily="34" charset="0"/>
                <a:cs typeface="Aparajita" panose="020B0604020202020204" pitchFamily="34" charset="0"/>
              </a:rPr>
              <a:t>Ika mengandung </a:t>
            </a:r>
            <a:r>
              <a:rPr lang="id-ID" sz="2400">
                <a:latin typeface="Aparajita" panose="020B0604020202020204" pitchFamily="34" charset="0"/>
                <a:cs typeface="Aparajita" panose="020B0604020202020204" pitchFamily="34" charset="0"/>
              </a:rPr>
              <a:t>makna juga bahwa bangsa Indonesia adalah bangsa </a:t>
            </a:r>
            <a:r>
              <a:rPr lang="id-ID" sz="2400" smtClean="0">
                <a:latin typeface="Aparajita" panose="020B0604020202020204" pitchFamily="34" charset="0"/>
                <a:cs typeface="Aparajita" panose="020B0604020202020204" pitchFamily="34" charset="0"/>
              </a:rPr>
              <a:t>yang heterogen</a:t>
            </a:r>
            <a:r>
              <a:rPr lang="id-ID" sz="2400">
                <a:latin typeface="Aparajita" panose="020B0604020202020204" pitchFamily="34" charset="0"/>
                <a:cs typeface="Aparajita" panose="020B0604020202020204" pitchFamily="34" charset="0"/>
              </a:rPr>
              <a:t>, tak ada negara atau bangsa lain yang menyamai </a:t>
            </a:r>
            <a:r>
              <a:rPr lang="id-ID" sz="2400" smtClean="0">
                <a:latin typeface="Aparajita" panose="020B0604020202020204" pitchFamily="34" charset="0"/>
                <a:cs typeface="Aparajita" panose="020B0604020202020204" pitchFamily="34" charset="0"/>
              </a:rPr>
              <a:t>Indonesia dengan </a:t>
            </a:r>
            <a:r>
              <a:rPr lang="id-ID" sz="2400">
                <a:latin typeface="Aparajita" panose="020B0604020202020204" pitchFamily="34" charset="0"/>
                <a:cs typeface="Aparajita" panose="020B0604020202020204" pitchFamily="34" charset="0"/>
              </a:rPr>
              <a:t>keanekaragamannya, namun tetap berkeinginan untuk </a:t>
            </a:r>
            <a:r>
              <a:rPr lang="id-ID" sz="2400" smtClean="0">
                <a:latin typeface="Aparajita" panose="020B0604020202020204" pitchFamily="34" charset="0"/>
                <a:cs typeface="Aparajita" panose="020B0604020202020204" pitchFamily="34" charset="0"/>
              </a:rPr>
              <a:t>menjadi satu </a:t>
            </a:r>
            <a:r>
              <a:rPr lang="id-ID" sz="2400">
                <a:latin typeface="Aparajita" panose="020B0604020202020204" pitchFamily="34" charset="0"/>
                <a:cs typeface="Aparajita" panose="020B0604020202020204" pitchFamily="34" charset="0"/>
              </a:rPr>
              <a:t>bangsa yaitu bangsa Indonesia</a:t>
            </a:r>
            <a:r>
              <a:rPr lang="id-ID" sz="2400" smtClean="0">
                <a:latin typeface="Aparajita" panose="020B0604020202020204" pitchFamily="34" charset="0"/>
                <a:cs typeface="Aparajita" panose="020B0604020202020204" pitchFamily="34" charset="0"/>
              </a:rPr>
              <a:t>.</a:t>
            </a:r>
            <a:endParaRPr lang="id-ID" sz="2400" b="1" smtClean="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123160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6410" y="1839249"/>
            <a:ext cx="10694649" cy="3416320"/>
          </a:xfrm>
          <a:prstGeom prst="rect">
            <a:avLst/>
          </a:prstGeom>
          <a:solidFill>
            <a:schemeClr val="accent4">
              <a:lumMod val="20000"/>
              <a:lumOff val="80000"/>
            </a:schemeClr>
          </a:solidFill>
          <a:ln w="57150">
            <a:solidFill>
              <a:schemeClr val="tx1"/>
            </a:solidFill>
          </a:ln>
        </p:spPr>
        <p:txBody>
          <a:bodyPr wrap="square">
            <a:spAutoFit/>
          </a:bodyPr>
          <a:lstStyle/>
          <a:p>
            <a:pPr marL="363538" indent="-363538" algn="just">
              <a:buFont typeface="+mj-lt"/>
              <a:buAutoNum type="arabicPeriod" startAt="6"/>
            </a:pPr>
            <a:r>
              <a:rPr lang="id-ID" sz="2400" b="1">
                <a:latin typeface="Aparajita" panose="020B0604020202020204" pitchFamily="34" charset="0"/>
                <a:cs typeface="Aparajita" panose="020B0604020202020204" pitchFamily="34" charset="0"/>
              </a:rPr>
              <a:t>Dasar Falsafah </a:t>
            </a:r>
            <a:r>
              <a:rPr lang="id-ID" sz="2400" b="1">
                <a:latin typeface="Aparajita" panose="020B0604020202020204" pitchFamily="34" charset="0"/>
                <a:cs typeface="Aparajita" panose="020B0604020202020204" pitchFamily="34" charset="0"/>
              </a:rPr>
              <a:t>Negara </a:t>
            </a:r>
            <a:r>
              <a:rPr lang="id-ID" sz="2400" b="1" smtClean="0">
                <a:latin typeface="Aparajita" panose="020B0604020202020204" pitchFamily="34" charset="0"/>
                <a:cs typeface="Aparajita" panose="020B0604020202020204" pitchFamily="34" charset="0"/>
              </a:rPr>
              <a:t>Pancasila</a:t>
            </a:r>
          </a:p>
          <a:p>
            <a:pPr marL="363538" algn="just"/>
            <a:r>
              <a:rPr lang="id-ID" sz="2400">
                <a:latin typeface="Aparajita" panose="020B0604020202020204" pitchFamily="34" charset="0"/>
                <a:cs typeface="Aparajita" panose="020B0604020202020204" pitchFamily="34" charset="0"/>
              </a:rPr>
              <a:t>Mengapa Pancasila dikatakan sebagai identitas nasional </a:t>
            </a:r>
            <a:r>
              <a:rPr lang="id-ID" sz="2400">
                <a:latin typeface="Aparajita" panose="020B0604020202020204" pitchFamily="34" charset="0"/>
                <a:cs typeface="Aparajita" panose="020B0604020202020204" pitchFamily="34" charset="0"/>
              </a:rPr>
              <a:t>yang </a:t>
            </a:r>
            <a:r>
              <a:rPr lang="id-ID" sz="2400" smtClean="0">
                <a:latin typeface="Aparajita" panose="020B0604020202020204" pitchFamily="34" charset="0"/>
                <a:cs typeface="Aparajita" panose="020B0604020202020204" pitchFamily="34" charset="0"/>
              </a:rPr>
              <a:t>unik sebagaimana </a:t>
            </a:r>
            <a:r>
              <a:rPr lang="id-ID" sz="2400">
                <a:latin typeface="Aparajita" panose="020B0604020202020204" pitchFamily="34" charset="0"/>
                <a:cs typeface="Aparajita" panose="020B0604020202020204" pitchFamily="34" charset="0"/>
              </a:rPr>
              <a:t>telah disebutkan sebelumnya? Pancasila hanya </a:t>
            </a:r>
            <a:r>
              <a:rPr lang="id-ID" sz="2400">
                <a:latin typeface="Aparajita" panose="020B0604020202020204" pitchFamily="34" charset="0"/>
                <a:cs typeface="Aparajita" panose="020B0604020202020204" pitchFamily="34" charset="0"/>
              </a:rPr>
              <a:t>ada </a:t>
            </a:r>
            <a:r>
              <a:rPr lang="id-ID" sz="2400" smtClean="0">
                <a:latin typeface="Aparajita" panose="020B0604020202020204" pitchFamily="34" charset="0"/>
                <a:cs typeface="Aparajita" panose="020B0604020202020204" pitchFamily="34" charset="0"/>
              </a:rPr>
              <a:t>di Indonesia</a:t>
            </a:r>
            <a:r>
              <a:rPr lang="id-ID" sz="2400">
                <a:latin typeface="Aparajita" panose="020B0604020202020204" pitchFamily="34" charset="0"/>
                <a:cs typeface="Aparajita" panose="020B0604020202020204" pitchFamily="34" charset="0"/>
              </a:rPr>
              <a:t>. Pancasila telah menjadi kekhasan Indonesia, </a:t>
            </a:r>
            <a:r>
              <a:rPr lang="id-ID" sz="2400">
                <a:latin typeface="Aparajita" panose="020B0604020202020204" pitchFamily="34" charset="0"/>
                <a:cs typeface="Aparajita" panose="020B0604020202020204" pitchFamily="34" charset="0"/>
              </a:rPr>
              <a:t>artinya </a:t>
            </a:r>
            <a:r>
              <a:rPr lang="id-ID" sz="2400" smtClean="0">
                <a:latin typeface="Aparajita" panose="020B0604020202020204" pitchFamily="34" charset="0"/>
                <a:cs typeface="Aparajita" panose="020B0604020202020204" pitchFamily="34" charset="0"/>
              </a:rPr>
              <a:t>Pancasila menjadi </a:t>
            </a:r>
            <a:r>
              <a:rPr lang="id-ID" sz="2400">
                <a:latin typeface="Aparajita" panose="020B0604020202020204" pitchFamily="34" charset="0"/>
                <a:cs typeface="Aparajita" panose="020B0604020202020204" pitchFamily="34" charset="0"/>
              </a:rPr>
              <a:t>penciri bangsa Indonesia. Siapa pun orang Indonesia </a:t>
            </a:r>
            <a:r>
              <a:rPr lang="id-ID" sz="2400">
                <a:latin typeface="Aparajita" panose="020B0604020202020204" pitchFamily="34" charset="0"/>
                <a:cs typeface="Aparajita" panose="020B0604020202020204" pitchFamily="34" charset="0"/>
              </a:rPr>
              <a:t>atau </a:t>
            </a:r>
            <a:r>
              <a:rPr lang="id-ID" sz="2400" smtClean="0">
                <a:latin typeface="Aparajita" panose="020B0604020202020204" pitchFamily="34" charset="0"/>
                <a:cs typeface="Aparajita" panose="020B0604020202020204" pitchFamily="34" charset="0"/>
              </a:rPr>
              <a:t>yang </a:t>
            </a:r>
            <a:r>
              <a:rPr lang="pt-BR" sz="2400" smtClean="0">
                <a:latin typeface="Aparajita" panose="020B0604020202020204" pitchFamily="34" charset="0"/>
                <a:cs typeface="Aparajita" panose="020B0604020202020204" pitchFamily="34" charset="0"/>
              </a:rPr>
              <a:t>mengaku </a:t>
            </a:r>
            <a:r>
              <a:rPr lang="pt-BR" sz="2400">
                <a:latin typeface="Aparajita" panose="020B0604020202020204" pitchFamily="34" charset="0"/>
                <a:cs typeface="Aparajita" panose="020B0604020202020204" pitchFamily="34" charset="0"/>
              </a:rPr>
              <a:t>sebagai warga negara Indonesia, maka ia </a:t>
            </a:r>
            <a:r>
              <a:rPr lang="pt-BR" sz="2400">
                <a:latin typeface="Aparajita" panose="020B0604020202020204" pitchFamily="34" charset="0"/>
                <a:cs typeface="Aparajita" panose="020B0604020202020204" pitchFamily="34" charset="0"/>
              </a:rPr>
              <a:t>harus </a:t>
            </a:r>
            <a:r>
              <a:rPr lang="pt-BR" sz="2400" smtClean="0">
                <a:latin typeface="Aparajita" panose="020B0604020202020204" pitchFamily="34" charset="0"/>
                <a:cs typeface="Aparajita" panose="020B0604020202020204" pitchFamily="34" charset="0"/>
              </a:rPr>
              <a:t>punya</a:t>
            </a:r>
            <a:r>
              <a:rPr lang="id-ID" sz="2400" smtClean="0">
                <a:latin typeface="Aparajita" panose="020B0604020202020204" pitchFamily="34" charset="0"/>
                <a:cs typeface="Aparajita" panose="020B0604020202020204" pitchFamily="34" charset="0"/>
              </a:rPr>
              <a:t> pemahaman</a:t>
            </a:r>
            <a:r>
              <a:rPr lang="id-ID" sz="2400">
                <a:latin typeface="Aparajita" panose="020B0604020202020204" pitchFamily="34" charset="0"/>
                <a:cs typeface="Aparajita" panose="020B0604020202020204" pitchFamily="34" charset="0"/>
              </a:rPr>
              <a:t>, bersikap, dan berperilaku sesuai </a:t>
            </a:r>
            <a:r>
              <a:rPr lang="id-ID" sz="2400">
                <a:latin typeface="Aparajita" panose="020B0604020202020204" pitchFamily="34" charset="0"/>
                <a:cs typeface="Aparajita" panose="020B0604020202020204" pitchFamily="34" charset="0"/>
              </a:rPr>
              <a:t>dengan </a:t>
            </a:r>
            <a:r>
              <a:rPr lang="id-ID" sz="2400" smtClean="0">
                <a:latin typeface="Aparajita" panose="020B0604020202020204" pitchFamily="34" charset="0"/>
                <a:cs typeface="Aparajita" panose="020B0604020202020204" pitchFamily="34" charset="0"/>
              </a:rPr>
              <a:t>Pancasila. Dengan </a:t>
            </a:r>
            <a:r>
              <a:rPr lang="id-ID" sz="2400">
                <a:latin typeface="Aparajita" panose="020B0604020202020204" pitchFamily="34" charset="0"/>
                <a:cs typeface="Aparajita" panose="020B0604020202020204" pitchFamily="34" charset="0"/>
              </a:rPr>
              <a:t>kata lain, Pancasila sebagai identitas nasional </a:t>
            </a:r>
            <a:r>
              <a:rPr lang="id-ID" sz="2400">
                <a:latin typeface="Aparajita" panose="020B0604020202020204" pitchFamily="34" charset="0"/>
                <a:cs typeface="Aparajita" panose="020B0604020202020204" pitchFamily="34" charset="0"/>
              </a:rPr>
              <a:t>memiliki </a:t>
            </a:r>
            <a:r>
              <a:rPr lang="id-ID" sz="2400" smtClean="0">
                <a:latin typeface="Aparajita" panose="020B0604020202020204" pitchFamily="34" charset="0"/>
                <a:cs typeface="Aparajita" panose="020B0604020202020204" pitchFamily="34" charset="0"/>
              </a:rPr>
              <a:t>makna bahwa </a:t>
            </a:r>
            <a:r>
              <a:rPr lang="id-ID" sz="2400">
                <a:latin typeface="Aparajita" panose="020B0604020202020204" pitchFamily="34" charset="0"/>
                <a:cs typeface="Aparajita" panose="020B0604020202020204" pitchFamily="34" charset="0"/>
              </a:rPr>
              <a:t>seluruh rakyat Indonesia seyogianya menjadikan </a:t>
            </a:r>
            <a:r>
              <a:rPr lang="id-ID" sz="2400">
                <a:latin typeface="Aparajita" panose="020B0604020202020204" pitchFamily="34" charset="0"/>
                <a:cs typeface="Aparajita" panose="020B0604020202020204" pitchFamily="34" charset="0"/>
              </a:rPr>
              <a:t>Pancasila </a:t>
            </a:r>
            <a:r>
              <a:rPr lang="id-ID" sz="2400" smtClean="0">
                <a:latin typeface="Aparajita" panose="020B0604020202020204" pitchFamily="34" charset="0"/>
                <a:cs typeface="Aparajita" panose="020B0604020202020204" pitchFamily="34" charset="0"/>
              </a:rPr>
              <a:t>sebagai landasan </a:t>
            </a:r>
            <a:r>
              <a:rPr lang="id-ID" sz="2400">
                <a:latin typeface="Aparajita" panose="020B0604020202020204" pitchFamily="34" charset="0"/>
                <a:cs typeface="Aparajita" panose="020B0604020202020204" pitchFamily="34" charset="0"/>
              </a:rPr>
              <a:t>berpikir, bersikap, dan berperilaku dalam </a:t>
            </a:r>
            <a:r>
              <a:rPr lang="id-ID" sz="2400">
                <a:latin typeface="Aparajita" panose="020B0604020202020204" pitchFamily="34" charset="0"/>
                <a:cs typeface="Aparajita" panose="020B0604020202020204" pitchFamily="34" charset="0"/>
              </a:rPr>
              <a:t>kehidupan </a:t>
            </a:r>
            <a:r>
              <a:rPr lang="id-ID" sz="2400" smtClean="0">
                <a:latin typeface="Aparajita" panose="020B0604020202020204" pitchFamily="34" charset="0"/>
                <a:cs typeface="Aparajita" panose="020B0604020202020204" pitchFamily="34" charset="0"/>
              </a:rPr>
              <a:t>sehari-hari. Cara </a:t>
            </a:r>
            <a:r>
              <a:rPr lang="id-ID" sz="2400">
                <a:latin typeface="Aparajita" panose="020B0604020202020204" pitchFamily="34" charset="0"/>
                <a:cs typeface="Aparajita" panose="020B0604020202020204" pitchFamily="34" charset="0"/>
              </a:rPr>
              <a:t>berpikir, bersikap, dan berperilaku bangsa Indonesia </a:t>
            </a:r>
            <a:r>
              <a:rPr lang="id-ID" sz="2400">
                <a:latin typeface="Aparajita" panose="020B0604020202020204" pitchFamily="34" charset="0"/>
                <a:cs typeface="Aparajita" panose="020B0604020202020204" pitchFamily="34" charset="0"/>
              </a:rPr>
              <a:t>tersebut </a:t>
            </a:r>
            <a:r>
              <a:rPr lang="id-ID" sz="2400" smtClean="0">
                <a:latin typeface="Aparajita" panose="020B0604020202020204" pitchFamily="34" charset="0"/>
                <a:cs typeface="Aparajita" panose="020B0604020202020204" pitchFamily="34" charset="0"/>
              </a:rPr>
              <a:t>menjadi pembeda </a:t>
            </a:r>
            <a:r>
              <a:rPr lang="id-ID" sz="2400">
                <a:latin typeface="Aparajita" panose="020B0604020202020204" pitchFamily="34" charset="0"/>
                <a:cs typeface="Aparajita" panose="020B0604020202020204" pitchFamily="34" charset="0"/>
              </a:rPr>
              <a:t>dari cara berpikir, bersikap, dan berperilaku </a:t>
            </a:r>
            <a:r>
              <a:rPr lang="id-ID" sz="2400">
                <a:latin typeface="Aparajita" panose="020B0604020202020204" pitchFamily="34" charset="0"/>
                <a:cs typeface="Aparajita" panose="020B0604020202020204" pitchFamily="34" charset="0"/>
              </a:rPr>
              <a:t>bangsa </a:t>
            </a:r>
            <a:r>
              <a:rPr lang="id-ID" sz="2400" smtClean="0">
                <a:latin typeface="Aparajita" panose="020B0604020202020204" pitchFamily="34" charset="0"/>
                <a:cs typeface="Aparajita" panose="020B0604020202020204" pitchFamily="34" charset="0"/>
              </a:rPr>
              <a:t>lain.</a:t>
            </a:r>
            <a:endParaRPr lang="id-ID" sz="2400" smtClean="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365997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9175" y="2484709"/>
            <a:ext cx="11286319" cy="3293209"/>
          </a:xfrm>
          <a:prstGeom prst="rect">
            <a:avLst/>
          </a:prstGeom>
          <a:solidFill>
            <a:schemeClr val="accent2">
              <a:lumMod val="20000"/>
              <a:lumOff val="80000"/>
            </a:schemeClr>
          </a:solidFill>
          <a:ln w="57150">
            <a:solidFill>
              <a:schemeClr val="tx1"/>
            </a:solidFill>
          </a:ln>
        </p:spPr>
        <p:txBody>
          <a:bodyPr wrap="square">
            <a:spAutoFit/>
          </a:bodyPr>
          <a:lstStyle/>
          <a:p>
            <a:r>
              <a:rPr lang="id-ID" sz="2600" smtClean="0">
                <a:latin typeface="Aparajita" panose="020B0604020202020204" pitchFamily="34" charset="0"/>
                <a:cs typeface="Aparajita" panose="020B0604020202020204" pitchFamily="34" charset="0"/>
              </a:rPr>
              <a:t>Dinamika </a:t>
            </a:r>
            <a:r>
              <a:rPr lang="sv-SE" sz="2600" smtClean="0">
                <a:latin typeface="Aparajita" panose="020B0604020202020204" pitchFamily="34" charset="0"/>
                <a:cs typeface="Aparajita" panose="020B0604020202020204" pitchFamily="34" charset="0"/>
              </a:rPr>
              <a:t>kehidupan </a:t>
            </a:r>
            <a:r>
              <a:rPr lang="sv-SE" sz="2600">
                <a:latin typeface="Aparajita" panose="020B0604020202020204" pitchFamily="34" charset="0"/>
                <a:cs typeface="Aparajita" panose="020B0604020202020204" pitchFamily="34" charset="0"/>
              </a:rPr>
              <a:t>yang sekaligus menjadi tantangan terkait </a:t>
            </a:r>
            <a:r>
              <a:rPr lang="sv-SE" sz="2600">
                <a:latin typeface="Aparajita" panose="020B0604020202020204" pitchFamily="34" charset="0"/>
                <a:cs typeface="Aparajita" panose="020B0604020202020204" pitchFamily="34" charset="0"/>
              </a:rPr>
              <a:t>dengan </a:t>
            </a:r>
            <a:r>
              <a:rPr lang="sv-SE" sz="2600" smtClean="0">
                <a:latin typeface="Aparajita" panose="020B0604020202020204" pitchFamily="34" charset="0"/>
                <a:cs typeface="Aparajita" panose="020B0604020202020204" pitchFamily="34" charset="0"/>
              </a:rPr>
              <a:t>masalah</a:t>
            </a:r>
            <a:r>
              <a:rPr lang="id-ID" sz="2600" smtClean="0">
                <a:latin typeface="Aparajita" panose="020B0604020202020204" pitchFamily="34" charset="0"/>
                <a:cs typeface="Aparajita" panose="020B0604020202020204" pitchFamily="34" charset="0"/>
              </a:rPr>
              <a:t> identitas </a:t>
            </a:r>
            <a:r>
              <a:rPr lang="id-ID" sz="2600">
                <a:latin typeface="Aparajita" panose="020B0604020202020204" pitchFamily="34" charset="0"/>
                <a:cs typeface="Aparajita" panose="020B0604020202020204" pitchFamily="34" charset="0"/>
              </a:rPr>
              <a:t>nasional </a:t>
            </a:r>
            <a:r>
              <a:rPr lang="id-ID" sz="2600" smtClean="0">
                <a:latin typeface="Aparajita" panose="020B0604020202020204" pitchFamily="34" charset="0"/>
                <a:cs typeface="Aparajita" panose="020B0604020202020204" pitchFamily="34" charset="0"/>
              </a:rPr>
              <a:t>Indonesia antara lain : </a:t>
            </a:r>
          </a:p>
          <a:p>
            <a:pPr marL="457200" indent="-457200" algn="just">
              <a:buFont typeface="+mj-lt"/>
              <a:buAutoNum type="arabicPeriod"/>
            </a:pPr>
            <a:r>
              <a:rPr lang="id-ID" sz="2600">
                <a:latin typeface="Aparajita" panose="020B0604020202020204" pitchFamily="34" charset="0"/>
                <a:cs typeface="Aparajita" panose="020B0604020202020204" pitchFamily="34" charset="0"/>
              </a:rPr>
              <a:t>Lunturnya nilai-nilai luhur dalam praktik kehidupan </a:t>
            </a:r>
            <a:r>
              <a:rPr lang="id-ID" sz="2600">
                <a:latin typeface="Aparajita" panose="020B0604020202020204" pitchFamily="34" charset="0"/>
                <a:cs typeface="Aparajita" panose="020B0604020202020204" pitchFamily="34" charset="0"/>
              </a:rPr>
              <a:t>berbangsa </a:t>
            </a:r>
            <a:r>
              <a:rPr lang="id-ID" sz="2600" smtClean="0">
                <a:latin typeface="Aparajita" panose="020B0604020202020204" pitchFamily="34" charset="0"/>
                <a:cs typeface="Aparajita" panose="020B0604020202020204" pitchFamily="34" charset="0"/>
              </a:rPr>
              <a:t>dan bernegara </a:t>
            </a:r>
            <a:r>
              <a:rPr lang="id-ID" sz="2600">
                <a:latin typeface="Aparajita" panose="020B0604020202020204" pitchFamily="34" charset="0"/>
                <a:cs typeface="Aparajita" panose="020B0604020202020204" pitchFamily="34" charset="0"/>
              </a:rPr>
              <a:t>(contoh: rendahnya semangat gotong royong</a:t>
            </a:r>
            <a:r>
              <a:rPr lang="id-ID" sz="2600">
                <a:latin typeface="Aparajita" panose="020B0604020202020204" pitchFamily="34" charset="0"/>
                <a:cs typeface="Aparajita" panose="020B0604020202020204" pitchFamily="34" charset="0"/>
              </a:rPr>
              <a:t>, </a:t>
            </a:r>
            <a:r>
              <a:rPr lang="id-ID" sz="2600" smtClean="0">
                <a:latin typeface="Aparajita" panose="020B0604020202020204" pitchFamily="34" charset="0"/>
                <a:cs typeface="Aparajita" panose="020B0604020202020204" pitchFamily="34" charset="0"/>
              </a:rPr>
              <a:t>kepatuhan hukum</a:t>
            </a:r>
            <a:r>
              <a:rPr lang="id-ID" sz="2600">
                <a:latin typeface="Aparajita" panose="020B0604020202020204" pitchFamily="34" charset="0"/>
                <a:cs typeface="Aparajita" panose="020B0604020202020204" pitchFamily="34" charset="0"/>
              </a:rPr>
              <a:t>, kepatuhan membayar pajak, kesantunan, kepedulian, </a:t>
            </a:r>
            <a:r>
              <a:rPr lang="id-ID" sz="2600">
                <a:latin typeface="Aparajita" panose="020B0604020202020204" pitchFamily="34" charset="0"/>
                <a:cs typeface="Aparajita" panose="020B0604020202020204" pitchFamily="34" charset="0"/>
              </a:rPr>
              <a:t>dan </a:t>
            </a:r>
            <a:r>
              <a:rPr lang="id-ID" sz="2600" smtClean="0">
                <a:latin typeface="Aparajita" panose="020B0604020202020204" pitchFamily="34" charset="0"/>
                <a:cs typeface="Aparajita" panose="020B0604020202020204" pitchFamily="34" charset="0"/>
              </a:rPr>
              <a:t>lain-lain).</a:t>
            </a:r>
          </a:p>
          <a:p>
            <a:pPr marL="457200" indent="-457200" algn="just">
              <a:buFont typeface="+mj-lt"/>
              <a:buAutoNum type="arabicPeriod"/>
            </a:pPr>
            <a:r>
              <a:rPr lang="id-ID" sz="2600" smtClean="0">
                <a:latin typeface="Aparajita" panose="020B0604020202020204" pitchFamily="34" charset="0"/>
                <a:cs typeface="Aparajita" panose="020B0604020202020204" pitchFamily="34" charset="0"/>
              </a:rPr>
              <a:t>Nilai </a:t>
            </a:r>
            <a:r>
              <a:rPr lang="id-ID" sz="2600">
                <a:latin typeface="Aparajita" panose="020B0604020202020204" pitchFamily="34" charset="0"/>
                <a:cs typeface="Aparajita" panose="020B0604020202020204" pitchFamily="34" charset="0"/>
              </a:rPr>
              <a:t>–nilai Pancasila belum menjadi acuan sikap dan </a:t>
            </a:r>
            <a:r>
              <a:rPr lang="id-ID" sz="2600">
                <a:latin typeface="Aparajita" panose="020B0604020202020204" pitchFamily="34" charset="0"/>
                <a:cs typeface="Aparajita" panose="020B0604020202020204" pitchFamily="34" charset="0"/>
              </a:rPr>
              <a:t>perilaku </a:t>
            </a:r>
            <a:r>
              <a:rPr lang="id-ID" sz="2600" smtClean="0">
                <a:latin typeface="Aparajita" panose="020B0604020202020204" pitchFamily="34" charset="0"/>
                <a:cs typeface="Aparajita" panose="020B0604020202020204" pitchFamily="34" charset="0"/>
              </a:rPr>
              <a:t>sehari-hari </a:t>
            </a:r>
            <a:r>
              <a:rPr lang="sv-SE" sz="2600" smtClean="0">
                <a:latin typeface="Aparajita" panose="020B0604020202020204" pitchFamily="34" charset="0"/>
                <a:cs typeface="Aparajita" panose="020B0604020202020204" pitchFamily="34" charset="0"/>
              </a:rPr>
              <a:t>(perilaku </a:t>
            </a:r>
            <a:r>
              <a:rPr lang="sv-SE" sz="2600">
                <a:latin typeface="Aparajita" panose="020B0604020202020204" pitchFamily="34" charset="0"/>
                <a:cs typeface="Aparajita" panose="020B0604020202020204" pitchFamily="34" charset="0"/>
              </a:rPr>
              <a:t>jalan pintas, tindakan serba instan, menyontek, plagiat</a:t>
            </a:r>
            <a:r>
              <a:rPr lang="sv-SE" sz="2600">
                <a:latin typeface="Aparajita" panose="020B0604020202020204" pitchFamily="34" charset="0"/>
                <a:cs typeface="Aparajita" panose="020B0604020202020204" pitchFamily="34" charset="0"/>
              </a:rPr>
              <a:t>, </a:t>
            </a:r>
            <a:r>
              <a:rPr lang="sv-SE" sz="2600" smtClean="0">
                <a:latin typeface="Aparajita" panose="020B0604020202020204" pitchFamily="34" charset="0"/>
                <a:cs typeface="Aparajita" panose="020B0604020202020204" pitchFamily="34" charset="0"/>
              </a:rPr>
              <a:t>tidak</a:t>
            </a:r>
            <a:r>
              <a:rPr lang="id-ID" sz="2600" smtClean="0">
                <a:latin typeface="Aparajita" panose="020B0604020202020204" pitchFamily="34" charset="0"/>
                <a:cs typeface="Aparajita" panose="020B0604020202020204" pitchFamily="34" charset="0"/>
              </a:rPr>
              <a:t>  disiplin</a:t>
            </a:r>
            <a:r>
              <a:rPr lang="id-ID" sz="2600">
                <a:latin typeface="Aparajita" panose="020B0604020202020204" pitchFamily="34" charset="0"/>
                <a:cs typeface="Aparajita" panose="020B0604020202020204" pitchFamily="34" charset="0"/>
              </a:rPr>
              <a:t>, tidak jujur, malas, kebiasaan merokok di tempat umum</a:t>
            </a:r>
            <a:r>
              <a:rPr lang="id-ID" sz="2600">
                <a:latin typeface="Aparajita" panose="020B0604020202020204" pitchFamily="34" charset="0"/>
                <a:cs typeface="Aparajita" panose="020B0604020202020204" pitchFamily="34" charset="0"/>
              </a:rPr>
              <a:t>, </a:t>
            </a:r>
            <a:r>
              <a:rPr lang="id-ID" sz="2600" smtClean="0">
                <a:latin typeface="Aparajita" panose="020B0604020202020204" pitchFamily="34" charset="0"/>
                <a:cs typeface="Aparajita" panose="020B0604020202020204" pitchFamily="34" charset="0"/>
              </a:rPr>
              <a:t>buang sampah </a:t>
            </a:r>
            <a:r>
              <a:rPr lang="id-ID" sz="2600">
                <a:latin typeface="Aparajita" panose="020B0604020202020204" pitchFamily="34" charset="0"/>
                <a:cs typeface="Aparajita" panose="020B0604020202020204" pitchFamily="34" charset="0"/>
              </a:rPr>
              <a:t>sembarangan, </a:t>
            </a:r>
            <a:r>
              <a:rPr lang="id-ID" sz="2600">
                <a:latin typeface="Aparajita" panose="020B0604020202020204" pitchFamily="34" charset="0"/>
                <a:cs typeface="Aparajita" panose="020B0604020202020204" pitchFamily="34" charset="0"/>
              </a:rPr>
              <a:t>dan </a:t>
            </a:r>
            <a:r>
              <a:rPr lang="id-ID" sz="2600" smtClean="0">
                <a:latin typeface="Aparajita" panose="020B0604020202020204" pitchFamily="34" charset="0"/>
                <a:cs typeface="Aparajita" panose="020B0604020202020204" pitchFamily="34" charset="0"/>
              </a:rPr>
              <a:t>lain-lain)</a:t>
            </a:r>
          </a:p>
        </p:txBody>
      </p:sp>
      <p:sp>
        <p:nvSpPr>
          <p:cNvPr id="2" name="Rectangle 1"/>
          <p:cNvSpPr/>
          <p:nvPr/>
        </p:nvSpPr>
        <p:spPr>
          <a:xfrm>
            <a:off x="399175" y="1492188"/>
            <a:ext cx="8059025" cy="769441"/>
          </a:xfrm>
          <a:prstGeom prst="rect">
            <a:avLst/>
          </a:prstGeom>
          <a:ln w="57150">
            <a:solidFill>
              <a:schemeClr val="tx1"/>
            </a:solid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id-ID" sz="4400" smtClean="0">
                <a:latin typeface="Aparajita" panose="020B0604020202020204" pitchFamily="34" charset="0"/>
                <a:cs typeface="Aparajita" panose="020B0604020202020204" pitchFamily="34" charset="0"/>
              </a:rPr>
              <a:t>G. Tantangan Identitas </a:t>
            </a:r>
            <a:r>
              <a:rPr lang="id-ID" sz="4400">
                <a:latin typeface="Aparajita" panose="020B0604020202020204" pitchFamily="34" charset="0"/>
                <a:cs typeface="Aparajita" panose="020B0604020202020204" pitchFamily="34" charset="0"/>
              </a:rPr>
              <a:t>Nasional Indonesia</a:t>
            </a:r>
          </a:p>
        </p:txBody>
      </p:sp>
    </p:spTree>
    <p:extLst>
      <p:ext uri="{BB962C8B-B14F-4D97-AF65-F5344CB8AC3E}">
        <p14:creationId xmlns:p14="http://schemas.microsoft.com/office/powerpoint/2010/main" val="1933026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3986" y="1677886"/>
            <a:ext cx="11340108" cy="3970318"/>
          </a:xfrm>
          <a:prstGeom prst="rect">
            <a:avLst/>
          </a:prstGeom>
          <a:solidFill>
            <a:schemeClr val="accent2">
              <a:lumMod val="20000"/>
              <a:lumOff val="80000"/>
            </a:schemeClr>
          </a:solidFill>
          <a:ln w="57150">
            <a:solidFill>
              <a:schemeClr val="tx1"/>
            </a:solidFill>
          </a:ln>
        </p:spPr>
        <p:txBody>
          <a:bodyPr wrap="square">
            <a:spAutoFit/>
          </a:bodyPr>
          <a:lstStyle/>
          <a:p>
            <a:pPr marL="457200" indent="-457200" algn="just">
              <a:buFont typeface="+mj-lt"/>
              <a:buAutoNum type="arabicPeriod" startAt="3"/>
            </a:pPr>
            <a:r>
              <a:rPr lang="id-ID" sz="2800">
                <a:latin typeface="Aparajita" panose="020B0604020202020204" pitchFamily="34" charset="0"/>
                <a:cs typeface="Aparajita" panose="020B0604020202020204" pitchFamily="34" charset="0"/>
              </a:rPr>
              <a:t>Rasa nasionalisme dan patriotisme yang luntur dan memudar (lebih menghargai dan mencintai bangsa asing, lebih mengagungkan prestasi bangsa lain dan tidak bangga dengan prestasi bangsa sendiri, lebih bangga menggunakan produk asing daripada produk </a:t>
            </a:r>
            <a:r>
              <a:rPr lang="id-ID" sz="2800">
                <a:latin typeface="Aparajita" panose="020B0604020202020204" pitchFamily="34" charset="0"/>
                <a:cs typeface="Aparajita" panose="020B0604020202020204" pitchFamily="34" charset="0"/>
              </a:rPr>
              <a:t>bangsa </a:t>
            </a:r>
            <a:r>
              <a:rPr lang="id-ID" sz="2800" smtClean="0">
                <a:latin typeface="Aparajita" panose="020B0604020202020204" pitchFamily="34" charset="0"/>
                <a:cs typeface="Aparajita" panose="020B0604020202020204" pitchFamily="34" charset="0"/>
              </a:rPr>
              <a:t>sendiri</a:t>
            </a:r>
            <a:r>
              <a:rPr lang="id-ID" sz="2800">
                <a:latin typeface="Aparajita" panose="020B0604020202020204" pitchFamily="34" charset="0"/>
                <a:cs typeface="Aparajita" panose="020B0604020202020204" pitchFamily="34" charset="0"/>
              </a:rPr>
              <a:t>.</a:t>
            </a:r>
          </a:p>
          <a:p>
            <a:pPr marL="457200" indent="-457200" algn="just">
              <a:buFont typeface="+mj-lt"/>
              <a:buAutoNum type="arabicPeriod" startAt="3"/>
            </a:pPr>
            <a:r>
              <a:rPr lang="id-ID" sz="2800" smtClean="0">
                <a:latin typeface="Aparajita" panose="020B0604020202020204" pitchFamily="34" charset="0"/>
                <a:cs typeface="Aparajita" panose="020B0604020202020204" pitchFamily="34" charset="0"/>
              </a:rPr>
              <a:t>Lebih </a:t>
            </a:r>
            <a:r>
              <a:rPr lang="id-ID" sz="2800">
                <a:latin typeface="Aparajita" panose="020B0604020202020204" pitchFamily="34" charset="0"/>
                <a:cs typeface="Aparajita" panose="020B0604020202020204" pitchFamily="34" charset="0"/>
              </a:rPr>
              <a:t>bangga menggunakan bendera asing dari pada </a:t>
            </a:r>
            <a:r>
              <a:rPr lang="id-ID" sz="2800">
                <a:latin typeface="Aparajita" panose="020B0604020202020204" pitchFamily="34" charset="0"/>
                <a:cs typeface="Aparajita" panose="020B0604020202020204" pitchFamily="34" charset="0"/>
              </a:rPr>
              <a:t>bendera </a:t>
            </a:r>
            <a:r>
              <a:rPr lang="id-ID" sz="2800" smtClean="0">
                <a:latin typeface="Aparajita" panose="020B0604020202020204" pitchFamily="34" charset="0"/>
                <a:cs typeface="Aparajita" panose="020B0604020202020204" pitchFamily="34" charset="0"/>
              </a:rPr>
              <a:t>merah putih</a:t>
            </a:r>
            <a:r>
              <a:rPr lang="id-ID" sz="2800">
                <a:latin typeface="Aparajita" panose="020B0604020202020204" pitchFamily="34" charset="0"/>
                <a:cs typeface="Aparajita" panose="020B0604020202020204" pitchFamily="34" charset="0"/>
              </a:rPr>
              <a:t>, lebih bangga menggunakan bahasa asing </a:t>
            </a:r>
            <a:r>
              <a:rPr lang="id-ID" sz="2800">
                <a:latin typeface="Aparajita" panose="020B0604020202020204" pitchFamily="34" charset="0"/>
                <a:cs typeface="Aparajita" panose="020B0604020202020204" pitchFamily="34" charset="0"/>
              </a:rPr>
              <a:t>daripada </a:t>
            </a:r>
            <a:r>
              <a:rPr lang="id-ID" sz="2800" smtClean="0">
                <a:latin typeface="Aparajita" panose="020B0604020202020204" pitchFamily="34" charset="0"/>
                <a:cs typeface="Aparajita" panose="020B0604020202020204" pitchFamily="34" charset="0"/>
              </a:rPr>
              <a:t>menggunakan bahasa </a:t>
            </a:r>
            <a:r>
              <a:rPr lang="id-ID" sz="2800">
                <a:latin typeface="Aparajita" panose="020B0604020202020204" pitchFamily="34" charset="0"/>
                <a:cs typeface="Aparajita" panose="020B0604020202020204" pitchFamily="34" charset="0"/>
              </a:rPr>
              <a:t>Indonesia.</a:t>
            </a:r>
          </a:p>
          <a:p>
            <a:pPr marL="457200" indent="-457200" algn="just">
              <a:buFont typeface="+mj-lt"/>
              <a:buAutoNum type="arabicPeriod" startAt="5"/>
            </a:pPr>
            <a:r>
              <a:rPr lang="id-ID" sz="2800" smtClean="0">
                <a:latin typeface="Aparajita" panose="020B0604020202020204" pitchFamily="34" charset="0"/>
                <a:cs typeface="Aparajita" panose="020B0604020202020204" pitchFamily="34" charset="0"/>
              </a:rPr>
              <a:t>Menyukai </a:t>
            </a:r>
            <a:r>
              <a:rPr lang="id-ID" sz="2800">
                <a:latin typeface="Aparajita" panose="020B0604020202020204" pitchFamily="34" charset="0"/>
                <a:cs typeface="Aparajita" panose="020B0604020202020204" pitchFamily="34" charset="0"/>
              </a:rPr>
              <a:t>simbol-simbol asing daripada lambang/simbol </a:t>
            </a:r>
            <a:r>
              <a:rPr lang="id-ID" sz="2800">
                <a:latin typeface="Aparajita" panose="020B0604020202020204" pitchFamily="34" charset="0"/>
                <a:cs typeface="Aparajita" panose="020B0604020202020204" pitchFamily="34" charset="0"/>
              </a:rPr>
              <a:t>bangsa </a:t>
            </a:r>
            <a:r>
              <a:rPr lang="id-ID" sz="2800" smtClean="0">
                <a:latin typeface="Aparajita" panose="020B0604020202020204" pitchFamily="34" charset="0"/>
                <a:cs typeface="Aparajita" panose="020B0604020202020204" pitchFamily="34" charset="0"/>
              </a:rPr>
              <a:t>sendiri, dan </a:t>
            </a:r>
            <a:r>
              <a:rPr lang="id-ID" sz="2800">
                <a:latin typeface="Aparajita" panose="020B0604020202020204" pitchFamily="34" charset="0"/>
                <a:cs typeface="Aparajita" panose="020B0604020202020204" pitchFamily="34" charset="0"/>
              </a:rPr>
              <a:t>lebih mengapresiasi dan senang menyanyikan </a:t>
            </a:r>
            <a:r>
              <a:rPr lang="id-ID" sz="2800">
                <a:latin typeface="Aparajita" panose="020B0604020202020204" pitchFamily="34" charset="0"/>
                <a:cs typeface="Aparajita" panose="020B0604020202020204" pitchFamily="34" charset="0"/>
              </a:rPr>
              <a:t>lagu-lagu </a:t>
            </a:r>
            <a:r>
              <a:rPr lang="id-ID" sz="2800" smtClean="0">
                <a:latin typeface="Aparajita" panose="020B0604020202020204" pitchFamily="34" charset="0"/>
                <a:cs typeface="Aparajita" panose="020B0604020202020204" pitchFamily="34" charset="0"/>
              </a:rPr>
              <a:t>asing daripada </a:t>
            </a:r>
            <a:r>
              <a:rPr lang="id-ID" sz="2800">
                <a:latin typeface="Aparajita" panose="020B0604020202020204" pitchFamily="34" charset="0"/>
                <a:cs typeface="Aparajita" panose="020B0604020202020204" pitchFamily="34" charset="0"/>
              </a:rPr>
              <a:t>mengapresiasi lagu nasional dan lagu daerah sendiri.</a:t>
            </a:r>
            <a:endParaRPr lang="id-ID" sz="2800" smtClean="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1370656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5723" y="2457815"/>
            <a:ext cx="10721547" cy="2677656"/>
          </a:xfrm>
          <a:prstGeom prst="rect">
            <a:avLst/>
          </a:prstGeom>
          <a:solidFill>
            <a:schemeClr val="accent4">
              <a:lumMod val="20000"/>
              <a:lumOff val="80000"/>
            </a:schemeClr>
          </a:solidFill>
          <a:ln w="57150">
            <a:solidFill>
              <a:schemeClr val="tx1"/>
            </a:solidFill>
          </a:ln>
        </p:spPr>
        <p:txBody>
          <a:bodyPr wrap="square">
            <a:spAutoFit/>
          </a:bodyPr>
          <a:lstStyle/>
          <a:p>
            <a:pPr algn="just"/>
            <a:r>
              <a:rPr lang="id-ID" sz="2800">
                <a:latin typeface="Aparajita" panose="020B0604020202020204" pitchFamily="34" charset="0"/>
                <a:cs typeface="Aparajita" panose="020B0604020202020204" pitchFamily="34" charset="0"/>
              </a:rPr>
              <a:t>Identitas nasional sangat penting bagi bangsa </a:t>
            </a:r>
            <a:r>
              <a:rPr lang="id-ID" sz="2800">
                <a:latin typeface="Aparajita" panose="020B0604020202020204" pitchFamily="34" charset="0"/>
                <a:cs typeface="Aparajita" panose="020B0604020202020204" pitchFamily="34" charset="0"/>
              </a:rPr>
              <a:t>Indonesia </a:t>
            </a:r>
            <a:r>
              <a:rPr lang="id-ID" sz="2800" smtClean="0">
                <a:latin typeface="Aparajita" panose="020B0604020202020204" pitchFamily="34" charset="0"/>
                <a:cs typeface="Aparajita" panose="020B0604020202020204" pitchFamily="34" charset="0"/>
              </a:rPr>
              <a:t>karena:   </a:t>
            </a:r>
          </a:p>
          <a:p>
            <a:pPr marL="457200" indent="-457200" algn="just">
              <a:buFont typeface="+mj-lt"/>
              <a:buAutoNum type="arabicPeriod"/>
            </a:pPr>
            <a:r>
              <a:rPr lang="id-ID" sz="2800">
                <a:latin typeface="Aparajita" panose="020B0604020202020204" pitchFamily="34" charset="0"/>
                <a:cs typeface="Aparajita" panose="020B0604020202020204" pitchFamily="34" charset="0"/>
              </a:rPr>
              <a:t>B</a:t>
            </a:r>
            <a:r>
              <a:rPr lang="id-ID" sz="2800" smtClean="0">
                <a:latin typeface="Aparajita" panose="020B0604020202020204" pitchFamily="34" charset="0"/>
                <a:cs typeface="Aparajita" panose="020B0604020202020204" pitchFamily="34" charset="0"/>
              </a:rPr>
              <a:t>angsa </a:t>
            </a:r>
            <a:r>
              <a:rPr lang="id-ID" sz="2800">
                <a:latin typeface="Aparajita" panose="020B0604020202020204" pitchFamily="34" charset="0"/>
                <a:cs typeface="Aparajita" panose="020B0604020202020204" pitchFamily="34" charset="0"/>
              </a:rPr>
              <a:t>Indonesia dapat dibedakan dan sekaligus dikenal </a:t>
            </a:r>
            <a:r>
              <a:rPr lang="id-ID" sz="2800">
                <a:latin typeface="Aparajita" panose="020B0604020202020204" pitchFamily="34" charset="0"/>
                <a:cs typeface="Aparajita" panose="020B0604020202020204" pitchFamily="34" charset="0"/>
              </a:rPr>
              <a:t>oleh </a:t>
            </a:r>
            <a:r>
              <a:rPr lang="id-ID" sz="2800" smtClean="0">
                <a:latin typeface="Aparajita" panose="020B0604020202020204" pitchFamily="34" charset="0"/>
                <a:cs typeface="Aparajita" panose="020B0604020202020204" pitchFamily="34" charset="0"/>
              </a:rPr>
              <a:t>bangsa lain</a:t>
            </a:r>
            <a:r>
              <a:rPr lang="id-ID" sz="2800">
                <a:latin typeface="Aparajita" panose="020B0604020202020204" pitchFamily="34" charset="0"/>
                <a:cs typeface="Aparajita" panose="020B0604020202020204" pitchFamily="34" charset="0"/>
              </a:rPr>
              <a:t>; </a:t>
            </a:r>
            <a:endParaRPr lang="id-ID" sz="2800" smtClean="0">
              <a:latin typeface="Aparajita" panose="020B0604020202020204" pitchFamily="34" charset="0"/>
              <a:cs typeface="Aparajita" panose="020B0604020202020204" pitchFamily="34" charset="0"/>
            </a:endParaRPr>
          </a:p>
          <a:p>
            <a:pPr marL="457200" indent="-457200" algn="just">
              <a:buFont typeface="+mj-lt"/>
              <a:buAutoNum type="arabicPeriod"/>
            </a:pPr>
            <a:r>
              <a:rPr lang="id-ID" sz="2800">
                <a:latin typeface="Aparajita" panose="020B0604020202020204" pitchFamily="34" charset="0"/>
                <a:cs typeface="Aparajita" panose="020B0604020202020204" pitchFamily="34" charset="0"/>
              </a:rPr>
              <a:t>I</a:t>
            </a:r>
            <a:r>
              <a:rPr lang="id-ID" sz="2800" smtClean="0">
                <a:latin typeface="Aparajita" panose="020B0604020202020204" pitchFamily="34" charset="0"/>
                <a:cs typeface="Aparajita" panose="020B0604020202020204" pitchFamily="34" charset="0"/>
              </a:rPr>
              <a:t>dentitas </a:t>
            </a:r>
            <a:r>
              <a:rPr lang="id-ID" sz="2800">
                <a:latin typeface="Aparajita" panose="020B0604020202020204" pitchFamily="34" charset="0"/>
                <a:cs typeface="Aparajita" panose="020B0604020202020204" pitchFamily="34" charset="0"/>
              </a:rPr>
              <a:t>nasional bagi sebuah negara-bangsa </a:t>
            </a:r>
            <a:r>
              <a:rPr lang="id-ID" sz="2800">
                <a:latin typeface="Aparajita" panose="020B0604020202020204" pitchFamily="34" charset="0"/>
                <a:cs typeface="Aparajita" panose="020B0604020202020204" pitchFamily="34" charset="0"/>
              </a:rPr>
              <a:t>sangat </a:t>
            </a:r>
            <a:r>
              <a:rPr lang="id-ID" sz="2800" smtClean="0">
                <a:latin typeface="Aparajita" panose="020B0604020202020204" pitchFamily="34" charset="0"/>
                <a:cs typeface="Aparajita" panose="020B0604020202020204" pitchFamily="34" charset="0"/>
              </a:rPr>
              <a:t>penting bagi </a:t>
            </a:r>
            <a:r>
              <a:rPr lang="id-ID" sz="2800">
                <a:latin typeface="Aparajita" panose="020B0604020202020204" pitchFamily="34" charset="0"/>
                <a:cs typeface="Aparajita" panose="020B0604020202020204" pitchFamily="34" charset="0"/>
              </a:rPr>
              <a:t>kelangsungan hidup negara-bangsa tersebut </a:t>
            </a:r>
            <a:r>
              <a:rPr lang="id-ID" sz="2800">
                <a:latin typeface="Aparajita" panose="020B0604020202020204" pitchFamily="34" charset="0"/>
                <a:cs typeface="Aparajita" panose="020B0604020202020204" pitchFamily="34" charset="0"/>
              </a:rPr>
              <a:t>karena </a:t>
            </a:r>
            <a:r>
              <a:rPr lang="id-ID" sz="2800" smtClean="0">
                <a:latin typeface="Aparajita" panose="020B0604020202020204" pitchFamily="34" charset="0"/>
                <a:cs typeface="Aparajita" panose="020B0604020202020204" pitchFamily="34" charset="0"/>
              </a:rPr>
              <a:t>dapat mempersatukan </a:t>
            </a:r>
            <a:r>
              <a:rPr lang="id-ID" sz="2800">
                <a:latin typeface="Aparajita" panose="020B0604020202020204" pitchFamily="34" charset="0"/>
                <a:cs typeface="Aparajita" panose="020B0604020202020204" pitchFamily="34" charset="0"/>
              </a:rPr>
              <a:t>negara-bangsa</a:t>
            </a:r>
            <a:r>
              <a:rPr lang="id-ID" sz="2800">
                <a:latin typeface="Aparajita" panose="020B0604020202020204" pitchFamily="34" charset="0"/>
                <a:cs typeface="Aparajita" panose="020B0604020202020204" pitchFamily="34" charset="0"/>
              </a:rPr>
              <a:t>; </a:t>
            </a:r>
            <a:r>
              <a:rPr lang="id-ID" sz="2800" smtClean="0">
                <a:latin typeface="Aparajita" panose="020B0604020202020204" pitchFamily="34" charset="0"/>
                <a:cs typeface="Aparajita" panose="020B0604020202020204" pitchFamily="34" charset="0"/>
              </a:rPr>
              <a:t>dan</a:t>
            </a:r>
          </a:p>
          <a:p>
            <a:pPr marL="457200" indent="-457200" algn="just">
              <a:buFont typeface="+mj-lt"/>
              <a:buAutoNum type="arabicPeriod"/>
            </a:pPr>
            <a:r>
              <a:rPr lang="id-ID" sz="2800">
                <a:latin typeface="Aparajita" panose="020B0604020202020204" pitchFamily="34" charset="0"/>
                <a:cs typeface="Aparajita" panose="020B0604020202020204" pitchFamily="34" charset="0"/>
              </a:rPr>
              <a:t>I</a:t>
            </a:r>
            <a:r>
              <a:rPr lang="id-ID" sz="2800" smtClean="0">
                <a:latin typeface="Aparajita" panose="020B0604020202020204" pitchFamily="34" charset="0"/>
                <a:cs typeface="Aparajita" panose="020B0604020202020204" pitchFamily="34" charset="0"/>
              </a:rPr>
              <a:t>dentitas </a:t>
            </a:r>
            <a:r>
              <a:rPr lang="id-ID" sz="2800">
                <a:latin typeface="Aparajita" panose="020B0604020202020204" pitchFamily="34" charset="0"/>
                <a:cs typeface="Aparajita" panose="020B0604020202020204" pitchFamily="34" charset="0"/>
              </a:rPr>
              <a:t>nasional </a:t>
            </a:r>
            <a:r>
              <a:rPr lang="id-ID" sz="2800" smtClean="0">
                <a:latin typeface="Aparajita" panose="020B0604020202020204" pitchFamily="34" charset="0"/>
                <a:cs typeface="Aparajita" panose="020B0604020202020204" pitchFamily="34" charset="0"/>
              </a:rPr>
              <a:t>penting bagi </a:t>
            </a:r>
            <a:r>
              <a:rPr lang="id-ID" sz="2800">
                <a:latin typeface="Aparajita" panose="020B0604020202020204" pitchFamily="34" charset="0"/>
                <a:cs typeface="Aparajita" panose="020B0604020202020204" pitchFamily="34" charset="0"/>
              </a:rPr>
              <a:t>kewibawaan negara dan bangsa Indonesia sebagai </a:t>
            </a:r>
            <a:r>
              <a:rPr lang="id-ID" sz="2800">
                <a:latin typeface="Aparajita" panose="020B0604020202020204" pitchFamily="34" charset="0"/>
                <a:cs typeface="Aparajita" panose="020B0604020202020204" pitchFamily="34" charset="0"/>
              </a:rPr>
              <a:t>ciri </a:t>
            </a:r>
            <a:r>
              <a:rPr lang="id-ID" sz="2800" smtClean="0">
                <a:latin typeface="Aparajita" panose="020B0604020202020204" pitchFamily="34" charset="0"/>
                <a:cs typeface="Aparajita" panose="020B0604020202020204" pitchFamily="34" charset="0"/>
              </a:rPr>
              <a:t>khas bangsa</a:t>
            </a:r>
            <a:endParaRPr lang="id-ID" sz="2800" smtClean="0">
              <a:latin typeface="Aparajita" panose="020B0604020202020204" pitchFamily="34" charset="0"/>
              <a:cs typeface="Aparajita" panose="020B0604020202020204" pitchFamily="34" charset="0"/>
            </a:endParaRPr>
          </a:p>
        </p:txBody>
      </p:sp>
      <p:sp>
        <p:nvSpPr>
          <p:cNvPr id="4" name="Rectangle 3"/>
          <p:cNvSpPr/>
          <p:nvPr/>
        </p:nvSpPr>
        <p:spPr>
          <a:xfrm>
            <a:off x="385724" y="1411505"/>
            <a:ext cx="8166601" cy="769441"/>
          </a:xfrm>
          <a:prstGeom prst="rect">
            <a:avLst/>
          </a:prstGeom>
          <a:ln w="57150">
            <a:solidFill>
              <a:schemeClr val="tx1"/>
            </a:solid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id-ID" sz="4400" smtClean="0">
                <a:latin typeface="Aparajita" panose="020B0604020202020204" pitchFamily="34" charset="0"/>
                <a:cs typeface="Aparajita" panose="020B0604020202020204" pitchFamily="34" charset="0"/>
              </a:rPr>
              <a:t>H. Pentingnya Identitas </a:t>
            </a:r>
            <a:r>
              <a:rPr lang="id-ID" sz="4400">
                <a:latin typeface="Aparajita" panose="020B0604020202020204" pitchFamily="34" charset="0"/>
                <a:cs typeface="Aparajita" panose="020B0604020202020204" pitchFamily="34" charset="0"/>
              </a:rPr>
              <a:t>Nasional Indonesia</a:t>
            </a:r>
          </a:p>
        </p:txBody>
      </p:sp>
    </p:spTree>
    <p:extLst>
      <p:ext uri="{BB962C8B-B14F-4D97-AF65-F5344CB8AC3E}">
        <p14:creationId xmlns:p14="http://schemas.microsoft.com/office/powerpoint/2010/main" val="345256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1342220"/>
            <a:ext cx="6481483" cy="594157"/>
          </a:xfrm>
          <a:ln w="57150">
            <a:solidFill>
              <a:schemeClr val="tx1"/>
            </a:solidFill>
          </a:ln>
        </p:spPr>
        <p:style>
          <a:lnRef idx="3">
            <a:schemeClr val="lt1"/>
          </a:lnRef>
          <a:fillRef idx="1">
            <a:schemeClr val="accent3"/>
          </a:fillRef>
          <a:effectRef idx="1">
            <a:schemeClr val="accent3"/>
          </a:effectRef>
          <a:fontRef idx="minor">
            <a:schemeClr val="lt1"/>
          </a:fontRef>
        </p:style>
        <p:txBody>
          <a:bodyPr anchor="ctr"/>
          <a:lstStyle/>
          <a:p>
            <a:pPr algn="ctr"/>
            <a:r>
              <a:rPr lang="id-ID" sz="4400" b="1" smtClean="0">
                <a:solidFill>
                  <a:schemeClr val="tx1"/>
                </a:solidFill>
                <a:latin typeface="Aparajita" panose="020B0604020202020204" pitchFamily="34" charset="0"/>
                <a:cs typeface="Aparajita" panose="020B0604020202020204" pitchFamily="34" charset="0"/>
              </a:rPr>
              <a:t>A. Pengertian </a:t>
            </a:r>
            <a:r>
              <a:rPr lang="id-ID" sz="4400" b="1" dirty="0" smtClean="0">
                <a:solidFill>
                  <a:schemeClr val="tx1"/>
                </a:solidFill>
                <a:latin typeface="Aparajita" panose="020B0604020202020204" pitchFamily="34" charset="0"/>
                <a:cs typeface="Aparajita" panose="020B0604020202020204" pitchFamily="34" charset="0"/>
              </a:rPr>
              <a:t>Identitas Nasional</a:t>
            </a:r>
            <a:endParaRPr lang="en-US" sz="4400" b="1" dirty="0">
              <a:solidFill>
                <a:schemeClr val="tx1"/>
              </a:solidFill>
              <a:latin typeface="Aparajita" panose="020B0604020202020204" pitchFamily="34" charset="0"/>
              <a:cs typeface="Aparajita" panose="020B0604020202020204" pitchFamily="34" charset="0"/>
            </a:endParaRPr>
          </a:p>
        </p:txBody>
      </p:sp>
      <p:sp>
        <p:nvSpPr>
          <p:cNvPr id="4" name="Subtitle 3"/>
          <p:cNvSpPr>
            <a:spLocks noGrp="1"/>
          </p:cNvSpPr>
          <p:nvPr>
            <p:ph type="subTitle" idx="1"/>
          </p:nvPr>
        </p:nvSpPr>
        <p:spPr>
          <a:xfrm>
            <a:off x="685799" y="2343061"/>
            <a:ext cx="10703860" cy="2753374"/>
          </a:xfrm>
          <a:solidFill>
            <a:schemeClr val="accent5">
              <a:lumMod val="40000"/>
              <a:lumOff val="60000"/>
            </a:schemeClr>
          </a:solidFill>
          <a:ln w="38100"/>
        </p:spPr>
        <p:style>
          <a:lnRef idx="2">
            <a:schemeClr val="dk1"/>
          </a:lnRef>
          <a:fillRef idx="1">
            <a:schemeClr val="lt1"/>
          </a:fillRef>
          <a:effectRef idx="0">
            <a:schemeClr val="dk1"/>
          </a:effectRef>
          <a:fontRef idx="minor">
            <a:schemeClr val="dk1"/>
          </a:fontRef>
        </p:style>
        <p:txBody>
          <a:bodyPr>
            <a:noAutofit/>
          </a:bodyPr>
          <a:lstStyle/>
          <a:p>
            <a:pPr algn="just"/>
            <a:r>
              <a:rPr lang="id-ID" sz="2800" smtClean="0">
                <a:solidFill>
                  <a:schemeClr val="tx1"/>
                </a:solidFill>
                <a:latin typeface="Aparajita" panose="020B0604020202020204" pitchFamily="34" charset="0"/>
                <a:cs typeface="Aparajita" panose="020B0604020202020204" pitchFamily="34" charset="0"/>
              </a:rPr>
              <a:t>Kata </a:t>
            </a:r>
            <a:r>
              <a:rPr lang="id-ID" sz="2800" b="1" i="1" smtClean="0">
                <a:solidFill>
                  <a:schemeClr val="tx1"/>
                </a:solidFill>
                <a:latin typeface="Aparajita" panose="020B0604020202020204" pitchFamily="34" charset="0"/>
                <a:cs typeface="Aparajita" panose="020B0604020202020204" pitchFamily="34" charset="0"/>
              </a:rPr>
              <a:t>“Identitas</a:t>
            </a:r>
            <a:r>
              <a:rPr lang="id-ID" sz="2800" b="1" i="1" dirty="0" smtClean="0">
                <a:solidFill>
                  <a:schemeClr val="tx1"/>
                </a:solidFill>
                <a:latin typeface="Aparajita" panose="020B0604020202020204" pitchFamily="34" charset="0"/>
                <a:cs typeface="Aparajita" panose="020B0604020202020204" pitchFamily="34" charset="0"/>
              </a:rPr>
              <a:t>” </a:t>
            </a:r>
            <a:r>
              <a:rPr lang="id-ID" sz="2800" dirty="0" smtClean="0">
                <a:solidFill>
                  <a:schemeClr val="tx1"/>
                </a:solidFill>
                <a:latin typeface="Aparajita" panose="020B0604020202020204" pitchFamily="34" charset="0"/>
                <a:cs typeface="Aparajita" panose="020B0604020202020204" pitchFamily="34" charset="0"/>
              </a:rPr>
              <a:t>berasal dari kata </a:t>
            </a:r>
            <a:r>
              <a:rPr lang="id-ID" sz="2800" i="1" dirty="0" smtClean="0">
                <a:solidFill>
                  <a:schemeClr val="tx1"/>
                </a:solidFill>
                <a:latin typeface="Aparajita" panose="020B0604020202020204" pitchFamily="34" charset="0"/>
                <a:cs typeface="Aparajita" panose="020B0604020202020204" pitchFamily="34" charset="0"/>
              </a:rPr>
              <a:t>identity</a:t>
            </a:r>
            <a:r>
              <a:rPr lang="id-ID" sz="2800" dirty="0" smtClean="0">
                <a:solidFill>
                  <a:schemeClr val="tx1"/>
                </a:solidFill>
                <a:latin typeface="Aparajita" panose="020B0604020202020204" pitchFamily="34" charset="0"/>
                <a:cs typeface="Aparajita" panose="020B0604020202020204" pitchFamily="34" charset="0"/>
              </a:rPr>
              <a:t> berarti ciri-ciri, tanda-tanda, atau jati diri yang melekat pada seseorang atau sesuatu yang membedakannya dengan </a:t>
            </a:r>
            <a:r>
              <a:rPr lang="id-ID" sz="2800" smtClean="0">
                <a:solidFill>
                  <a:schemeClr val="tx1"/>
                </a:solidFill>
                <a:latin typeface="Aparajita" panose="020B0604020202020204" pitchFamily="34" charset="0"/>
                <a:cs typeface="Aparajita" panose="020B0604020202020204" pitchFamily="34" charset="0"/>
              </a:rPr>
              <a:t>yang </a:t>
            </a:r>
            <a:r>
              <a:rPr lang="id-ID" sz="2800" smtClean="0">
                <a:solidFill>
                  <a:schemeClr val="tx1"/>
                </a:solidFill>
                <a:latin typeface="Aparajita" panose="020B0604020202020204" pitchFamily="34" charset="0"/>
                <a:cs typeface="Aparajita" panose="020B0604020202020204" pitchFamily="34" charset="0"/>
              </a:rPr>
              <a:t>lain. Sedangkan </a:t>
            </a:r>
            <a:r>
              <a:rPr lang="id-ID" sz="2800" b="1" i="1" dirty="0" smtClean="0">
                <a:solidFill>
                  <a:schemeClr val="tx1"/>
                </a:solidFill>
                <a:latin typeface="Aparajita" panose="020B0604020202020204" pitchFamily="34" charset="0"/>
                <a:cs typeface="Aparajita" panose="020B0604020202020204" pitchFamily="34" charset="0"/>
              </a:rPr>
              <a:t>“Nasional” </a:t>
            </a:r>
            <a:r>
              <a:rPr lang="id-ID" sz="2800" dirty="0" smtClean="0">
                <a:solidFill>
                  <a:schemeClr val="tx1"/>
                </a:solidFill>
                <a:latin typeface="Aparajita" panose="020B0604020202020204" pitchFamily="34" charset="0"/>
                <a:cs typeface="Aparajita" panose="020B0604020202020204" pitchFamily="34" charset="0"/>
              </a:rPr>
              <a:t>menunjuk pada sifat khas kelompok yang memiliki ciri-ciri kesamaan, baik fisik seperti, budaya, agama, bahasa, maupun non-fisik seperti, keinginan, cita-cita, </a:t>
            </a:r>
            <a:r>
              <a:rPr lang="id-ID" sz="2800" smtClean="0">
                <a:solidFill>
                  <a:schemeClr val="tx1"/>
                </a:solidFill>
                <a:latin typeface="Aparajita" panose="020B0604020202020204" pitchFamily="34" charset="0"/>
                <a:cs typeface="Aparajita" panose="020B0604020202020204" pitchFamily="34" charset="0"/>
              </a:rPr>
              <a:t>dan </a:t>
            </a:r>
            <a:r>
              <a:rPr lang="id-ID" sz="2800" smtClean="0">
                <a:solidFill>
                  <a:schemeClr val="tx1"/>
                </a:solidFill>
                <a:latin typeface="Aparajita" panose="020B0604020202020204" pitchFamily="34" charset="0"/>
                <a:cs typeface="Aparajita" panose="020B0604020202020204" pitchFamily="34" charset="0"/>
              </a:rPr>
              <a:t>tujuan. Jadi</a:t>
            </a:r>
            <a:r>
              <a:rPr lang="id-ID" sz="2800" dirty="0" smtClean="0">
                <a:solidFill>
                  <a:schemeClr val="tx1"/>
                </a:solidFill>
                <a:latin typeface="Aparajita" panose="020B0604020202020204" pitchFamily="34" charset="0"/>
                <a:cs typeface="Aparajita" panose="020B0604020202020204" pitchFamily="34" charset="0"/>
              </a:rPr>
              <a:t>, </a:t>
            </a:r>
            <a:r>
              <a:rPr lang="id-ID" sz="2800" b="1" i="1" dirty="0" smtClean="0">
                <a:solidFill>
                  <a:schemeClr val="tx1"/>
                </a:solidFill>
                <a:latin typeface="Aparajita" panose="020B0604020202020204" pitchFamily="34" charset="0"/>
                <a:cs typeface="Aparajita" panose="020B0604020202020204" pitchFamily="34" charset="0"/>
              </a:rPr>
              <a:t>“</a:t>
            </a:r>
            <a:r>
              <a:rPr lang="id-ID" sz="2800" b="1" i="1" smtClean="0">
                <a:solidFill>
                  <a:schemeClr val="tx1"/>
                </a:solidFill>
                <a:latin typeface="Aparajita" panose="020B0604020202020204" pitchFamily="34" charset="0"/>
                <a:cs typeface="Aparajita" panose="020B0604020202020204" pitchFamily="34" charset="0"/>
              </a:rPr>
              <a:t>Identitas </a:t>
            </a:r>
            <a:r>
              <a:rPr lang="id-ID" sz="2800" b="1" i="1">
                <a:solidFill>
                  <a:schemeClr val="tx1"/>
                </a:solidFill>
                <a:latin typeface="Aparajita" panose="020B0604020202020204" pitchFamily="34" charset="0"/>
                <a:cs typeface="Aparajita" panose="020B0604020202020204" pitchFamily="34" charset="0"/>
              </a:rPr>
              <a:t>N</a:t>
            </a:r>
            <a:r>
              <a:rPr lang="id-ID" sz="2800" b="1" i="1" smtClean="0">
                <a:solidFill>
                  <a:schemeClr val="tx1"/>
                </a:solidFill>
                <a:latin typeface="Aparajita" panose="020B0604020202020204" pitchFamily="34" charset="0"/>
                <a:cs typeface="Aparajita" panose="020B0604020202020204" pitchFamily="34" charset="0"/>
              </a:rPr>
              <a:t>asional</a:t>
            </a:r>
            <a:r>
              <a:rPr lang="id-ID" sz="2800" b="1" i="1" dirty="0" smtClean="0">
                <a:solidFill>
                  <a:schemeClr val="tx1"/>
                </a:solidFill>
                <a:latin typeface="Aparajita" panose="020B0604020202020204" pitchFamily="34" charset="0"/>
                <a:cs typeface="Aparajita" panose="020B0604020202020204" pitchFamily="34" charset="0"/>
              </a:rPr>
              <a:t>”</a:t>
            </a:r>
            <a:r>
              <a:rPr lang="id-ID" sz="2800" dirty="0" smtClean="0">
                <a:solidFill>
                  <a:schemeClr val="tx1"/>
                </a:solidFill>
                <a:latin typeface="Aparajita" panose="020B0604020202020204" pitchFamily="34" charset="0"/>
                <a:cs typeface="Aparajita" panose="020B0604020202020204" pitchFamily="34" charset="0"/>
              </a:rPr>
              <a:t> adalah suatu ciri yang dimiliki oleh suatu bangsa yang secara filosofis membedakan bangsa tersebut dengan bangsa lain.</a:t>
            </a:r>
            <a:endParaRPr lang="id-ID" sz="2800" dirty="0">
              <a:solidFill>
                <a:schemeClr val="tx1"/>
              </a:solidFill>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1980474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023" y="1073279"/>
            <a:ext cx="9224683" cy="661394"/>
          </a:xfrm>
          <a:ln w="57150">
            <a:solidFill>
              <a:schemeClr val="tx1"/>
            </a:solidFill>
          </a:ln>
        </p:spPr>
        <p:style>
          <a:lnRef idx="3">
            <a:schemeClr val="lt1"/>
          </a:lnRef>
          <a:fillRef idx="1">
            <a:schemeClr val="accent3"/>
          </a:fillRef>
          <a:effectRef idx="1">
            <a:schemeClr val="accent3"/>
          </a:effectRef>
          <a:fontRef idx="minor">
            <a:schemeClr val="lt1"/>
          </a:fontRef>
        </p:style>
        <p:txBody>
          <a:bodyPr anchor="ctr"/>
          <a:lstStyle/>
          <a:p>
            <a:pPr algn="ctr"/>
            <a:r>
              <a:rPr lang="id-ID" sz="4400" b="1" smtClean="0">
                <a:solidFill>
                  <a:schemeClr val="tx1"/>
                </a:solidFill>
                <a:latin typeface="Aparajita" panose="020B0604020202020204" pitchFamily="34" charset="0"/>
                <a:cs typeface="Aparajita" panose="020B0604020202020204" pitchFamily="34" charset="0"/>
              </a:rPr>
              <a:t>B. Pengertian </a:t>
            </a:r>
            <a:r>
              <a:rPr lang="id-ID" sz="4400" b="1" smtClean="0">
                <a:solidFill>
                  <a:schemeClr val="tx1"/>
                </a:solidFill>
                <a:latin typeface="Aparajita" panose="020B0604020202020204" pitchFamily="34" charset="0"/>
                <a:cs typeface="Aparajita" panose="020B0604020202020204" pitchFamily="34" charset="0"/>
              </a:rPr>
              <a:t>Identitas </a:t>
            </a:r>
            <a:r>
              <a:rPr lang="id-ID" sz="4400" b="1" smtClean="0">
                <a:solidFill>
                  <a:schemeClr val="tx1"/>
                </a:solidFill>
                <a:latin typeface="Aparajita" panose="020B0604020202020204" pitchFamily="34" charset="0"/>
                <a:cs typeface="Aparajita" panose="020B0604020202020204" pitchFamily="34" charset="0"/>
              </a:rPr>
              <a:t>Nasional Menurut Ahli</a:t>
            </a:r>
            <a:endParaRPr lang="en-US" sz="4400" b="1" dirty="0">
              <a:solidFill>
                <a:schemeClr val="tx1"/>
              </a:solidFill>
              <a:latin typeface="Aparajita" panose="020B0604020202020204" pitchFamily="34" charset="0"/>
              <a:cs typeface="Aparajita" panose="020B0604020202020204" pitchFamily="34" charset="0"/>
            </a:endParaRPr>
          </a:p>
        </p:txBody>
      </p:sp>
      <p:sp>
        <p:nvSpPr>
          <p:cNvPr id="4" name="Subtitle 3"/>
          <p:cNvSpPr>
            <a:spLocks noGrp="1"/>
          </p:cNvSpPr>
          <p:nvPr>
            <p:ph type="subTitle" idx="1"/>
          </p:nvPr>
        </p:nvSpPr>
        <p:spPr>
          <a:xfrm>
            <a:off x="685799" y="1953096"/>
            <a:ext cx="10999695" cy="3613986"/>
          </a:xfrm>
          <a:solidFill>
            <a:schemeClr val="accent5">
              <a:lumMod val="40000"/>
              <a:lumOff val="60000"/>
            </a:schemeClr>
          </a:solidFill>
          <a:ln w="57150"/>
        </p:spPr>
        <p:style>
          <a:lnRef idx="2">
            <a:schemeClr val="dk1"/>
          </a:lnRef>
          <a:fillRef idx="1">
            <a:schemeClr val="lt1"/>
          </a:fillRef>
          <a:effectRef idx="0">
            <a:schemeClr val="dk1"/>
          </a:effectRef>
          <a:fontRef idx="minor">
            <a:schemeClr val="dk1"/>
          </a:fontRef>
        </p:style>
        <p:txBody>
          <a:bodyPr>
            <a:noAutofit/>
          </a:bodyPr>
          <a:lstStyle/>
          <a:p>
            <a:pPr marL="268288" indent="-268288" algn="just">
              <a:buClrTx/>
              <a:buFont typeface="+mj-lt"/>
              <a:buAutoNum type="alphaLcPeriod"/>
            </a:pPr>
            <a:r>
              <a:rPr lang="id-ID" sz="2800" smtClean="0">
                <a:solidFill>
                  <a:schemeClr val="tx1"/>
                </a:solidFill>
                <a:latin typeface="Aparajita" panose="020B0604020202020204" pitchFamily="34" charset="0"/>
                <a:cs typeface="Aparajita" panose="020B0604020202020204" pitchFamily="34" charset="0"/>
              </a:rPr>
              <a:t>Menurut </a:t>
            </a:r>
            <a:r>
              <a:rPr lang="id-ID" sz="2800">
                <a:solidFill>
                  <a:schemeClr val="tx1"/>
                </a:solidFill>
                <a:latin typeface="Aparajita" panose="020B0604020202020204" pitchFamily="34" charset="0"/>
                <a:cs typeface="Aparajita" panose="020B0604020202020204" pitchFamily="34" charset="0"/>
              </a:rPr>
              <a:t>Koenta Wibisono (2005) Identitas Nasional merupakan “ manifestasi nilai-nilai budaya yang tumbuh dan berkembang pada aspek kehidupan sebuah bangsa </a:t>
            </a:r>
            <a:r>
              <a:rPr lang="id-ID" sz="2800">
                <a:solidFill>
                  <a:schemeClr val="tx1"/>
                </a:solidFill>
                <a:latin typeface="Aparajita" panose="020B0604020202020204" pitchFamily="34" charset="0"/>
                <a:cs typeface="Aparajita" panose="020B0604020202020204" pitchFamily="34" charset="0"/>
              </a:rPr>
              <a:t>(</a:t>
            </a:r>
            <a:r>
              <a:rPr lang="id-ID" sz="2800" i="1" smtClean="0">
                <a:solidFill>
                  <a:schemeClr val="tx1"/>
                </a:solidFill>
                <a:latin typeface="Aparajita" panose="020B0604020202020204" pitchFamily="34" charset="0"/>
                <a:cs typeface="Aparajita" panose="020B0604020202020204" pitchFamily="34" charset="0"/>
              </a:rPr>
              <a:t>nation</a:t>
            </a:r>
            <a:r>
              <a:rPr lang="id-ID" sz="2800">
                <a:solidFill>
                  <a:schemeClr val="tx1"/>
                </a:solidFill>
                <a:latin typeface="Aparajita" panose="020B0604020202020204" pitchFamily="34" charset="0"/>
                <a:cs typeface="Aparajita" panose="020B0604020202020204" pitchFamily="34" charset="0"/>
              </a:rPr>
              <a:t>) dengan ciri khasnya, yang membuat berbeda dengan bangsa lain </a:t>
            </a:r>
            <a:r>
              <a:rPr lang="id-ID" sz="2800">
                <a:solidFill>
                  <a:schemeClr val="tx1"/>
                </a:solidFill>
                <a:latin typeface="Aparajita" panose="020B0604020202020204" pitchFamily="34" charset="0"/>
                <a:cs typeface="Aparajita" panose="020B0604020202020204" pitchFamily="34" charset="0"/>
              </a:rPr>
              <a:t>dalam </a:t>
            </a:r>
            <a:r>
              <a:rPr lang="id-ID" sz="2800" smtClean="0">
                <a:solidFill>
                  <a:schemeClr val="tx1"/>
                </a:solidFill>
                <a:latin typeface="Aparajita" panose="020B0604020202020204" pitchFamily="34" charset="0"/>
                <a:cs typeface="Aparajita" panose="020B0604020202020204" pitchFamily="34" charset="0"/>
              </a:rPr>
              <a:t>kehidupannya.</a:t>
            </a:r>
          </a:p>
          <a:p>
            <a:pPr marL="268288" indent="-268288" algn="just">
              <a:buClrTx/>
              <a:buFont typeface="+mj-lt"/>
              <a:buAutoNum type="alphaLcPeriod"/>
            </a:pPr>
            <a:r>
              <a:rPr lang="id-ID" sz="2800" smtClean="0">
                <a:solidFill>
                  <a:schemeClr val="tx1"/>
                </a:solidFill>
                <a:latin typeface="Aparajita" panose="020B0604020202020204" pitchFamily="34" charset="0"/>
                <a:cs typeface="Aparajita" panose="020B0604020202020204" pitchFamily="34" charset="0"/>
              </a:rPr>
              <a:t>Menurut </a:t>
            </a:r>
            <a:r>
              <a:rPr lang="id-ID" sz="2800">
                <a:solidFill>
                  <a:schemeClr val="tx1"/>
                </a:solidFill>
                <a:latin typeface="Aparajita" panose="020B0604020202020204" pitchFamily="34" charset="0"/>
                <a:cs typeface="Aparajita" panose="020B0604020202020204" pitchFamily="34" charset="0"/>
              </a:rPr>
              <a:t>Kaelan (2007), identitas nasional pada hakikatnya adalah manisfestasi nilai-nilai budaya yang tumbuh dan berkembang dalam aspek kehidupan satu bangsa (</a:t>
            </a:r>
            <a:r>
              <a:rPr lang="id-ID" sz="2800" i="1">
                <a:solidFill>
                  <a:schemeClr val="tx1"/>
                </a:solidFill>
                <a:latin typeface="Aparajita" panose="020B0604020202020204" pitchFamily="34" charset="0"/>
                <a:cs typeface="Aparajita" panose="020B0604020202020204" pitchFamily="34" charset="0"/>
              </a:rPr>
              <a:t>nation</a:t>
            </a:r>
            <a:r>
              <a:rPr lang="id-ID" sz="2800">
                <a:solidFill>
                  <a:schemeClr val="tx1"/>
                </a:solidFill>
                <a:latin typeface="Aparajita" panose="020B0604020202020204" pitchFamily="34" charset="0"/>
                <a:cs typeface="Aparajita" panose="020B0604020202020204" pitchFamily="34" charset="0"/>
              </a:rPr>
              <a:t>) dengan ciri-ciri khas, dan dengan ciri-ciri yang khas tadi suatu bangsa berbeda dengan bangsa lain dalam kehidupannya. Nilai-nilai budaya yang berada dalam sebagian besar masyarakat dalam suatu negara dan tercermin di dalam </a:t>
            </a:r>
            <a:r>
              <a:rPr lang="id-ID" sz="2800">
                <a:solidFill>
                  <a:schemeClr val="tx1"/>
                </a:solidFill>
                <a:latin typeface="Aparajita" panose="020B0604020202020204" pitchFamily="34" charset="0"/>
                <a:cs typeface="Aparajita" panose="020B0604020202020204" pitchFamily="34" charset="0"/>
              </a:rPr>
              <a:t>identitas </a:t>
            </a:r>
            <a:r>
              <a:rPr lang="id-ID" sz="2800" smtClean="0">
                <a:solidFill>
                  <a:schemeClr val="tx1"/>
                </a:solidFill>
                <a:latin typeface="Aparajita" panose="020B0604020202020204" pitchFamily="34" charset="0"/>
                <a:cs typeface="Aparajita" panose="020B0604020202020204" pitchFamily="34" charset="0"/>
              </a:rPr>
              <a:t>nasional.</a:t>
            </a:r>
            <a:endParaRPr lang="id-ID" sz="2800" dirty="0">
              <a:solidFill>
                <a:schemeClr val="tx1"/>
              </a:solidFill>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224610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376" y="1295400"/>
            <a:ext cx="10735234" cy="721659"/>
          </a:xfrm>
          <a:ln w="57150">
            <a:solidFill>
              <a:schemeClr val="tx1"/>
            </a:solidFill>
          </a:ln>
        </p:spPr>
        <p:style>
          <a:lnRef idx="1">
            <a:schemeClr val="accent4"/>
          </a:lnRef>
          <a:fillRef idx="2">
            <a:schemeClr val="accent4"/>
          </a:fillRef>
          <a:effectRef idx="1">
            <a:schemeClr val="accent4"/>
          </a:effectRef>
          <a:fontRef idx="minor">
            <a:schemeClr val="dk1"/>
          </a:fontRef>
        </p:style>
        <p:txBody>
          <a:bodyPr>
            <a:noAutofit/>
          </a:bodyPr>
          <a:lstStyle/>
          <a:p>
            <a:r>
              <a:rPr lang="id-ID" sz="4400" smtClean="0">
                <a:solidFill>
                  <a:schemeClr val="tx1"/>
                </a:solidFill>
                <a:latin typeface="Aparajita" panose="020B0604020202020204" pitchFamily="34" charset="0"/>
                <a:cs typeface="Aparajita" panose="020B0604020202020204" pitchFamily="34" charset="0"/>
              </a:rPr>
              <a:t>C. Sumber Historis, Sosiologis, Politik Identitas Nasional</a:t>
            </a:r>
            <a:endParaRPr lang="id-ID" sz="4400">
              <a:solidFill>
                <a:schemeClr val="tx1"/>
              </a:solidFill>
              <a:latin typeface="Aparajita" panose="020B0604020202020204" pitchFamily="34" charset="0"/>
              <a:cs typeface="Aparajita" panose="020B0604020202020204" pitchFamily="34" charset="0"/>
            </a:endParaRPr>
          </a:p>
        </p:txBody>
      </p:sp>
      <p:sp>
        <p:nvSpPr>
          <p:cNvPr id="3" name="Rectangle 2"/>
          <p:cNvSpPr/>
          <p:nvPr/>
        </p:nvSpPr>
        <p:spPr>
          <a:xfrm>
            <a:off x="412376" y="2203627"/>
            <a:ext cx="11353800" cy="3108543"/>
          </a:xfrm>
          <a:prstGeom prst="rect">
            <a:avLst/>
          </a:prstGeom>
          <a:solidFill>
            <a:schemeClr val="accent6">
              <a:lumMod val="40000"/>
              <a:lumOff val="60000"/>
            </a:schemeClr>
          </a:solidFill>
          <a:ln w="57150">
            <a:solidFill>
              <a:schemeClr val="tx1"/>
            </a:solidFill>
          </a:ln>
        </p:spPr>
        <p:style>
          <a:lnRef idx="1">
            <a:schemeClr val="dk1"/>
          </a:lnRef>
          <a:fillRef idx="2">
            <a:schemeClr val="dk1"/>
          </a:fillRef>
          <a:effectRef idx="1">
            <a:schemeClr val="dk1"/>
          </a:effectRef>
          <a:fontRef idx="minor">
            <a:schemeClr val="dk1"/>
          </a:fontRef>
        </p:style>
        <p:txBody>
          <a:bodyPr wrap="square">
            <a:spAutoFit/>
          </a:bodyPr>
          <a:lstStyle/>
          <a:p>
            <a:pPr marL="342900" indent="-342900" algn="just">
              <a:buFont typeface="+mj-lt"/>
              <a:buAutoNum type="alphaLcPeriod"/>
            </a:pPr>
            <a:r>
              <a:rPr lang="id-ID" sz="2800">
                <a:latin typeface="Aparajita" panose="020B0604020202020204" pitchFamily="34" charset="0"/>
                <a:cs typeface="Aparajita" panose="020B0604020202020204" pitchFamily="34" charset="0"/>
              </a:rPr>
              <a:t>Secara historis, identitas nasional Indonesia ditandai </a:t>
            </a:r>
            <a:r>
              <a:rPr lang="id-ID" sz="2800">
                <a:latin typeface="Aparajita" panose="020B0604020202020204" pitchFamily="34" charset="0"/>
                <a:cs typeface="Aparajita" panose="020B0604020202020204" pitchFamily="34" charset="0"/>
              </a:rPr>
              <a:t>ketika </a:t>
            </a:r>
            <a:r>
              <a:rPr lang="id-ID" sz="2800" smtClean="0">
                <a:latin typeface="Aparajita" panose="020B0604020202020204" pitchFamily="34" charset="0"/>
                <a:cs typeface="Aparajita" panose="020B0604020202020204" pitchFamily="34" charset="0"/>
              </a:rPr>
              <a:t>munculnya kesadaran </a:t>
            </a:r>
            <a:r>
              <a:rPr lang="id-ID" sz="2800">
                <a:latin typeface="Aparajita" panose="020B0604020202020204" pitchFamily="34" charset="0"/>
                <a:cs typeface="Aparajita" panose="020B0604020202020204" pitchFamily="34" charset="0"/>
              </a:rPr>
              <a:t>rakyat Indonesia sebagai bangsa yang sedang </a:t>
            </a:r>
            <a:r>
              <a:rPr lang="id-ID" sz="2800">
                <a:latin typeface="Aparajita" panose="020B0604020202020204" pitchFamily="34" charset="0"/>
                <a:cs typeface="Aparajita" panose="020B0604020202020204" pitchFamily="34" charset="0"/>
              </a:rPr>
              <a:t>dijajah </a:t>
            </a:r>
            <a:r>
              <a:rPr lang="id-ID" sz="2800" smtClean="0">
                <a:latin typeface="Aparajita" panose="020B0604020202020204" pitchFamily="34" charset="0"/>
                <a:cs typeface="Aparajita" panose="020B0604020202020204" pitchFamily="34" charset="0"/>
              </a:rPr>
              <a:t>oleh bangsa </a:t>
            </a:r>
            <a:r>
              <a:rPr lang="id-ID" sz="2800">
                <a:latin typeface="Aparajita" panose="020B0604020202020204" pitchFamily="34" charset="0"/>
                <a:cs typeface="Aparajita" panose="020B0604020202020204" pitchFamily="34" charset="0"/>
              </a:rPr>
              <a:t>asing pada tahun 1908 yang dikenal </a:t>
            </a:r>
            <a:r>
              <a:rPr lang="id-ID" sz="2800">
                <a:latin typeface="Aparajita" panose="020B0604020202020204" pitchFamily="34" charset="0"/>
                <a:cs typeface="Aparajita" panose="020B0604020202020204" pitchFamily="34" charset="0"/>
              </a:rPr>
              <a:t>dengan </a:t>
            </a:r>
            <a:r>
              <a:rPr lang="id-ID" sz="2800" smtClean="0">
                <a:latin typeface="Aparajita" panose="020B0604020202020204" pitchFamily="34" charset="0"/>
                <a:cs typeface="Aparajita" panose="020B0604020202020204" pitchFamily="34" charset="0"/>
              </a:rPr>
              <a:t>masa Kebangkitan </a:t>
            </a:r>
            <a:r>
              <a:rPr lang="id-ID" sz="2800">
                <a:latin typeface="Aparajita" panose="020B0604020202020204" pitchFamily="34" charset="0"/>
                <a:cs typeface="Aparajita" panose="020B0604020202020204" pitchFamily="34" charset="0"/>
              </a:rPr>
              <a:t>Nasional (</a:t>
            </a:r>
            <a:r>
              <a:rPr lang="id-ID" sz="2800">
                <a:latin typeface="Aparajita" panose="020B0604020202020204" pitchFamily="34" charset="0"/>
                <a:cs typeface="Aparajita" panose="020B0604020202020204" pitchFamily="34" charset="0"/>
              </a:rPr>
              <a:t>Bangsa</a:t>
            </a:r>
            <a:r>
              <a:rPr lang="id-ID" sz="2800" smtClean="0">
                <a:latin typeface="Aparajita" panose="020B0604020202020204" pitchFamily="34" charset="0"/>
                <a:cs typeface="Aparajita" panose="020B0604020202020204" pitchFamily="34" charset="0"/>
              </a:rPr>
              <a:t>). Pembentukan </a:t>
            </a:r>
            <a:r>
              <a:rPr lang="id-ID" sz="2800">
                <a:latin typeface="Aparajita" panose="020B0604020202020204" pitchFamily="34" charset="0"/>
                <a:cs typeface="Aparajita" panose="020B0604020202020204" pitchFamily="34" charset="0"/>
              </a:rPr>
              <a:t>identitas nasional melalui </a:t>
            </a:r>
            <a:r>
              <a:rPr lang="id-ID" sz="2800">
                <a:latin typeface="Aparajita" panose="020B0604020202020204" pitchFamily="34" charset="0"/>
                <a:cs typeface="Aparajita" panose="020B0604020202020204" pitchFamily="34" charset="0"/>
              </a:rPr>
              <a:t>pengembangan </a:t>
            </a:r>
            <a:r>
              <a:rPr lang="id-ID" sz="2800" smtClean="0">
                <a:latin typeface="Aparajita" panose="020B0604020202020204" pitchFamily="34" charset="0"/>
                <a:cs typeface="Aparajita" panose="020B0604020202020204" pitchFamily="34" charset="0"/>
              </a:rPr>
              <a:t>kebudayaan Indonesia </a:t>
            </a:r>
            <a:r>
              <a:rPr lang="id-ID" sz="2800">
                <a:latin typeface="Aparajita" panose="020B0604020202020204" pitchFamily="34" charset="0"/>
                <a:cs typeface="Aparajita" panose="020B0604020202020204" pitchFamily="34" charset="0"/>
              </a:rPr>
              <a:t>telah dilakukan jauh sebelum kemerdekaan, </a:t>
            </a:r>
            <a:r>
              <a:rPr lang="id-ID" sz="2800">
                <a:latin typeface="Aparajita" panose="020B0604020202020204" pitchFamily="34" charset="0"/>
                <a:cs typeface="Aparajita" panose="020B0604020202020204" pitchFamily="34" charset="0"/>
              </a:rPr>
              <a:t>yakni </a:t>
            </a:r>
            <a:r>
              <a:rPr lang="id-ID" sz="2800" smtClean="0">
                <a:latin typeface="Aparajita" panose="020B0604020202020204" pitchFamily="34" charset="0"/>
                <a:cs typeface="Aparajita" panose="020B0604020202020204" pitchFamily="34" charset="0"/>
              </a:rPr>
              <a:t>melalui K</a:t>
            </a:r>
            <a:r>
              <a:rPr lang="nb-NO" sz="2800" smtClean="0">
                <a:latin typeface="Aparajita" panose="020B0604020202020204" pitchFamily="34" charset="0"/>
                <a:cs typeface="Aparajita" panose="020B0604020202020204" pitchFamily="34" charset="0"/>
              </a:rPr>
              <a:t>ongres </a:t>
            </a:r>
            <a:r>
              <a:rPr lang="nb-NO" sz="2800">
                <a:latin typeface="Aparajita" panose="020B0604020202020204" pitchFamily="34" charset="0"/>
                <a:cs typeface="Aparajita" panose="020B0604020202020204" pitchFamily="34" charset="0"/>
              </a:rPr>
              <a:t>kebudayaan 1918 dan Kongres bahasa Indonesia I </a:t>
            </a:r>
            <a:r>
              <a:rPr lang="nb-NO" sz="2800">
                <a:latin typeface="Aparajita" panose="020B0604020202020204" pitchFamily="34" charset="0"/>
                <a:cs typeface="Aparajita" panose="020B0604020202020204" pitchFamily="34" charset="0"/>
              </a:rPr>
              <a:t>tahun </a:t>
            </a:r>
            <a:r>
              <a:rPr lang="nb-NO" sz="2800" smtClean="0">
                <a:latin typeface="Aparajita" panose="020B0604020202020204" pitchFamily="34" charset="0"/>
                <a:cs typeface="Aparajita" panose="020B0604020202020204" pitchFamily="34" charset="0"/>
              </a:rPr>
              <a:t>1938</a:t>
            </a:r>
            <a:r>
              <a:rPr lang="id-ID" sz="2800" smtClean="0">
                <a:latin typeface="Aparajita" panose="020B0604020202020204" pitchFamily="34" charset="0"/>
                <a:cs typeface="Aparajita" panose="020B0604020202020204" pitchFamily="34" charset="0"/>
              </a:rPr>
              <a:t> di </a:t>
            </a:r>
            <a:r>
              <a:rPr lang="id-ID" sz="2800">
                <a:latin typeface="Aparajita" panose="020B0604020202020204" pitchFamily="34" charset="0"/>
                <a:cs typeface="Aparajita" panose="020B0604020202020204" pitchFamily="34" charset="0"/>
              </a:rPr>
              <a:t>Solo. Peristiwa-peristiwa yang terkait dengan </a:t>
            </a:r>
            <a:r>
              <a:rPr lang="id-ID" sz="2800">
                <a:latin typeface="Aparajita" panose="020B0604020202020204" pitchFamily="34" charset="0"/>
                <a:cs typeface="Aparajita" panose="020B0604020202020204" pitchFamily="34" charset="0"/>
              </a:rPr>
              <a:t>kebudayaan </a:t>
            </a:r>
            <a:r>
              <a:rPr lang="id-ID" sz="2800" smtClean="0">
                <a:latin typeface="Aparajita" panose="020B0604020202020204" pitchFamily="34" charset="0"/>
                <a:cs typeface="Aparajita" panose="020B0604020202020204" pitchFamily="34" charset="0"/>
              </a:rPr>
              <a:t>dan kebahasaan </a:t>
            </a:r>
            <a:r>
              <a:rPr lang="id-ID" sz="2800">
                <a:latin typeface="Aparajita" panose="020B0604020202020204" pitchFamily="34" charset="0"/>
                <a:cs typeface="Aparajita" panose="020B0604020202020204" pitchFamily="34" charset="0"/>
              </a:rPr>
              <a:t>melalui kongres telah memberikan </a:t>
            </a:r>
            <a:r>
              <a:rPr lang="id-ID" sz="2800">
                <a:latin typeface="Aparajita" panose="020B0604020202020204" pitchFamily="34" charset="0"/>
                <a:cs typeface="Aparajita" panose="020B0604020202020204" pitchFamily="34" charset="0"/>
              </a:rPr>
              <a:t>pengaruh </a:t>
            </a:r>
            <a:r>
              <a:rPr lang="id-ID" sz="2800" smtClean="0">
                <a:latin typeface="Aparajita" panose="020B0604020202020204" pitchFamily="34" charset="0"/>
                <a:cs typeface="Aparajita" panose="020B0604020202020204" pitchFamily="34" charset="0"/>
              </a:rPr>
              <a:t>positif </a:t>
            </a:r>
            <a:r>
              <a:rPr lang="es-ES" sz="2800" smtClean="0">
                <a:latin typeface="Aparajita" panose="020B0604020202020204" pitchFamily="34" charset="0"/>
                <a:cs typeface="Aparajita" panose="020B0604020202020204" pitchFamily="34" charset="0"/>
              </a:rPr>
              <a:t>terhadap </a:t>
            </a:r>
            <a:r>
              <a:rPr lang="es-ES" sz="2800">
                <a:latin typeface="Aparajita" panose="020B0604020202020204" pitchFamily="34" charset="0"/>
                <a:cs typeface="Aparajita" panose="020B0604020202020204" pitchFamily="34" charset="0"/>
              </a:rPr>
              <a:t>pembangunan jati diri dan atau </a:t>
            </a:r>
            <a:r>
              <a:rPr lang="es-ES" sz="2800">
                <a:latin typeface="Aparajita" panose="020B0604020202020204" pitchFamily="34" charset="0"/>
                <a:cs typeface="Aparajita" panose="020B0604020202020204" pitchFamily="34" charset="0"/>
              </a:rPr>
              <a:t>identitas </a:t>
            </a:r>
            <a:r>
              <a:rPr lang="es-ES" sz="2800" smtClean="0">
                <a:latin typeface="Aparajita" panose="020B0604020202020204" pitchFamily="34" charset="0"/>
                <a:cs typeface="Aparajita" panose="020B0604020202020204" pitchFamily="34" charset="0"/>
              </a:rPr>
              <a:t>nasional</a:t>
            </a:r>
            <a:r>
              <a:rPr lang="id-ID" sz="2800" smtClean="0">
                <a:latin typeface="Aparajita" panose="020B0604020202020204" pitchFamily="34" charset="0"/>
                <a:cs typeface="Aparajita" panose="020B0604020202020204" pitchFamily="34" charset="0"/>
              </a:rPr>
              <a:t>.</a:t>
            </a:r>
            <a:endParaRPr lang="id-ID" sz="280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647296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9270" y="1544721"/>
            <a:ext cx="11178989" cy="3108543"/>
          </a:xfrm>
          <a:prstGeom prst="rect">
            <a:avLst/>
          </a:prstGeom>
          <a:solidFill>
            <a:schemeClr val="accent6">
              <a:lumMod val="40000"/>
              <a:lumOff val="60000"/>
            </a:schemeClr>
          </a:solidFill>
          <a:ln w="57150">
            <a:solidFill>
              <a:schemeClr val="tx1"/>
            </a:solidFill>
          </a:ln>
        </p:spPr>
        <p:style>
          <a:lnRef idx="1">
            <a:schemeClr val="dk1"/>
          </a:lnRef>
          <a:fillRef idx="2">
            <a:schemeClr val="dk1"/>
          </a:fillRef>
          <a:effectRef idx="1">
            <a:schemeClr val="dk1"/>
          </a:effectRef>
          <a:fontRef idx="minor">
            <a:schemeClr val="dk1"/>
          </a:fontRef>
        </p:style>
        <p:txBody>
          <a:bodyPr wrap="square">
            <a:spAutoFit/>
          </a:bodyPr>
          <a:lstStyle/>
          <a:p>
            <a:pPr marL="363538" indent="-363538" algn="just">
              <a:buFont typeface="+mj-lt"/>
              <a:buAutoNum type="alphaLcPeriod" startAt="2"/>
            </a:pPr>
            <a:r>
              <a:rPr lang="pt-BR" sz="2800">
                <a:latin typeface="Aparajita" panose="020B0604020202020204" pitchFamily="34" charset="0"/>
                <a:cs typeface="Aparajita" panose="020B0604020202020204" pitchFamily="34" charset="0"/>
              </a:rPr>
              <a:t>Secara sosiologis, identitas nasional telah terbentuk </a:t>
            </a:r>
            <a:r>
              <a:rPr lang="pt-BR" sz="2800">
                <a:latin typeface="Aparajita" panose="020B0604020202020204" pitchFamily="34" charset="0"/>
                <a:cs typeface="Aparajita" panose="020B0604020202020204" pitchFamily="34" charset="0"/>
              </a:rPr>
              <a:t>dalam </a:t>
            </a:r>
            <a:r>
              <a:rPr lang="pt-BR" sz="2800" smtClean="0">
                <a:latin typeface="Aparajita" panose="020B0604020202020204" pitchFamily="34" charset="0"/>
                <a:cs typeface="Aparajita" panose="020B0604020202020204" pitchFamily="34" charset="0"/>
              </a:rPr>
              <a:t>proses</a:t>
            </a:r>
            <a:r>
              <a:rPr lang="id-ID" sz="2800" smtClean="0">
                <a:latin typeface="Aparajita" panose="020B0604020202020204" pitchFamily="34" charset="0"/>
                <a:cs typeface="Aparajita" panose="020B0604020202020204" pitchFamily="34" charset="0"/>
              </a:rPr>
              <a:t> </a:t>
            </a:r>
            <a:r>
              <a:rPr lang="sv-SE" sz="2800" smtClean="0">
                <a:latin typeface="Aparajita" panose="020B0604020202020204" pitchFamily="34" charset="0"/>
                <a:cs typeface="Aparajita" panose="020B0604020202020204" pitchFamily="34" charset="0"/>
              </a:rPr>
              <a:t>interaksi</a:t>
            </a:r>
            <a:r>
              <a:rPr lang="sv-SE" sz="2800">
                <a:latin typeface="Aparajita" panose="020B0604020202020204" pitchFamily="34" charset="0"/>
                <a:cs typeface="Aparajita" panose="020B0604020202020204" pitchFamily="34" charset="0"/>
              </a:rPr>
              <a:t>, komunikasi, dan persinggungan budaya secara </a:t>
            </a:r>
            <a:r>
              <a:rPr lang="sv-SE" sz="2800">
                <a:latin typeface="Aparajita" panose="020B0604020202020204" pitchFamily="34" charset="0"/>
                <a:cs typeface="Aparajita" panose="020B0604020202020204" pitchFamily="34" charset="0"/>
              </a:rPr>
              <a:t>alamiah </a:t>
            </a:r>
            <a:r>
              <a:rPr lang="sv-SE" sz="2800" smtClean="0">
                <a:latin typeface="Aparajita" panose="020B0604020202020204" pitchFamily="34" charset="0"/>
                <a:cs typeface="Aparajita" panose="020B0604020202020204" pitchFamily="34" charset="0"/>
              </a:rPr>
              <a:t>baik</a:t>
            </a:r>
            <a:r>
              <a:rPr lang="id-ID" sz="2800" smtClean="0">
                <a:latin typeface="Aparajita" panose="020B0604020202020204" pitchFamily="34" charset="0"/>
                <a:cs typeface="Aparajita" panose="020B0604020202020204" pitchFamily="34" charset="0"/>
              </a:rPr>
              <a:t> </a:t>
            </a:r>
            <a:r>
              <a:rPr lang="fi-FI" sz="2800" smtClean="0">
                <a:latin typeface="Aparajita" panose="020B0604020202020204" pitchFamily="34" charset="0"/>
                <a:cs typeface="Aparajita" panose="020B0604020202020204" pitchFamily="34" charset="0"/>
              </a:rPr>
              <a:t>melalui </a:t>
            </a:r>
            <a:r>
              <a:rPr lang="fi-FI" sz="2800">
                <a:latin typeface="Aparajita" panose="020B0604020202020204" pitchFamily="34" charset="0"/>
                <a:cs typeface="Aparajita" panose="020B0604020202020204" pitchFamily="34" charset="0"/>
              </a:rPr>
              <a:t>perjalanan panjang menuju Indonesia </a:t>
            </a:r>
            <a:r>
              <a:rPr lang="fi-FI" sz="2800">
                <a:latin typeface="Aparajita" panose="020B0604020202020204" pitchFamily="34" charset="0"/>
                <a:cs typeface="Aparajita" panose="020B0604020202020204" pitchFamily="34" charset="0"/>
              </a:rPr>
              <a:t>merdeka </a:t>
            </a:r>
            <a:r>
              <a:rPr lang="fi-FI" sz="2800" smtClean="0">
                <a:latin typeface="Aparajita" panose="020B0604020202020204" pitchFamily="34" charset="0"/>
                <a:cs typeface="Aparajita" panose="020B0604020202020204" pitchFamily="34" charset="0"/>
              </a:rPr>
              <a:t>maupun</a:t>
            </a:r>
            <a:r>
              <a:rPr lang="id-ID" sz="2800" smtClean="0">
                <a:latin typeface="Aparajita" panose="020B0604020202020204" pitchFamily="34" charset="0"/>
                <a:cs typeface="Aparajita" panose="020B0604020202020204" pitchFamily="34" charset="0"/>
              </a:rPr>
              <a:t> melalui </a:t>
            </a:r>
            <a:r>
              <a:rPr lang="id-ID" sz="2800">
                <a:latin typeface="Aparajita" panose="020B0604020202020204" pitchFamily="34" charset="0"/>
                <a:cs typeface="Aparajita" panose="020B0604020202020204" pitchFamily="34" charset="0"/>
              </a:rPr>
              <a:t>pembentukan intensif pasca kemerdekaan.</a:t>
            </a:r>
          </a:p>
          <a:p>
            <a:pPr marL="363538" indent="-363538" algn="just">
              <a:buFont typeface="+mj-lt"/>
              <a:buAutoNum type="alphaLcPeriod" startAt="2"/>
            </a:pPr>
            <a:r>
              <a:rPr lang="id-ID" sz="2800" smtClean="0">
                <a:latin typeface="Aparajita" panose="020B0604020202020204" pitchFamily="34" charset="0"/>
                <a:cs typeface="Aparajita" panose="020B0604020202020204" pitchFamily="34" charset="0"/>
              </a:rPr>
              <a:t>Secara </a:t>
            </a:r>
            <a:r>
              <a:rPr lang="id-ID" sz="2800">
                <a:latin typeface="Aparajita" panose="020B0604020202020204" pitchFamily="34" charset="0"/>
                <a:cs typeface="Aparajita" panose="020B0604020202020204" pitchFamily="34" charset="0"/>
              </a:rPr>
              <a:t>politis, bentuk identitas nasional Indonesia menjadi </a:t>
            </a:r>
            <a:r>
              <a:rPr lang="id-ID" sz="2800">
                <a:latin typeface="Aparajita" panose="020B0604020202020204" pitchFamily="34" charset="0"/>
                <a:cs typeface="Aparajita" panose="020B0604020202020204" pitchFamily="34" charset="0"/>
              </a:rPr>
              <a:t>penciri </a:t>
            </a:r>
            <a:r>
              <a:rPr lang="id-ID" sz="2800" smtClean="0">
                <a:latin typeface="Aparajita" panose="020B0604020202020204" pitchFamily="34" charset="0"/>
                <a:cs typeface="Aparajita" panose="020B0604020202020204" pitchFamily="34" charset="0"/>
              </a:rPr>
              <a:t>atau pembangun </a:t>
            </a:r>
            <a:r>
              <a:rPr lang="id-ID" sz="2800">
                <a:latin typeface="Aparajita" panose="020B0604020202020204" pitchFamily="34" charset="0"/>
                <a:cs typeface="Aparajita" panose="020B0604020202020204" pitchFamily="34" charset="0"/>
              </a:rPr>
              <a:t>jati diri bangsa Indonesia yang meliputi </a:t>
            </a:r>
            <a:r>
              <a:rPr lang="id-ID" sz="2800">
                <a:latin typeface="Aparajita" panose="020B0604020202020204" pitchFamily="34" charset="0"/>
                <a:cs typeface="Aparajita" panose="020B0604020202020204" pitchFamily="34" charset="0"/>
              </a:rPr>
              <a:t>bendera </a:t>
            </a:r>
            <a:r>
              <a:rPr lang="id-ID" sz="2800" smtClean="0">
                <a:latin typeface="Aparajita" panose="020B0604020202020204" pitchFamily="34" charset="0"/>
                <a:cs typeface="Aparajita" panose="020B0604020202020204" pitchFamily="34" charset="0"/>
              </a:rPr>
              <a:t>negara Sang </a:t>
            </a:r>
            <a:r>
              <a:rPr lang="id-ID" sz="2800">
                <a:latin typeface="Aparajita" panose="020B0604020202020204" pitchFamily="34" charset="0"/>
                <a:cs typeface="Aparajita" panose="020B0604020202020204" pitchFamily="34" charset="0"/>
              </a:rPr>
              <a:t>Merah Putih, bahasa Indonesia sebagai bahasa </a:t>
            </a:r>
            <a:r>
              <a:rPr lang="id-ID" sz="2800">
                <a:latin typeface="Aparajita" panose="020B0604020202020204" pitchFamily="34" charset="0"/>
                <a:cs typeface="Aparajita" panose="020B0604020202020204" pitchFamily="34" charset="0"/>
              </a:rPr>
              <a:t>nasional </a:t>
            </a:r>
            <a:r>
              <a:rPr lang="id-ID" sz="2800" smtClean="0">
                <a:latin typeface="Aparajita" panose="020B0604020202020204" pitchFamily="34" charset="0"/>
                <a:cs typeface="Aparajita" panose="020B0604020202020204" pitchFamily="34" charset="0"/>
              </a:rPr>
              <a:t>atau </a:t>
            </a:r>
            <a:r>
              <a:rPr lang="es-ES" sz="2800" smtClean="0">
                <a:latin typeface="Aparajita" panose="020B0604020202020204" pitchFamily="34" charset="0"/>
                <a:cs typeface="Aparajita" panose="020B0604020202020204" pitchFamily="34" charset="0"/>
              </a:rPr>
              <a:t>bahasa </a:t>
            </a:r>
            <a:r>
              <a:rPr lang="es-ES" sz="2800">
                <a:latin typeface="Aparajita" panose="020B0604020202020204" pitchFamily="34" charset="0"/>
                <a:cs typeface="Aparajita" panose="020B0604020202020204" pitchFamily="34" charset="0"/>
              </a:rPr>
              <a:t>negara, lambang negara Garuda Pancasila, </a:t>
            </a:r>
            <a:r>
              <a:rPr lang="es-ES" sz="2800">
                <a:latin typeface="Aparajita" panose="020B0604020202020204" pitchFamily="34" charset="0"/>
                <a:cs typeface="Aparajita" panose="020B0604020202020204" pitchFamily="34" charset="0"/>
              </a:rPr>
              <a:t>dan </a:t>
            </a:r>
            <a:r>
              <a:rPr lang="es-ES" sz="2800" smtClean="0">
                <a:latin typeface="Aparajita" panose="020B0604020202020204" pitchFamily="34" charset="0"/>
                <a:cs typeface="Aparajita" panose="020B0604020202020204" pitchFamily="34" charset="0"/>
              </a:rPr>
              <a:t>lagu</a:t>
            </a:r>
            <a:r>
              <a:rPr lang="id-ID" sz="2800" smtClean="0">
                <a:latin typeface="Aparajita" panose="020B0604020202020204" pitchFamily="34" charset="0"/>
                <a:cs typeface="Aparajita" panose="020B0604020202020204" pitchFamily="34" charset="0"/>
              </a:rPr>
              <a:t> kebangsaan </a:t>
            </a:r>
            <a:r>
              <a:rPr lang="id-ID" sz="2800">
                <a:latin typeface="Aparajita" panose="020B0604020202020204" pitchFamily="34" charset="0"/>
                <a:cs typeface="Aparajita" panose="020B0604020202020204" pitchFamily="34" charset="0"/>
              </a:rPr>
              <a:t>Indonesia </a:t>
            </a:r>
            <a:r>
              <a:rPr lang="id-ID" sz="2800">
                <a:latin typeface="Aparajita" panose="020B0604020202020204" pitchFamily="34" charset="0"/>
                <a:cs typeface="Aparajita" panose="020B0604020202020204" pitchFamily="34" charset="0"/>
              </a:rPr>
              <a:t>Raya</a:t>
            </a:r>
            <a:r>
              <a:rPr lang="id-ID" sz="2800" smtClean="0">
                <a:latin typeface="Aparajita" panose="020B0604020202020204" pitchFamily="34" charset="0"/>
                <a:cs typeface="Aparajita" panose="020B0604020202020204" pitchFamily="34" charset="0"/>
              </a:rPr>
              <a:t>.</a:t>
            </a:r>
            <a:endParaRPr lang="id-ID" sz="280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484802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9929" y="1288429"/>
            <a:ext cx="8727142" cy="647947"/>
          </a:xfrm>
          <a:solidFill>
            <a:schemeClr val="bg2">
              <a:lumMod val="90000"/>
            </a:schemeClr>
          </a:solidFill>
          <a:ln w="57150">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r>
              <a:rPr lang="id-ID" sz="4000" b="1" smtClean="0">
                <a:solidFill>
                  <a:schemeClr val="tx1"/>
                </a:solidFill>
                <a:latin typeface="Aparajita" panose="020B0604020202020204" pitchFamily="34" charset="0"/>
                <a:cs typeface="Aparajita" panose="020B0604020202020204" pitchFamily="34" charset="0"/>
              </a:rPr>
              <a:t>D. Faktor-Faktor </a:t>
            </a:r>
            <a:r>
              <a:rPr lang="id-ID" sz="4000" b="1" smtClean="0">
                <a:solidFill>
                  <a:schemeClr val="tx1"/>
                </a:solidFill>
                <a:latin typeface="Aparajita" panose="020B0604020202020204" pitchFamily="34" charset="0"/>
                <a:cs typeface="Aparajita" panose="020B0604020202020204" pitchFamily="34" charset="0"/>
              </a:rPr>
              <a:t>Pendukung </a:t>
            </a:r>
            <a:r>
              <a:rPr lang="id-ID" sz="4000" b="1">
                <a:solidFill>
                  <a:schemeClr val="tx1"/>
                </a:solidFill>
                <a:latin typeface="Aparajita" panose="020B0604020202020204" pitchFamily="34" charset="0"/>
                <a:cs typeface="Aparajita" panose="020B0604020202020204" pitchFamily="34" charset="0"/>
              </a:rPr>
              <a:t>I</a:t>
            </a:r>
            <a:r>
              <a:rPr lang="id-ID" sz="4000" b="1" smtClean="0">
                <a:solidFill>
                  <a:schemeClr val="tx1"/>
                </a:solidFill>
                <a:latin typeface="Aparajita" panose="020B0604020202020204" pitchFamily="34" charset="0"/>
                <a:cs typeface="Aparajita" panose="020B0604020202020204" pitchFamily="34" charset="0"/>
              </a:rPr>
              <a:t>dentitas </a:t>
            </a:r>
            <a:r>
              <a:rPr lang="id-ID" sz="4000" b="1" dirty="0" smtClean="0">
                <a:solidFill>
                  <a:schemeClr val="tx1"/>
                </a:solidFill>
                <a:latin typeface="Aparajita" panose="020B0604020202020204" pitchFamily="34" charset="0"/>
                <a:cs typeface="Aparajita" panose="020B0604020202020204" pitchFamily="34" charset="0"/>
              </a:rPr>
              <a:t>Nasional</a:t>
            </a:r>
            <a:endParaRPr lang="en-US" sz="4000" b="1" dirty="0">
              <a:solidFill>
                <a:schemeClr val="tx1"/>
              </a:solidFill>
              <a:latin typeface="Aparajita" panose="020B0604020202020204" pitchFamily="34" charset="0"/>
              <a:cs typeface="Aparajita" panose="020B0604020202020204" pitchFamily="34" charset="0"/>
            </a:endParaRPr>
          </a:p>
        </p:txBody>
      </p:sp>
      <p:sp>
        <p:nvSpPr>
          <p:cNvPr id="4" name="Subtitle 3"/>
          <p:cNvSpPr>
            <a:spLocks noGrp="1"/>
          </p:cNvSpPr>
          <p:nvPr>
            <p:ph type="subTitle" idx="1"/>
          </p:nvPr>
        </p:nvSpPr>
        <p:spPr>
          <a:xfrm>
            <a:off x="779929" y="2101014"/>
            <a:ext cx="11134165" cy="3869480"/>
          </a:xfrm>
          <a:ln w="57150">
            <a:solidFill>
              <a:schemeClr val="tx1"/>
            </a:solidFill>
          </a:ln>
        </p:spPr>
        <p:style>
          <a:lnRef idx="1">
            <a:schemeClr val="accent3"/>
          </a:lnRef>
          <a:fillRef idx="2">
            <a:schemeClr val="accent3"/>
          </a:fillRef>
          <a:effectRef idx="1">
            <a:schemeClr val="accent3"/>
          </a:effectRef>
          <a:fontRef idx="minor">
            <a:schemeClr val="dk1"/>
          </a:fontRef>
        </p:style>
        <p:txBody>
          <a:bodyPr>
            <a:noAutofit/>
          </a:bodyPr>
          <a:lstStyle/>
          <a:p>
            <a:pPr algn="just"/>
            <a:r>
              <a:rPr lang="id-ID" sz="2800" dirty="0" smtClean="0">
                <a:solidFill>
                  <a:schemeClr val="tx1"/>
                </a:solidFill>
                <a:latin typeface="Aparajita" panose="020B0604020202020204" pitchFamily="34" charset="0"/>
                <a:cs typeface="Aparajita" panose="020B0604020202020204" pitchFamily="34" charset="0"/>
              </a:rPr>
              <a:t>Faktor-faktor pendukung kelahiran Identitas nasional bangsa Indonesia antara lain : </a:t>
            </a:r>
          </a:p>
          <a:p>
            <a:pPr marL="268288" indent="-268288" algn="just">
              <a:buClrTx/>
              <a:buFont typeface="+mj-lt"/>
              <a:buAutoNum type="arabicPeriod"/>
            </a:pPr>
            <a:r>
              <a:rPr lang="id-ID" sz="2800" dirty="0" smtClean="0">
                <a:solidFill>
                  <a:schemeClr val="tx1"/>
                </a:solidFill>
                <a:latin typeface="Aparajita" panose="020B0604020202020204" pitchFamily="34" charset="0"/>
                <a:cs typeface="Aparajita" panose="020B0604020202020204" pitchFamily="34" charset="0"/>
              </a:rPr>
              <a:t>Faktor </a:t>
            </a:r>
            <a:r>
              <a:rPr lang="id-ID" sz="2800" smtClean="0">
                <a:solidFill>
                  <a:schemeClr val="tx1"/>
                </a:solidFill>
                <a:latin typeface="Aparajita" panose="020B0604020202020204" pitchFamily="34" charset="0"/>
                <a:cs typeface="Aparajita" panose="020B0604020202020204" pitchFamily="34" charset="0"/>
              </a:rPr>
              <a:t>Objektif </a:t>
            </a:r>
            <a:r>
              <a:rPr lang="id-ID" sz="2800">
                <a:solidFill>
                  <a:schemeClr val="tx1"/>
                </a:solidFill>
                <a:latin typeface="Aparajita" panose="020B0604020202020204" pitchFamily="34" charset="0"/>
                <a:cs typeface="Aparajita" panose="020B0604020202020204" pitchFamily="34" charset="0"/>
              </a:rPr>
              <a:t> yang meliputi faktor geografis ekologis dan </a:t>
            </a:r>
            <a:r>
              <a:rPr lang="id-ID" sz="2800" smtClean="0">
                <a:solidFill>
                  <a:schemeClr val="tx1"/>
                </a:solidFill>
                <a:latin typeface="Aparajita" panose="020B0604020202020204" pitchFamily="34" charset="0"/>
                <a:cs typeface="Aparajita" panose="020B0604020202020204" pitchFamily="34" charset="0"/>
              </a:rPr>
              <a:t>demografis Kondisi </a:t>
            </a:r>
            <a:r>
              <a:rPr lang="id-ID" sz="2800">
                <a:solidFill>
                  <a:schemeClr val="tx1"/>
                </a:solidFill>
                <a:latin typeface="Aparajita" panose="020B0604020202020204" pitchFamily="34" charset="0"/>
                <a:cs typeface="Aparajita" panose="020B0604020202020204" pitchFamily="34" charset="0"/>
              </a:rPr>
              <a:t>geografi – ekologis yang membentuk Indonesia </a:t>
            </a:r>
            <a:r>
              <a:rPr lang="id-ID" sz="2800" smtClean="0">
                <a:solidFill>
                  <a:schemeClr val="tx1"/>
                </a:solidFill>
                <a:latin typeface="Aparajita" panose="020B0604020202020204" pitchFamily="34" charset="0"/>
                <a:cs typeface="Aparajita" panose="020B0604020202020204" pitchFamily="34" charset="0"/>
              </a:rPr>
              <a:t>sebagai wilayah </a:t>
            </a:r>
            <a:r>
              <a:rPr lang="id-ID" sz="2800">
                <a:solidFill>
                  <a:schemeClr val="tx1"/>
                </a:solidFill>
                <a:latin typeface="Aparajita" panose="020B0604020202020204" pitchFamily="34" charset="0"/>
                <a:cs typeface="Aparajita" panose="020B0604020202020204" pitchFamily="34" charset="0"/>
              </a:rPr>
              <a:t>kepulauan yang beriklim tropis dan terletak di </a:t>
            </a:r>
            <a:r>
              <a:rPr lang="id-ID" sz="2800" smtClean="0">
                <a:solidFill>
                  <a:schemeClr val="tx1"/>
                </a:solidFill>
                <a:latin typeface="Aparajita" panose="020B0604020202020204" pitchFamily="34" charset="0"/>
                <a:cs typeface="Aparajita" panose="020B0604020202020204" pitchFamily="34" charset="0"/>
              </a:rPr>
              <a:t>persimpangan jalan </a:t>
            </a:r>
            <a:r>
              <a:rPr lang="id-ID" sz="2800">
                <a:solidFill>
                  <a:schemeClr val="tx1"/>
                </a:solidFill>
                <a:latin typeface="Aparajita" panose="020B0604020202020204" pitchFamily="34" charset="0"/>
                <a:cs typeface="Aparajita" panose="020B0604020202020204" pitchFamily="34" charset="0"/>
              </a:rPr>
              <a:t>komunikasi </a:t>
            </a:r>
            <a:r>
              <a:rPr lang="id-ID" sz="2800" smtClean="0">
                <a:solidFill>
                  <a:schemeClr val="tx1"/>
                </a:solidFill>
                <a:latin typeface="Aparajita" panose="020B0604020202020204" pitchFamily="34" charset="0"/>
                <a:cs typeface="Aparajita" panose="020B0604020202020204" pitchFamily="34" charset="0"/>
              </a:rPr>
              <a:t>antar wilayah </a:t>
            </a:r>
            <a:r>
              <a:rPr lang="id-ID" sz="2800">
                <a:solidFill>
                  <a:schemeClr val="tx1"/>
                </a:solidFill>
                <a:latin typeface="Aparajita" panose="020B0604020202020204" pitchFamily="34" charset="0"/>
                <a:cs typeface="Aparajita" panose="020B0604020202020204" pitchFamily="34" charset="0"/>
              </a:rPr>
              <a:t>dunia Asia Tenggara, </a:t>
            </a:r>
            <a:r>
              <a:rPr lang="id-ID" sz="2800" smtClean="0">
                <a:solidFill>
                  <a:schemeClr val="tx1"/>
                </a:solidFill>
                <a:latin typeface="Aparajita" panose="020B0604020202020204" pitchFamily="34" charset="0"/>
                <a:cs typeface="Aparajita" panose="020B0604020202020204" pitchFamily="34" charset="0"/>
              </a:rPr>
              <a:t>ikut mempengaruhi </a:t>
            </a:r>
            <a:r>
              <a:rPr lang="id-ID" sz="2800">
                <a:solidFill>
                  <a:schemeClr val="tx1"/>
                </a:solidFill>
                <a:latin typeface="Aparajita" panose="020B0604020202020204" pitchFamily="34" charset="0"/>
                <a:cs typeface="Aparajita" panose="020B0604020202020204" pitchFamily="34" charset="0"/>
              </a:rPr>
              <a:t>perkembangan kehidupan demografis, ekonomis, </a:t>
            </a:r>
            <a:r>
              <a:rPr lang="id-ID" sz="2800" smtClean="0">
                <a:solidFill>
                  <a:schemeClr val="tx1"/>
                </a:solidFill>
                <a:latin typeface="Aparajita" panose="020B0604020202020204" pitchFamily="34" charset="0"/>
                <a:cs typeface="Aparajita" panose="020B0604020202020204" pitchFamily="34" charset="0"/>
              </a:rPr>
              <a:t>sosial dan </a:t>
            </a:r>
            <a:r>
              <a:rPr lang="id-ID" sz="2800">
                <a:solidFill>
                  <a:schemeClr val="tx1"/>
                </a:solidFill>
                <a:latin typeface="Aparajita" panose="020B0604020202020204" pitchFamily="34" charset="0"/>
                <a:cs typeface="Aparajita" panose="020B0604020202020204" pitchFamily="34" charset="0"/>
              </a:rPr>
              <a:t>kultural bangsa </a:t>
            </a:r>
            <a:r>
              <a:rPr lang="id-ID" sz="2800" smtClean="0">
                <a:solidFill>
                  <a:schemeClr val="tx1"/>
                </a:solidFill>
                <a:latin typeface="Aparajita" panose="020B0604020202020204" pitchFamily="34" charset="0"/>
                <a:cs typeface="Aparajita" panose="020B0604020202020204" pitchFamily="34" charset="0"/>
              </a:rPr>
              <a:t>Indonesia.</a:t>
            </a:r>
            <a:endParaRPr lang="id-ID" sz="2800">
              <a:solidFill>
                <a:schemeClr val="tx1"/>
              </a:solidFill>
              <a:latin typeface="Aparajita" panose="020B0604020202020204" pitchFamily="34" charset="0"/>
              <a:cs typeface="Aparajita" panose="020B0604020202020204" pitchFamily="34" charset="0"/>
            </a:endParaRPr>
          </a:p>
          <a:p>
            <a:pPr marL="268288" indent="-268288" algn="just">
              <a:buClrTx/>
              <a:buFont typeface="+mj-lt"/>
              <a:buAutoNum type="arabicPeriod"/>
            </a:pPr>
            <a:r>
              <a:rPr lang="id-ID" sz="2800">
                <a:solidFill>
                  <a:schemeClr val="tx1"/>
                </a:solidFill>
                <a:latin typeface="Aparajita" panose="020B0604020202020204" pitchFamily="34" charset="0"/>
                <a:cs typeface="Aparajita" panose="020B0604020202020204" pitchFamily="34" charset="0"/>
              </a:rPr>
              <a:t>Faktor subjektif, yaitu faktor historis, sosial, politik, dan </a:t>
            </a:r>
            <a:r>
              <a:rPr lang="id-ID" sz="2800" smtClean="0">
                <a:solidFill>
                  <a:schemeClr val="tx1"/>
                </a:solidFill>
                <a:latin typeface="Aparajita" panose="020B0604020202020204" pitchFamily="34" charset="0"/>
                <a:cs typeface="Aparajita" panose="020B0604020202020204" pitchFamily="34" charset="0"/>
              </a:rPr>
              <a:t>kebudayaan yang </a:t>
            </a:r>
            <a:r>
              <a:rPr lang="id-ID" sz="2800">
                <a:solidFill>
                  <a:schemeClr val="tx1"/>
                </a:solidFill>
                <a:latin typeface="Aparajita" panose="020B0604020202020204" pitchFamily="34" charset="0"/>
                <a:cs typeface="Aparajita" panose="020B0604020202020204" pitchFamily="34" charset="0"/>
              </a:rPr>
              <a:t>dimiliki bangsa Indonesia (Suryo, 2002).</a:t>
            </a:r>
            <a:endParaRPr lang="id-ID" sz="2800" dirty="0" smtClean="0">
              <a:solidFill>
                <a:schemeClr val="tx1"/>
              </a:solidFill>
              <a:latin typeface="Aparajita" panose="020B0604020202020204" pitchFamily="34" charset="0"/>
              <a:cs typeface="Aparajita" panose="020B0604020202020204" pitchFamily="34" charset="0"/>
            </a:endParaRPr>
          </a:p>
          <a:p>
            <a:pPr algn="just"/>
            <a:endParaRPr lang="id-ID" sz="2800" dirty="0">
              <a:solidFill>
                <a:schemeClr val="tx1"/>
              </a:solidFill>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008482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9588" y="1274983"/>
            <a:ext cx="6992471" cy="661394"/>
          </a:xfrm>
          <a:solidFill>
            <a:schemeClr val="accent2">
              <a:lumMod val="40000"/>
              <a:lumOff val="60000"/>
            </a:schemeClr>
          </a:solidFill>
          <a:ln w="57150">
            <a:solidFill>
              <a:schemeClr val="tx1"/>
            </a:solidFill>
          </a:ln>
        </p:spPr>
        <p:style>
          <a:lnRef idx="1">
            <a:schemeClr val="accent2"/>
          </a:lnRef>
          <a:fillRef idx="2">
            <a:schemeClr val="accent2"/>
          </a:fillRef>
          <a:effectRef idx="1">
            <a:schemeClr val="accent2"/>
          </a:effectRef>
          <a:fontRef idx="minor">
            <a:schemeClr val="dk1"/>
          </a:fontRef>
        </p:style>
        <p:txBody>
          <a:bodyPr anchor="ctr"/>
          <a:lstStyle/>
          <a:p>
            <a:pPr algn="ctr"/>
            <a:r>
              <a:rPr lang="id-ID" sz="4400" b="1" smtClean="0">
                <a:solidFill>
                  <a:schemeClr val="tx1"/>
                </a:solidFill>
                <a:latin typeface="Aparajita" panose="020B0604020202020204" pitchFamily="34" charset="0"/>
                <a:cs typeface="Aparajita" panose="020B0604020202020204" pitchFamily="34" charset="0"/>
              </a:rPr>
              <a:t>E. </a:t>
            </a:r>
            <a:r>
              <a:rPr lang="en-US" sz="4400" b="1" smtClean="0">
                <a:solidFill>
                  <a:schemeClr val="tx1"/>
                </a:solidFill>
                <a:latin typeface="Aparajita" panose="020B0604020202020204" pitchFamily="34" charset="0"/>
                <a:cs typeface="Aparajita" panose="020B0604020202020204" pitchFamily="34" charset="0"/>
              </a:rPr>
              <a:t>Unsur-Unsur </a:t>
            </a:r>
            <a:r>
              <a:rPr lang="en-US" sz="4400" b="1" dirty="0" err="1">
                <a:solidFill>
                  <a:schemeClr val="tx1"/>
                </a:solidFill>
                <a:latin typeface="Aparajita" panose="020B0604020202020204" pitchFamily="34" charset="0"/>
                <a:cs typeface="Aparajita" panose="020B0604020202020204" pitchFamily="34" charset="0"/>
              </a:rPr>
              <a:t>Identitas</a:t>
            </a:r>
            <a:r>
              <a:rPr lang="en-US" sz="4400" b="1" dirty="0">
                <a:solidFill>
                  <a:schemeClr val="tx1"/>
                </a:solidFill>
                <a:latin typeface="Aparajita" panose="020B0604020202020204" pitchFamily="34" charset="0"/>
                <a:cs typeface="Aparajita" panose="020B0604020202020204" pitchFamily="34" charset="0"/>
              </a:rPr>
              <a:t> Nasional</a:t>
            </a:r>
          </a:p>
        </p:txBody>
      </p:sp>
      <p:sp>
        <p:nvSpPr>
          <p:cNvPr id="5" name="Rectangle 4"/>
          <p:cNvSpPr/>
          <p:nvPr/>
        </p:nvSpPr>
        <p:spPr>
          <a:xfrm>
            <a:off x="739588" y="2148530"/>
            <a:ext cx="10972800" cy="3970318"/>
          </a:xfrm>
          <a:prstGeom prst="rect">
            <a:avLst/>
          </a:prstGeom>
          <a:solidFill>
            <a:schemeClr val="tx2">
              <a:lumMod val="20000"/>
              <a:lumOff val="80000"/>
            </a:schemeClr>
          </a:solidFill>
          <a:ln w="57150">
            <a:solidFill>
              <a:schemeClr val="tx1"/>
            </a:solidFill>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id-ID" sz="2800" dirty="0" smtClean="0">
                <a:latin typeface="Aparajita" panose="020B0604020202020204" pitchFamily="34" charset="0"/>
                <a:cs typeface="Aparajita" panose="020B0604020202020204" pitchFamily="34" charset="0"/>
              </a:rPr>
              <a:t>Menurut Ubaedillah, dkk (2013:52), secara umum terdapat beberapa unsur yang menjadi komponen identitas nasional, diantaranya:</a:t>
            </a:r>
          </a:p>
          <a:p>
            <a:pPr marL="457200" indent="-457200" algn="just">
              <a:buFont typeface="+mj-lt"/>
              <a:buAutoNum type="arabicPeriod"/>
            </a:pPr>
            <a:r>
              <a:rPr lang="id-ID" sz="2800" b="1" i="1" dirty="0" smtClean="0">
                <a:latin typeface="Aparajita" panose="020B0604020202020204" pitchFamily="34" charset="0"/>
                <a:cs typeface="Aparajita" panose="020B0604020202020204" pitchFamily="34" charset="0"/>
              </a:rPr>
              <a:t>Pola Perilaku</a:t>
            </a:r>
            <a:r>
              <a:rPr lang="id-ID" sz="2800" dirty="0" smtClean="0">
                <a:latin typeface="Aparajita" panose="020B0604020202020204" pitchFamily="34" charset="0"/>
                <a:cs typeface="Aparajita" panose="020B0604020202020204" pitchFamily="34" charset="0"/>
              </a:rPr>
              <a:t>, adalah gambaran pola perilaku yang terwujud dalam kehidupan sehari-hari, misalnya adat istiadat, budaya dan kebiasaan, ramah tamah, hormat kepada orang tua, dan gotong royong merupakan salah satu identitas nasional yang bersumber dari adat istiadat dan budaya.</a:t>
            </a:r>
          </a:p>
          <a:p>
            <a:pPr marL="457200" indent="-457200" algn="just">
              <a:buFont typeface="+mj-lt"/>
              <a:buAutoNum type="arabicPeriod"/>
            </a:pPr>
            <a:r>
              <a:rPr lang="id-ID" sz="2800" b="1" i="1" dirty="0" smtClean="0">
                <a:latin typeface="Aparajita" panose="020B0604020202020204" pitchFamily="34" charset="0"/>
                <a:cs typeface="Aparajita" panose="020B0604020202020204" pitchFamily="34" charset="0"/>
              </a:rPr>
              <a:t>Lambang-Lambang</a:t>
            </a:r>
            <a:r>
              <a:rPr lang="id-ID" sz="2800" dirty="0" smtClean="0">
                <a:latin typeface="Aparajita" panose="020B0604020202020204" pitchFamily="34" charset="0"/>
                <a:cs typeface="Aparajita" panose="020B0604020202020204" pitchFamily="34" charset="0"/>
              </a:rPr>
              <a:t>, adalah sesuatu yang yang menggambarkan tujuan dan fungsi negara. Lambang ini biasanya dinyatakan dalam undang-undang, misalnya bendera, bahasa dan lagu </a:t>
            </a:r>
            <a:r>
              <a:rPr lang="id-ID" sz="2800" smtClean="0">
                <a:latin typeface="Aparajita" panose="020B0604020202020204" pitchFamily="34" charset="0"/>
                <a:cs typeface="Aparajita" panose="020B0604020202020204" pitchFamily="34" charset="0"/>
              </a:rPr>
              <a:t>kebangsaan</a:t>
            </a:r>
            <a:r>
              <a:rPr lang="id-ID" sz="2800" smtClean="0">
                <a:latin typeface="Aparajita" panose="020B0604020202020204" pitchFamily="34" charset="0"/>
                <a:cs typeface="Aparajita" panose="020B0604020202020204" pitchFamily="34" charset="0"/>
              </a:rPr>
              <a:t>.</a:t>
            </a:r>
            <a:endParaRPr lang="id-ID" sz="2800" dirty="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070858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58904" y="1798907"/>
            <a:ext cx="11174508" cy="3539430"/>
          </a:xfrm>
          <a:prstGeom prst="rect">
            <a:avLst/>
          </a:prstGeom>
          <a:solidFill>
            <a:schemeClr val="tx2">
              <a:lumMod val="20000"/>
              <a:lumOff val="80000"/>
            </a:schemeClr>
          </a:solidFill>
          <a:ln w="57150">
            <a:solidFill>
              <a:schemeClr val="tx1"/>
            </a:solidFill>
          </a:ln>
        </p:spPr>
        <p:txBody>
          <a:bodyPr wrap="square">
            <a:spAutoFit/>
          </a:bodyPr>
          <a:lstStyle/>
          <a:p>
            <a:pPr marL="457200" indent="-457200" algn="just">
              <a:buFont typeface="+mj-lt"/>
              <a:buAutoNum type="arabicPeriod" startAt="3"/>
            </a:pPr>
            <a:r>
              <a:rPr lang="id-ID" sz="2800" b="1" i="1" smtClean="0">
                <a:latin typeface="Aparajita" panose="020B0604020202020204" pitchFamily="34" charset="0"/>
                <a:cs typeface="Aparajita" panose="020B0604020202020204" pitchFamily="34" charset="0"/>
              </a:rPr>
              <a:t>Alat-Alat Perlengkapan</a:t>
            </a:r>
            <a:r>
              <a:rPr lang="id-ID" sz="2800" dirty="0" smtClean="0">
                <a:latin typeface="Aparajita" panose="020B0604020202020204" pitchFamily="34" charset="0"/>
                <a:cs typeface="Aparajita" panose="020B0604020202020204" pitchFamily="34" charset="0"/>
              </a:rPr>
              <a:t>, adalah sejumlah perangkat atau alat-alat perlengkapan yang digunakan untuk mencapai tujuan yang berupa bangunan, peralatan dan teknologi, misalnya bangunan candi, masjid, gereja, pakaian adat, teknologi bercocok tanam, dan teknologi seperti kapal laut, pesawat terbang, dan lainnya.</a:t>
            </a:r>
          </a:p>
          <a:p>
            <a:pPr marL="457200" indent="-457200" algn="just">
              <a:buFont typeface="+mj-lt"/>
              <a:buAutoNum type="arabicPeriod" startAt="3"/>
            </a:pPr>
            <a:r>
              <a:rPr lang="id-ID" sz="2800" b="1" i="1" smtClean="0">
                <a:latin typeface="Aparajita" panose="020B0604020202020204" pitchFamily="34" charset="0"/>
                <a:cs typeface="Aparajita" panose="020B0604020202020204" pitchFamily="34" charset="0"/>
              </a:rPr>
              <a:t>Tujuan </a:t>
            </a:r>
            <a:r>
              <a:rPr lang="id-ID" sz="2800" b="1" i="1" smtClean="0">
                <a:latin typeface="Aparajita" panose="020B0604020202020204" pitchFamily="34" charset="0"/>
                <a:cs typeface="Aparajita" panose="020B0604020202020204" pitchFamily="34" charset="0"/>
              </a:rPr>
              <a:t>ang </a:t>
            </a:r>
            <a:r>
              <a:rPr lang="id-ID" sz="2800" b="1" i="1" dirty="0" smtClean="0">
                <a:latin typeface="Aparajita" panose="020B0604020202020204" pitchFamily="34" charset="0"/>
                <a:cs typeface="Aparajita" panose="020B0604020202020204" pitchFamily="34" charset="0"/>
              </a:rPr>
              <a:t>ingin dicapai</a:t>
            </a:r>
            <a:r>
              <a:rPr lang="id-ID" sz="2800" dirty="0" smtClean="0">
                <a:latin typeface="Aparajita" panose="020B0604020202020204" pitchFamily="34" charset="0"/>
                <a:cs typeface="Aparajita" panose="020B0604020202020204" pitchFamily="34" charset="0"/>
              </a:rPr>
              <a:t>, yang bersumber dari tujuan yang bersifat dinamis dan tidak tetap, seperti budaya unggul, prestasi dalam bidang tertentu. Sebagai sebuah bangsa yang mendiami suatu negara, tujuan bersama bangsa Indonesia telah tertuang dalam pembukaan UUD 1945, yakni kecerdasan dan kesejahteraan bersama bangsa Indonesia</a:t>
            </a:r>
            <a:endParaRPr lang="id-ID" sz="2800" dirty="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590719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222" y="1120589"/>
            <a:ext cx="9318440" cy="667871"/>
          </a:xfrm>
          <a:ln w="57150">
            <a:solidFill>
              <a:schemeClr val="tx1"/>
            </a:solidFill>
          </a:ln>
        </p:spPr>
        <p:style>
          <a:lnRef idx="0">
            <a:schemeClr val="accent3"/>
          </a:lnRef>
          <a:fillRef idx="3">
            <a:schemeClr val="accent3"/>
          </a:fillRef>
          <a:effectRef idx="3">
            <a:schemeClr val="accent3"/>
          </a:effectRef>
          <a:fontRef idx="minor">
            <a:schemeClr val="lt1"/>
          </a:fontRef>
        </p:style>
        <p:txBody>
          <a:bodyPr>
            <a:normAutofit/>
          </a:bodyPr>
          <a:lstStyle/>
          <a:p>
            <a:r>
              <a:rPr lang="id-ID" b="1" smtClean="0">
                <a:solidFill>
                  <a:schemeClr val="tx1"/>
                </a:solidFill>
                <a:latin typeface="Aparajita" panose="020B0604020202020204" pitchFamily="34" charset="0"/>
                <a:cs typeface="Aparajita" panose="020B0604020202020204" pitchFamily="34" charset="0"/>
              </a:rPr>
              <a:t>F. I</a:t>
            </a:r>
            <a:r>
              <a:rPr lang="id-ID" b="1" smtClean="0">
                <a:solidFill>
                  <a:schemeClr val="tx1"/>
                </a:solidFill>
                <a:latin typeface="Aparajita" panose="020B0604020202020204" pitchFamily="34" charset="0"/>
                <a:cs typeface="Aparajita" panose="020B0604020202020204" pitchFamily="34" charset="0"/>
              </a:rPr>
              <a:t>dentitas </a:t>
            </a:r>
            <a:r>
              <a:rPr lang="id-ID" b="1" smtClean="0">
                <a:solidFill>
                  <a:schemeClr val="tx1"/>
                </a:solidFill>
                <a:latin typeface="Aparajita" panose="020B0604020202020204" pitchFamily="34" charset="0"/>
                <a:cs typeface="Aparajita" panose="020B0604020202020204" pitchFamily="34" charset="0"/>
              </a:rPr>
              <a:t>Nasional </a:t>
            </a:r>
            <a:r>
              <a:rPr lang="id-ID" b="1" smtClean="0">
                <a:solidFill>
                  <a:schemeClr val="tx1"/>
                </a:solidFill>
                <a:latin typeface="Aparajita" panose="020B0604020202020204" pitchFamily="34" charset="0"/>
                <a:cs typeface="Aparajita" panose="020B0604020202020204" pitchFamily="34" charset="0"/>
              </a:rPr>
              <a:t>yang </a:t>
            </a:r>
            <a:r>
              <a:rPr lang="id-ID" b="1" smtClean="0">
                <a:solidFill>
                  <a:schemeClr val="tx1"/>
                </a:solidFill>
                <a:latin typeface="Aparajita" panose="020B0604020202020204" pitchFamily="34" charset="0"/>
                <a:cs typeface="Aparajita" panose="020B0604020202020204" pitchFamily="34" charset="0"/>
              </a:rPr>
              <a:t>Terkandung </a:t>
            </a:r>
            <a:r>
              <a:rPr lang="id-ID" b="1" smtClean="0">
                <a:solidFill>
                  <a:schemeClr val="tx1"/>
                </a:solidFill>
                <a:latin typeface="Aparajita" panose="020B0604020202020204" pitchFamily="34" charset="0"/>
                <a:cs typeface="Aparajita" panose="020B0604020202020204" pitchFamily="34" charset="0"/>
              </a:rPr>
              <a:t>Dalam UUD 1945</a:t>
            </a:r>
            <a:endParaRPr lang="id-ID" b="1">
              <a:solidFill>
                <a:schemeClr val="tx1"/>
              </a:solidFill>
              <a:latin typeface="Aparajita" panose="020B0604020202020204" pitchFamily="34" charset="0"/>
              <a:cs typeface="Aparajita" panose="020B0604020202020204" pitchFamily="34" charset="0"/>
            </a:endParaRPr>
          </a:p>
        </p:txBody>
      </p:sp>
      <p:sp>
        <p:nvSpPr>
          <p:cNvPr id="3" name="Rectangle 2"/>
          <p:cNvSpPr/>
          <p:nvPr/>
        </p:nvSpPr>
        <p:spPr>
          <a:xfrm>
            <a:off x="641222" y="2027508"/>
            <a:ext cx="11138401" cy="4154984"/>
          </a:xfrm>
          <a:prstGeom prst="rect">
            <a:avLst/>
          </a:prstGeom>
          <a:solidFill>
            <a:schemeClr val="accent4">
              <a:lumMod val="20000"/>
              <a:lumOff val="80000"/>
            </a:schemeClr>
          </a:solidFill>
          <a:ln w="57150">
            <a:solidFill>
              <a:schemeClr val="tx1"/>
            </a:solidFill>
          </a:ln>
        </p:spPr>
        <p:txBody>
          <a:bodyPr wrap="square">
            <a:spAutoFit/>
          </a:bodyPr>
          <a:lstStyle/>
          <a:p>
            <a:pPr marL="363538" indent="-363538" algn="just">
              <a:buAutoNum type="arabicPeriod"/>
            </a:pPr>
            <a:r>
              <a:rPr lang="id-ID" sz="2400" b="1" smtClean="0">
                <a:latin typeface="Aparajita" panose="020B0604020202020204" pitchFamily="34" charset="0"/>
                <a:cs typeface="Aparajita" panose="020B0604020202020204" pitchFamily="34" charset="0"/>
              </a:rPr>
              <a:t>Bendera </a:t>
            </a:r>
            <a:r>
              <a:rPr lang="id-ID" sz="2400" b="1" smtClean="0">
                <a:latin typeface="Aparajita" panose="020B0604020202020204" pitchFamily="34" charset="0"/>
                <a:cs typeface="Aparajita" panose="020B0604020202020204" pitchFamily="34" charset="0"/>
              </a:rPr>
              <a:t>Negara </a:t>
            </a:r>
            <a:r>
              <a:rPr lang="id-ID" sz="2400" b="1" smtClean="0">
                <a:latin typeface="Aparajita" panose="020B0604020202020204" pitchFamily="34" charset="0"/>
                <a:cs typeface="Aparajita" panose="020B0604020202020204" pitchFamily="34" charset="0"/>
              </a:rPr>
              <a:t>Sang Merah Putih</a:t>
            </a:r>
          </a:p>
          <a:p>
            <a:pPr marL="363538" algn="just"/>
            <a:r>
              <a:rPr lang="id-ID" sz="2400" smtClean="0">
                <a:latin typeface="Aparajita" panose="020B0604020202020204" pitchFamily="34" charset="0"/>
                <a:cs typeface="Aparajita" panose="020B0604020202020204" pitchFamily="34" charset="0"/>
              </a:rPr>
              <a:t>Ketentuan tentang Bendera Negara diatur dalam UU No.24 Tahun 2009 mulai Pasal 4 sampai Pasal 24. Bendera merah putih dikibarkan pertama kali pada tanggal 17 Agustus 1945 namun telah ditunjukkan pada peristiwa Sumpah Pemuda Tahun 1928. </a:t>
            </a:r>
          </a:p>
          <a:p>
            <a:pPr marL="363538" indent="-363538" algn="just">
              <a:buFont typeface="+mj-lt"/>
              <a:buAutoNum type="arabicPeriod" startAt="2"/>
            </a:pPr>
            <a:r>
              <a:rPr lang="id-ID" sz="2400" b="1" smtClean="0">
                <a:latin typeface="Aparajita" panose="020B0604020202020204" pitchFamily="34" charset="0"/>
                <a:cs typeface="Aparajita" panose="020B0604020202020204" pitchFamily="34" charset="0"/>
              </a:rPr>
              <a:t>Bahasa Negara Bahasa Indonesia</a:t>
            </a:r>
          </a:p>
          <a:p>
            <a:pPr marL="363538" algn="just"/>
            <a:r>
              <a:rPr lang="id-ID" sz="2400" smtClean="0">
                <a:latin typeface="Aparajita" panose="020B0604020202020204" pitchFamily="34" charset="0"/>
                <a:cs typeface="Aparajita" panose="020B0604020202020204" pitchFamily="34" charset="0"/>
              </a:rPr>
              <a:t>K</a:t>
            </a:r>
            <a:r>
              <a:rPr lang="nn-NO" sz="2400" smtClean="0">
                <a:latin typeface="Aparajita" panose="020B0604020202020204" pitchFamily="34" charset="0"/>
                <a:cs typeface="Aparajita" panose="020B0604020202020204" pitchFamily="34" charset="0"/>
              </a:rPr>
              <a:t>etentuan </a:t>
            </a:r>
            <a:r>
              <a:rPr lang="nn-NO" sz="2400">
                <a:latin typeface="Aparajita" panose="020B0604020202020204" pitchFamily="34" charset="0"/>
                <a:cs typeface="Aparajita" panose="020B0604020202020204" pitchFamily="34" charset="0"/>
              </a:rPr>
              <a:t>tentang Bahasa Negara diatur dalam Undang-undang No. </a:t>
            </a:r>
            <a:r>
              <a:rPr lang="nn-NO" sz="2400" smtClean="0">
                <a:latin typeface="Aparajita" panose="020B0604020202020204" pitchFamily="34" charset="0"/>
                <a:cs typeface="Aparajita" panose="020B0604020202020204" pitchFamily="34" charset="0"/>
              </a:rPr>
              <a:t>24</a:t>
            </a:r>
            <a:r>
              <a:rPr lang="id-ID" sz="2400" smtClean="0">
                <a:latin typeface="Aparajita" panose="020B0604020202020204" pitchFamily="34" charset="0"/>
                <a:cs typeface="Aparajita" panose="020B0604020202020204" pitchFamily="34" charset="0"/>
              </a:rPr>
              <a:t> </a:t>
            </a:r>
            <a:r>
              <a:rPr lang="pt-BR" sz="2400" smtClean="0">
                <a:latin typeface="Aparajita" panose="020B0604020202020204" pitchFamily="34" charset="0"/>
                <a:cs typeface="Aparajita" panose="020B0604020202020204" pitchFamily="34" charset="0"/>
              </a:rPr>
              <a:t>Tahun </a:t>
            </a:r>
            <a:r>
              <a:rPr lang="pt-BR" sz="2400">
                <a:latin typeface="Aparajita" panose="020B0604020202020204" pitchFamily="34" charset="0"/>
                <a:cs typeface="Aparajita" panose="020B0604020202020204" pitchFamily="34" charset="0"/>
              </a:rPr>
              <a:t>2009 mulai Pasal 25 sampai Pasal </a:t>
            </a:r>
            <a:r>
              <a:rPr lang="pt-BR" sz="2400" smtClean="0">
                <a:latin typeface="Aparajita" panose="020B0604020202020204" pitchFamily="34" charset="0"/>
                <a:cs typeface="Aparajita" panose="020B0604020202020204" pitchFamily="34" charset="0"/>
              </a:rPr>
              <a:t>45.</a:t>
            </a:r>
            <a:r>
              <a:rPr lang="id-ID" sz="2400" smtClean="0">
                <a:latin typeface="Aparajita" panose="020B0604020202020204" pitchFamily="34" charset="0"/>
                <a:cs typeface="Aparajita" panose="020B0604020202020204" pitchFamily="34" charset="0"/>
              </a:rPr>
              <a:t> Bahasa </a:t>
            </a:r>
            <a:r>
              <a:rPr lang="id-ID" sz="2400">
                <a:latin typeface="Aparajita" panose="020B0604020202020204" pitchFamily="34" charset="0"/>
                <a:cs typeface="Aparajita" panose="020B0604020202020204" pitchFamily="34" charset="0"/>
              </a:rPr>
              <a:t>Indonesia sebagai bahasa negara merupakan hasil </a:t>
            </a:r>
            <a:r>
              <a:rPr lang="id-ID" sz="2400" smtClean="0">
                <a:latin typeface="Aparajita" panose="020B0604020202020204" pitchFamily="34" charset="0"/>
                <a:cs typeface="Aparajita" panose="020B0604020202020204" pitchFamily="34" charset="0"/>
              </a:rPr>
              <a:t>kesepakatan </a:t>
            </a:r>
            <a:r>
              <a:rPr lang="it-IT" sz="2400" smtClean="0">
                <a:latin typeface="Aparajita" panose="020B0604020202020204" pitchFamily="34" charset="0"/>
                <a:cs typeface="Aparajita" panose="020B0604020202020204" pitchFamily="34" charset="0"/>
              </a:rPr>
              <a:t>para </a:t>
            </a:r>
            <a:r>
              <a:rPr lang="it-IT" sz="2400">
                <a:latin typeface="Aparajita" panose="020B0604020202020204" pitchFamily="34" charset="0"/>
                <a:cs typeface="Aparajita" panose="020B0604020202020204" pitchFamily="34" charset="0"/>
              </a:rPr>
              <a:t>pendiri NKRI. Bahasa Indonesia berasal dari rumpun bahasa </a:t>
            </a:r>
            <a:r>
              <a:rPr lang="it-IT" sz="2400" smtClean="0">
                <a:latin typeface="Aparajita" panose="020B0604020202020204" pitchFamily="34" charset="0"/>
                <a:cs typeface="Aparajita" panose="020B0604020202020204" pitchFamily="34" charset="0"/>
              </a:rPr>
              <a:t>Melayu</a:t>
            </a:r>
            <a:r>
              <a:rPr lang="id-ID" sz="2400" smtClean="0">
                <a:latin typeface="Aparajita" panose="020B0604020202020204" pitchFamily="34" charset="0"/>
                <a:cs typeface="Aparajita" panose="020B0604020202020204" pitchFamily="34" charset="0"/>
              </a:rPr>
              <a:t> </a:t>
            </a:r>
            <a:r>
              <a:rPr lang="it-IT" sz="2400" smtClean="0">
                <a:latin typeface="Aparajita" panose="020B0604020202020204" pitchFamily="34" charset="0"/>
                <a:cs typeface="Aparajita" panose="020B0604020202020204" pitchFamily="34" charset="0"/>
              </a:rPr>
              <a:t>yang </a:t>
            </a:r>
            <a:r>
              <a:rPr lang="it-IT" sz="2400">
                <a:latin typeface="Aparajita" panose="020B0604020202020204" pitchFamily="34" charset="0"/>
                <a:cs typeface="Aparajita" panose="020B0604020202020204" pitchFamily="34" charset="0"/>
              </a:rPr>
              <a:t>dipergunakan sebagai bahasa pergaulan (</a:t>
            </a:r>
            <a:r>
              <a:rPr lang="it-IT" sz="2400" i="1">
                <a:latin typeface="Aparajita" panose="020B0604020202020204" pitchFamily="34" charset="0"/>
                <a:cs typeface="Aparajita" panose="020B0604020202020204" pitchFamily="34" charset="0"/>
              </a:rPr>
              <a:t>lingua franca</a:t>
            </a:r>
            <a:r>
              <a:rPr lang="it-IT" sz="2400">
                <a:latin typeface="Aparajita" panose="020B0604020202020204" pitchFamily="34" charset="0"/>
                <a:cs typeface="Aparajita" panose="020B0604020202020204" pitchFamily="34" charset="0"/>
              </a:rPr>
              <a:t>) dan </a:t>
            </a:r>
            <a:r>
              <a:rPr lang="it-IT" sz="2400" smtClean="0">
                <a:latin typeface="Aparajita" panose="020B0604020202020204" pitchFamily="34" charset="0"/>
                <a:cs typeface="Aparajita" panose="020B0604020202020204" pitchFamily="34" charset="0"/>
              </a:rPr>
              <a:t>kemudian</a:t>
            </a:r>
            <a:r>
              <a:rPr lang="id-ID" sz="2400" smtClean="0">
                <a:latin typeface="Aparajita" panose="020B0604020202020204" pitchFamily="34" charset="0"/>
                <a:cs typeface="Aparajita" panose="020B0604020202020204" pitchFamily="34" charset="0"/>
              </a:rPr>
              <a:t> </a:t>
            </a:r>
            <a:r>
              <a:rPr lang="sv-SE" sz="2400" smtClean="0">
                <a:latin typeface="Aparajita" panose="020B0604020202020204" pitchFamily="34" charset="0"/>
                <a:cs typeface="Aparajita" panose="020B0604020202020204" pitchFamily="34" charset="0"/>
              </a:rPr>
              <a:t>diangkat </a:t>
            </a:r>
            <a:r>
              <a:rPr lang="sv-SE" sz="2400">
                <a:latin typeface="Aparajita" panose="020B0604020202020204" pitchFamily="34" charset="0"/>
                <a:cs typeface="Aparajita" panose="020B0604020202020204" pitchFamily="34" charset="0"/>
              </a:rPr>
              <a:t>dan diikrarkan sebagai bahasa persatuan pada Kongres Pemuda </a:t>
            </a:r>
            <a:r>
              <a:rPr lang="sv-SE" sz="2400" smtClean="0">
                <a:latin typeface="Aparajita" panose="020B0604020202020204" pitchFamily="34" charset="0"/>
                <a:cs typeface="Aparajita" panose="020B0604020202020204" pitchFamily="34" charset="0"/>
              </a:rPr>
              <a:t>II</a:t>
            </a:r>
            <a:r>
              <a:rPr lang="id-ID" sz="2400" smtClean="0">
                <a:latin typeface="Aparajita" panose="020B0604020202020204" pitchFamily="34" charset="0"/>
                <a:cs typeface="Aparajita" panose="020B0604020202020204" pitchFamily="34" charset="0"/>
              </a:rPr>
              <a:t> tanggal </a:t>
            </a:r>
            <a:r>
              <a:rPr lang="id-ID" sz="2400">
                <a:latin typeface="Aparajita" panose="020B0604020202020204" pitchFamily="34" charset="0"/>
                <a:cs typeface="Aparajita" panose="020B0604020202020204" pitchFamily="34" charset="0"/>
              </a:rPr>
              <a:t>28 Oktober 1928. Bangsa Indonesia sepakat bahwa </a:t>
            </a:r>
            <a:r>
              <a:rPr lang="id-ID" sz="2400" smtClean="0">
                <a:latin typeface="Aparajita" panose="020B0604020202020204" pitchFamily="34" charset="0"/>
                <a:cs typeface="Aparajita" panose="020B0604020202020204" pitchFamily="34" charset="0"/>
              </a:rPr>
              <a:t>bahasa Indonesia </a:t>
            </a:r>
            <a:r>
              <a:rPr lang="id-ID" sz="2400">
                <a:latin typeface="Aparajita" panose="020B0604020202020204" pitchFamily="34" charset="0"/>
                <a:cs typeface="Aparajita" panose="020B0604020202020204" pitchFamily="34" charset="0"/>
              </a:rPr>
              <a:t>merupakan bahasa nasional sekaligus sebagai jati diri </a:t>
            </a:r>
            <a:r>
              <a:rPr lang="id-ID" sz="2400" smtClean="0">
                <a:latin typeface="Aparajita" panose="020B0604020202020204" pitchFamily="34" charset="0"/>
                <a:cs typeface="Aparajita" panose="020B0604020202020204" pitchFamily="34" charset="0"/>
              </a:rPr>
              <a:t>dan identitas </a:t>
            </a:r>
            <a:r>
              <a:rPr lang="id-ID" sz="2400">
                <a:latin typeface="Aparajita" panose="020B0604020202020204" pitchFamily="34" charset="0"/>
                <a:cs typeface="Aparajita" panose="020B0604020202020204" pitchFamily="34" charset="0"/>
              </a:rPr>
              <a:t>nasional Indonesia.</a:t>
            </a:r>
            <a:endParaRPr lang="id-ID" sz="2400" smtClean="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10406267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Organic</Template>
  <TotalTime>772</TotalTime>
  <Words>1361</Words>
  <Application>Microsoft Office PowerPoint</Application>
  <PresentationFormat>Widescreen</PresentationFormat>
  <Paragraphs>45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Aparajita</vt:lpstr>
      <vt:lpstr>Arial</vt:lpstr>
      <vt:lpstr>Trebuchet MS</vt:lpstr>
      <vt:lpstr>Wingdings 3</vt:lpstr>
      <vt:lpstr>Facet</vt:lpstr>
      <vt:lpstr>PowerPoint Presentation</vt:lpstr>
      <vt:lpstr>A. Pengertian Identitas Nasional</vt:lpstr>
      <vt:lpstr>B. Pengertian Identitas Nasional Menurut Ahli</vt:lpstr>
      <vt:lpstr>C. Sumber Historis, Sosiologis, Politik Identitas Nasional</vt:lpstr>
      <vt:lpstr>PowerPoint Presentation</vt:lpstr>
      <vt:lpstr>D. Faktor-Faktor Pendukung Identitas Nasional</vt:lpstr>
      <vt:lpstr>E. Unsur-Unsur Identitas Nasional</vt:lpstr>
      <vt:lpstr>PowerPoint Presentation</vt:lpstr>
      <vt:lpstr>F. Identitas Nasional yang Terkandung Dalam UUD 1945</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IDENTITAS NASIONAL</dc:title>
  <dc:creator>Lucas</dc:creator>
  <cp:lastModifiedBy>Lucas</cp:lastModifiedBy>
  <cp:revision>72</cp:revision>
  <dcterms:created xsi:type="dcterms:W3CDTF">2021-09-01T11:42:26Z</dcterms:created>
  <dcterms:modified xsi:type="dcterms:W3CDTF">2021-10-06T13:31:19Z</dcterms:modified>
</cp:coreProperties>
</file>