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4291" autoAdjust="0"/>
  </p:normalViewPr>
  <p:slideViewPr>
    <p:cSldViewPr>
      <p:cViewPr varScale="1">
        <p:scale>
          <a:sx n="66" d="100"/>
          <a:sy n="66" d="100"/>
        </p:scale>
        <p:origin x="1158" y="66"/>
      </p:cViewPr>
      <p:guideLst>
        <p:guide orient="horz" pos="2880"/>
        <p:guide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F51B4-4CC6-4CAE-9AF8-35D9B185214E}" type="datetimeFigureOut">
              <a:rPr lang="en-US" smtClean="0"/>
              <a:t>3/28/2021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4563"/>
            <a:ext cx="3609975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36963"/>
            <a:ext cx="8553450" cy="2974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B26DD-4DB7-45D1-ADF6-EAC26F271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7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B26DD-4DB7-45D1-ADF6-EAC26F271B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75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Bandung, 29-31 </a:t>
            </a:r>
            <a:r>
              <a:rPr spc="15" dirty="0"/>
              <a:t>Maret</a:t>
            </a:r>
            <a:r>
              <a:rPr spc="-254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UNPAD</a:t>
            </a:r>
            <a:r>
              <a:rPr spc="-80" dirty="0"/>
              <a:t> </a:t>
            </a:r>
            <a:r>
              <a:rPr spc="-30" dirty="0"/>
              <a:t>-</a:t>
            </a:r>
            <a:r>
              <a:rPr spc="-85" dirty="0"/>
              <a:t> </a:t>
            </a:r>
            <a:r>
              <a:rPr spc="15" dirty="0"/>
              <a:t>Pelatihan</a:t>
            </a:r>
            <a:r>
              <a:rPr spc="-85" dirty="0"/>
              <a:t> </a:t>
            </a:r>
            <a:r>
              <a:rPr spc="5" dirty="0"/>
              <a:t>Akuntansi</a:t>
            </a:r>
            <a:r>
              <a:rPr spc="-90" dirty="0"/>
              <a:t> </a:t>
            </a:r>
            <a:r>
              <a:rPr spc="5" dirty="0"/>
              <a:t>Perbankan</a:t>
            </a:r>
            <a:r>
              <a:rPr spc="-80" dirty="0"/>
              <a:t> </a:t>
            </a:r>
            <a:r>
              <a:rPr spc="-10" dirty="0"/>
              <a:t>Syariah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E9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Bandung, 29-31 </a:t>
            </a:r>
            <a:r>
              <a:rPr spc="15" dirty="0"/>
              <a:t>Maret</a:t>
            </a:r>
            <a:r>
              <a:rPr spc="-254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UNPAD</a:t>
            </a:r>
            <a:r>
              <a:rPr spc="-80" dirty="0"/>
              <a:t> </a:t>
            </a:r>
            <a:r>
              <a:rPr spc="-30" dirty="0"/>
              <a:t>-</a:t>
            </a:r>
            <a:r>
              <a:rPr spc="-85" dirty="0"/>
              <a:t> </a:t>
            </a:r>
            <a:r>
              <a:rPr spc="15" dirty="0"/>
              <a:t>Pelatihan</a:t>
            </a:r>
            <a:r>
              <a:rPr spc="-85" dirty="0"/>
              <a:t> </a:t>
            </a:r>
            <a:r>
              <a:rPr spc="5" dirty="0"/>
              <a:t>Akuntansi</a:t>
            </a:r>
            <a:r>
              <a:rPr spc="-90" dirty="0"/>
              <a:t> </a:t>
            </a:r>
            <a:r>
              <a:rPr spc="5" dirty="0"/>
              <a:t>Perbankan</a:t>
            </a:r>
            <a:r>
              <a:rPr spc="-80" dirty="0"/>
              <a:t> </a:t>
            </a:r>
            <a:r>
              <a:rPr spc="-10" dirty="0"/>
              <a:t>Syariah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E9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424325" y="1819147"/>
            <a:ext cx="3722370" cy="397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78153" y="1819147"/>
            <a:ext cx="4288155" cy="397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254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Bandung, 29-31 </a:t>
            </a:r>
            <a:r>
              <a:rPr spc="15" dirty="0"/>
              <a:t>Maret</a:t>
            </a:r>
            <a:r>
              <a:rPr spc="-254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UNPAD</a:t>
            </a:r>
            <a:r>
              <a:rPr spc="-80" dirty="0"/>
              <a:t> </a:t>
            </a:r>
            <a:r>
              <a:rPr spc="-30" dirty="0"/>
              <a:t>-</a:t>
            </a:r>
            <a:r>
              <a:rPr spc="-85" dirty="0"/>
              <a:t> </a:t>
            </a:r>
            <a:r>
              <a:rPr spc="15" dirty="0"/>
              <a:t>Pelatihan</a:t>
            </a:r>
            <a:r>
              <a:rPr spc="-85" dirty="0"/>
              <a:t> </a:t>
            </a:r>
            <a:r>
              <a:rPr spc="5" dirty="0"/>
              <a:t>Akuntansi</a:t>
            </a:r>
            <a:r>
              <a:rPr spc="-90" dirty="0"/>
              <a:t> </a:t>
            </a:r>
            <a:r>
              <a:rPr spc="5" dirty="0"/>
              <a:t>Perbankan</a:t>
            </a:r>
            <a:r>
              <a:rPr spc="-80" dirty="0"/>
              <a:t> </a:t>
            </a:r>
            <a:r>
              <a:rPr spc="-10" dirty="0"/>
              <a:t>Syariah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E9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Bandung, 29-31 </a:t>
            </a:r>
            <a:r>
              <a:rPr spc="15" dirty="0"/>
              <a:t>Maret</a:t>
            </a:r>
            <a:r>
              <a:rPr spc="-254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UNPAD</a:t>
            </a:r>
            <a:r>
              <a:rPr spc="-80" dirty="0"/>
              <a:t> </a:t>
            </a:r>
            <a:r>
              <a:rPr spc="-30" dirty="0"/>
              <a:t>-</a:t>
            </a:r>
            <a:r>
              <a:rPr spc="-85" dirty="0"/>
              <a:t> </a:t>
            </a:r>
            <a:r>
              <a:rPr spc="15" dirty="0"/>
              <a:t>Pelatihan</a:t>
            </a:r>
            <a:r>
              <a:rPr spc="-85" dirty="0"/>
              <a:t> </a:t>
            </a:r>
            <a:r>
              <a:rPr spc="5" dirty="0"/>
              <a:t>Akuntansi</a:t>
            </a:r>
            <a:r>
              <a:rPr spc="-90" dirty="0"/>
              <a:t> </a:t>
            </a:r>
            <a:r>
              <a:rPr spc="5" dirty="0"/>
              <a:t>Perbankan</a:t>
            </a:r>
            <a:r>
              <a:rPr spc="-80" dirty="0"/>
              <a:t> </a:t>
            </a:r>
            <a:r>
              <a:rPr spc="-10" dirty="0"/>
              <a:t>Syariah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E9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Bandung, 29-31 </a:t>
            </a:r>
            <a:r>
              <a:rPr spc="15" dirty="0"/>
              <a:t>Maret</a:t>
            </a:r>
            <a:r>
              <a:rPr spc="-254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UNPAD</a:t>
            </a:r>
            <a:r>
              <a:rPr spc="-80" dirty="0"/>
              <a:t> </a:t>
            </a:r>
            <a:r>
              <a:rPr spc="-30" dirty="0"/>
              <a:t>-</a:t>
            </a:r>
            <a:r>
              <a:rPr spc="-85" dirty="0"/>
              <a:t> </a:t>
            </a:r>
            <a:r>
              <a:rPr spc="15" dirty="0"/>
              <a:t>Pelatihan</a:t>
            </a:r>
            <a:r>
              <a:rPr spc="-85" dirty="0"/>
              <a:t> </a:t>
            </a:r>
            <a:r>
              <a:rPr spc="5" dirty="0"/>
              <a:t>Akuntansi</a:t>
            </a:r>
            <a:r>
              <a:rPr spc="-90" dirty="0"/>
              <a:t> </a:t>
            </a:r>
            <a:r>
              <a:rPr spc="5" dirty="0"/>
              <a:t>Perbankan</a:t>
            </a:r>
            <a:r>
              <a:rPr spc="-80" dirty="0"/>
              <a:t> </a:t>
            </a:r>
            <a:r>
              <a:rPr spc="-10" dirty="0"/>
              <a:t>Syariah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FFE9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93073" y="348995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906000" h="6858000">
                <a:moveTo>
                  <a:pt x="9905999" y="6857999"/>
                </a:moveTo>
                <a:lnTo>
                  <a:pt x="9905999" y="0"/>
                </a:lnTo>
                <a:lnTo>
                  <a:pt x="0" y="0"/>
                </a:lnTo>
                <a:lnTo>
                  <a:pt x="0" y="6857999"/>
                </a:lnTo>
                <a:lnTo>
                  <a:pt x="9905999" y="6857999"/>
                </a:lnTo>
                <a:close/>
              </a:path>
            </a:pathLst>
          </a:custGeom>
          <a:solidFill>
            <a:srgbClr val="FFF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94065" y="6749795"/>
            <a:ext cx="1905000" cy="457200"/>
          </a:xfrm>
          <a:custGeom>
            <a:avLst/>
            <a:gdLst/>
            <a:ahLst/>
            <a:cxnLst/>
            <a:rect l="l" t="t" r="r" b="b"/>
            <a:pathLst>
              <a:path w="1905000" h="457200">
                <a:moveTo>
                  <a:pt x="1905000" y="152400"/>
                </a:moveTo>
                <a:lnTo>
                  <a:pt x="1478280" y="152400"/>
                </a:lnTo>
                <a:lnTo>
                  <a:pt x="1478280" y="0"/>
                </a:lnTo>
                <a:lnTo>
                  <a:pt x="762000" y="0"/>
                </a:lnTo>
                <a:lnTo>
                  <a:pt x="762000" y="152400"/>
                </a:lnTo>
                <a:lnTo>
                  <a:pt x="0" y="152400"/>
                </a:lnTo>
                <a:lnTo>
                  <a:pt x="0" y="228600"/>
                </a:lnTo>
                <a:lnTo>
                  <a:pt x="762000" y="228600"/>
                </a:lnTo>
                <a:lnTo>
                  <a:pt x="762000" y="457200"/>
                </a:lnTo>
                <a:lnTo>
                  <a:pt x="1478280" y="457200"/>
                </a:lnTo>
                <a:lnTo>
                  <a:pt x="1478280" y="228600"/>
                </a:lnTo>
                <a:lnTo>
                  <a:pt x="1905000" y="228600"/>
                </a:lnTo>
                <a:lnTo>
                  <a:pt x="1905000" y="152400"/>
                </a:lnTo>
                <a:close/>
              </a:path>
            </a:pathLst>
          </a:custGeom>
          <a:solidFill>
            <a:srgbClr val="0000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2712" y="1140967"/>
            <a:ext cx="268797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86217" y="1691131"/>
            <a:ext cx="7836534" cy="18275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254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56321" y="6811695"/>
            <a:ext cx="2171700" cy="209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Bandung, 29-31 </a:t>
            </a:r>
            <a:r>
              <a:rPr spc="15" dirty="0"/>
              <a:t>Maret</a:t>
            </a:r>
            <a:r>
              <a:rPr spc="-254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387469" y="6811695"/>
            <a:ext cx="3747134" cy="209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00CC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UNPAD</a:t>
            </a:r>
            <a:r>
              <a:rPr spc="-80" dirty="0"/>
              <a:t> </a:t>
            </a:r>
            <a:r>
              <a:rPr spc="-30" dirty="0"/>
              <a:t>-</a:t>
            </a:r>
            <a:r>
              <a:rPr spc="-85" dirty="0"/>
              <a:t> </a:t>
            </a:r>
            <a:r>
              <a:rPr spc="15" dirty="0"/>
              <a:t>Pelatihan</a:t>
            </a:r>
            <a:r>
              <a:rPr spc="-85" dirty="0"/>
              <a:t> </a:t>
            </a:r>
            <a:r>
              <a:rPr spc="5" dirty="0"/>
              <a:t>Akuntansi</a:t>
            </a:r>
            <a:r>
              <a:rPr spc="-90" dirty="0"/>
              <a:t> </a:t>
            </a:r>
            <a:r>
              <a:rPr spc="5" dirty="0"/>
              <a:t>Perbankan</a:t>
            </a:r>
            <a:r>
              <a:rPr spc="-80" dirty="0"/>
              <a:t> </a:t>
            </a:r>
            <a:r>
              <a:rPr spc="-10" dirty="0"/>
              <a:t>Syariah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82565" y="6779616"/>
            <a:ext cx="464184" cy="39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FFFE9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3073" y="5911595"/>
            <a:ext cx="9906000" cy="1295400"/>
          </a:xfrm>
          <a:custGeom>
            <a:avLst/>
            <a:gdLst/>
            <a:ahLst/>
            <a:cxnLst/>
            <a:rect l="l" t="t" r="r" b="b"/>
            <a:pathLst>
              <a:path w="9906000" h="1295400">
                <a:moveTo>
                  <a:pt x="0" y="1295399"/>
                </a:moveTo>
                <a:lnTo>
                  <a:pt x="9905999" y="1295399"/>
                </a:lnTo>
                <a:lnTo>
                  <a:pt x="9905999" y="0"/>
                </a:lnTo>
                <a:lnTo>
                  <a:pt x="0" y="0"/>
                </a:lnTo>
                <a:lnTo>
                  <a:pt x="0" y="1295399"/>
                </a:lnTo>
                <a:close/>
              </a:path>
            </a:pathLst>
          </a:custGeom>
          <a:solidFill>
            <a:srgbClr val="FFF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78785" y="305452"/>
            <a:ext cx="9934575" cy="5577205"/>
            <a:chOff x="378785" y="348995"/>
            <a:chExt cx="9934575" cy="5577205"/>
          </a:xfrm>
        </p:grpSpPr>
        <p:sp>
          <p:nvSpPr>
            <p:cNvPr id="4" name="object 4"/>
            <p:cNvSpPr/>
            <p:nvPr/>
          </p:nvSpPr>
          <p:spPr>
            <a:xfrm>
              <a:off x="393073" y="348995"/>
              <a:ext cx="9906000" cy="3962400"/>
            </a:xfrm>
            <a:custGeom>
              <a:avLst/>
              <a:gdLst/>
              <a:ahLst/>
              <a:cxnLst/>
              <a:rect l="l" t="t" r="r" b="b"/>
              <a:pathLst>
                <a:path w="9906000" h="3962400">
                  <a:moveTo>
                    <a:pt x="0" y="3962399"/>
                  </a:moveTo>
                  <a:lnTo>
                    <a:pt x="9905999" y="3962399"/>
                  </a:lnTo>
                  <a:lnTo>
                    <a:pt x="9905999" y="0"/>
                  </a:lnTo>
                  <a:lnTo>
                    <a:pt x="0" y="0"/>
                  </a:lnTo>
                  <a:lnTo>
                    <a:pt x="0" y="3962399"/>
                  </a:lnTo>
                  <a:close/>
                </a:path>
              </a:pathLst>
            </a:custGeom>
            <a:solidFill>
              <a:srgbClr val="FF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3073" y="4311395"/>
              <a:ext cx="9906000" cy="1600200"/>
            </a:xfrm>
            <a:custGeom>
              <a:avLst/>
              <a:gdLst/>
              <a:ahLst/>
              <a:cxnLst/>
              <a:rect l="l" t="t" r="r" b="b"/>
              <a:pathLst>
                <a:path w="9906000" h="1600200">
                  <a:moveTo>
                    <a:pt x="9905999" y="1600199"/>
                  </a:moveTo>
                  <a:lnTo>
                    <a:pt x="9905999" y="0"/>
                  </a:lnTo>
                  <a:lnTo>
                    <a:pt x="0" y="0"/>
                  </a:lnTo>
                  <a:lnTo>
                    <a:pt x="0" y="1600199"/>
                  </a:lnTo>
                  <a:lnTo>
                    <a:pt x="9905999" y="1600199"/>
                  </a:lnTo>
                  <a:close/>
                </a:path>
              </a:pathLst>
            </a:custGeom>
            <a:solidFill>
              <a:srgbClr val="0065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3073" y="4311395"/>
              <a:ext cx="9906000" cy="1600200"/>
            </a:xfrm>
            <a:custGeom>
              <a:avLst/>
              <a:gdLst/>
              <a:ahLst/>
              <a:cxnLst/>
              <a:rect l="l" t="t" r="r" b="b"/>
              <a:pathLst>
                <a:path w="9906000" h="1600200">
                  <a:moveTo>
                    <a:pt x="0" y="0"/>
                  </a:moveTo>
                  <a:lnTo>
                    <a:pt x="0" y="1600199"/>
                  </a:lnTo>
                  <a:lnTo>
                    <a:pt x="9905999" y="1600199"/>
                  </a:lnTo>
                  <a:lnTo>
                    <a:pt x="9905999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599142" y="4365750"/>
            <a:ext cx="549338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95"/>
              </a:spcBef>
            </a:pPr>
            <a:r>
              <a:rPr sz="2800" dirty="0">
                <a:solidFill>
                  <a:srgbClr val="FFFF00"/>
                </a:solidFill>
                <a:latin typeface="Tahoma"/>
                <a:cs typeface="Tahoma"/>
              </a:rPr>
              <a:t>AKUNTANSI </a:t>
            </a:r>
            <a:r>
              <a:rPr sz="2800" spc="-5" dirty="0">
                <a:solidFill>
                  <a:srgbClr val="FFFF00"/>
                </a:solidFill>
                <a:latin typeface="Tahoma"/>
                <a:cs typeface="Tahoma"/>
              </a:rPr>
              <a:t>PERBANKAN</a:t>
            </a:r>
            <a:r>
              <a:rPr sz="2800" spc="-3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00"/>
                </a:solidFill>
                <a:latin typeface="Tahoma"/>
                <a:cs typeface="Tahoma"/>
              </a:rPr>
              <a:t>SYARIAH</a:t>
            </a:r>
            <a:endParaRPr sz="2800">
              <a:latin typeface="Tahoma"/>
              <a:cs typeface="Tahoma"/>
            </a:endParaRPr>
          </a:p>
          <a:p>
            <a:pPr algn="ctr">
              <a:lnSpc>
                <a:spcPts val="4795"/>
              </a:lnSpc>
            </a:pPr>
            <a:r>
              <a:rPr sz="4000" spc="25" dirty="0">
                <a:solidFill>
                  <a:srgbClr val="FFFF00"/>
                </a:solidFill>
                <a:latin typeface="Verdana"/>
                <a:cs typeface="Verdana"/>
              </a:rPr>
              <a:t>AKUNTANSI</a:t>
            </a:r>
            <a:r>
              <a:rPr sz="4000" spc="-26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4000" spc="100" dirty="0">
                <a:solidFill>
                  <a:srgbClr val="FFFF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  <a:p>
            <a:pPr marL="1270" algn="ctr">
              <a:lnSpc>
                <a:spcPct val="100000"/>
              </a:lnSpc>
              <a:spcBef>
                <a:spcPts val="10"/>
              </a:spcBef>
            </a:pPr>
            <a:r>
              <a:rPr sz="2800" spc="-5" dirty="0">
                <a:solidFill>
                  <a:srgbClr val="FFFF00"/>
                </a:solidFill>
                <a:latin typeface="Tahoma"/>
                <a:cs typeface="Tahoma"/>
              </a:rPr>
              <a:t>(PSAK 107)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1187" y="6012179"/>
            <a:ext cx="1202436" cy="1060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25006" y="6199121"/>
            <a:ext cx="7642859" cy="664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1270" algn="ctr">
              <a:lnSpc>
                <a:spcPct val="99600"/>
              </a:lnSpc>
              <a:spcBef>
                <a:spcPts val="110"/>
              </a:spcBef>
            </a:pP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This training material </a:t>
            </a:r>
            <a:r>
              <a:rPr sz="1400" spc="-10" dirty="0">
                <a:solidFill>
                  <a:srgbClr val="0000FF"/>
                </a:solidFill>
                <a:latin typeface="Arial"/>
                <a:cs typeface="Arial"/>
              </a:rPr>
              <a:t>is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solely for the use </a:t>
            </a:r>
            <a:r>
              <a:rPr sz="1400" spc="-10" dirty="0">
                <a:solidFill>
                  <a:srgbClr val="0000FF"/>
                </a:solidFill>
                <a:latin typeface="Arial"/>
                <a:cs typeface="Arial"/>
              </a:rPr>
              <a:t>of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training participants. No </a:t>
            </a:r>
            <a:r>
              <a:rPr sz="1400" spc="-10" dirty="0">
                <a:solidFill>
                  <a:srgbClr val="0000FF"/>
                </a:solidFill>
                <a:latin typeface="Arial"/>
                <a:cs typeface="Arial"/>
              </a:rPr>
              <a:t>part of it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may </a:t>
            </a:r>
            <a:r>
              <a:rPr sz="1400" dirty="0">
                <a:solidFill>
                  <a:srgbClr val="0000FF"/>
                </a:solidFill>
                <a:latin typeface="Arial"/>
                <a:cs typeface="Arial"/>
              </a:rPr>
              <a:t>be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circulated,  quoted, or </a:t>
            </a:r>
            <a:r>
              <a:rPr sz="1400" spc="-10" dirty="0">
                <a:solidFill>
                  <a:srgbClr val="0000FF"/>
                </a:solidFill>
                <a:latin typeface="Arial"/>
                <a:cs typeface="Arial"/>
              </a:rPr>
              <a:t>reproduced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for distribution inside or outside the training participants organization  without prior written </a:t>
            </a:r>
            <a:r>
              <a:rPr sz="1400" spc="-10" dirty="0">
                <a:solidFill>
                  <a:srgbClr val="0000FF"/>
                </a:solidFill>
                <a:latin typeface="Arial"/>
                <a:cs typeface="Arial"/>
              </a:rPr>
              <a:t>approval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from Sharia Accounting </a:t>
            </a:r>
            <a:r>
              <a:rPr sz="1400" spc="-10" dirty="0">
                <a:solidFill>
                  <a:srgbClr val="0000FF"/>
                </a:solidFill>
                <a:latin typeface="Arial"/>
                <a:cs typeface="Arial"/>
              </a:rPr>
              <a:t>Team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Teaching </a:t>
            </a:r>
            <a:r>
              <a:rPr sz="1400" dirty="0">
                <a:solidFill>
                  <a:srgbClr val="0000FF"/>
                </a:solidFill>
                <a:latin typeface="Arial"/>
                <a:cs typeface="Arial"/>
              </a:rPr>
              <a:t>–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Islamic Banking </a:t>
            </a:r>
            <a:r>
              <a:rPr sz="1400" dirty="0">
                <a:solidFill>
                  <a:srgbClr val="0000FF"/>
                </a:solidFill>
                <a:latin typeface="Arial"/>
                <a:cs typeface="Arial"/>
              </a:rPr>
              <a:t>-</a:t>
            </a:r>
            <a:r>
              <a:rPr sz="1400" spc="7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Jakarta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93242" y="1042409"/>
            <a:ext cx="5405755" cy="951230"/>
            <a:chOff x="3293242" y="1042409"/>
            <a:chExt cx="5405755" cy="951230"/>
          </a:xfrm>
        </p:grpSpPr>
        <p:sp>
          <p:nvSpPr>
            <p:cNvPr id="12" name="object 12"/>
            <p:cNvSpPr/>
            <p:nvPr/>
          </p:nvSpPr>
          <p:spPr>
            <a:xfrm>
              <a:off x="7526913" y="1325873"/>
              <a:ext cx="393192" cy="1463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84113" y="1325873"/>
              <a:ext cx="365760" cy="2834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92674" y="1467605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144" y="0"/>
                  </a:lnTo>
                </a:path>
              </a:pathLst>
            </a:custGeom>
            <a:ln w="9144">
              <a:solidFill>
                <a:srgbClr val="EAEF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93242" y="1042409"/>
              <a:ext cx="969263" cy="95098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28082" y="1472177"/>
              <a:ext cx="182880" cy="10059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35858" y="1325873"/>
              <a:ext cx="1682496" cy="39319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36242" y="1316729"/>
              <a:ext cx="1335024" cy="40234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92674" y="1568195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144" y="0"/>
                  </a:lnTo>
                </a:path>
              </a:pathLst>
            </a:custGeom>
            <a:ln w="9144">
              <a:solidFill>
                <a:srgbClr val="EAEFF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74970" y="1316729"/>
              <a:ext cx="723899" cy="40234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84113" y="1613916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144" y="0"/>
                  </a:lnTo>
                </a:path>
              </a:pathLst>
            </a:custGeom>
            <a:ln w="9144">
              <a:solidFill>
                <a:srgbClr val="8EA1C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91506" y="1572768"/>
              <a:ext cx="237744" cy="14630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7243195" y="723645"/>
            <a:ext cx="2376805" cy="850900"/>
            <a:chOff x="7243195" y="723645"/>
            <a:chExt cx="2376805" cy="850900"/>
          </a:xfrm>
        </p:grpSpPr>
        <p:sp>
          <p:nvSpPr>
            <p:cNvPr id="8" name="object 8"/>
            <p:cNvSpPr/>
            <p:nvPr/>
          </p:nvSpPr>
          <p:spPr>
            <a:xfrm>
              <a:off x="7249545" y="729995"/>
              <a:ext cx="2364105" cy="838200"/>
            </a:xfrm>
            <a:custGeom>
              <a:avLst/>
              <a:gdLst/>
              <a:ahLst/>
              <a:cxnLst/>
              <a:rect l="l" t="t" r="r" b="b"/>
              <a:pathLst>
                <a:path w="2364104" h="838200">
                  <a:moveTo>
                    <a:pt x="2363723" y="419099"/>
                  </a:moveTo>
                  <a:lnTo>
                    <a:pt x="2355776" y="370189"/>
                  </a:lnTo>
                  <a:lnTo>
                    <a:pt x="2332524" y="322945"/>
                  </a:lnTo>
                  <a:lnTo>
                    <a:pt x="2294849" y="277681"/>
                  </a:lnTo>
                  <a:lnTo>
                    <a:pt x="2243634" y="234709"/>
                  </a:lnTo>
                  <a:lnTo>
                    <a:pt x="2179763" y="194343"/>
                  </a:lnTo>
                  <a:lnTo>
                    <a:pt x="2143358" y="175235"/>
                  </a:lnTo>
                  <a:lnTo>
                    <a:pt x="2104119" y="156896"/>
                  </a:lnTo>
                  <a:lnTo>
                    <a:pt x="2062158" y="139365"/>
                  </a:lnTo>
                  <a:lnTo>
                    <a:pt x="2017585" y="122681"/>
                  </a:lnTo>
                  <a:lnTo>
                    <a:pt x="1970510" y="106884"/>
                  </a:lnTo>
                  <a:lnTo>
                    <a:pt x="1921044" y="92013"/>
                  </a:lnTo>
                  <a:lnTo>
                    <a:pt x="1869296" y="78106"/>
                  </a:lnTo>
                  <a:lnTo>
                    <a:pt x="1815378" y="65203"/>
                  </a:lnTo>
                  <a:lnTo>
                    <a:pt x="1759400" y="53343"/>
                  </a:lnTo>
                  <a:lnTo>
                    <a:pt x="1701472" y="42565"/>
                  </a:lnTo>
                  <a:lnTo>
                    <a:pt x="1641705" y="32908"/>
                  </a:lnTo>
                  <a:lnTo>
                    <a:pt x="1580208" y="24412"/>
                  </a:lnTo>
                  <a:lnTo>
                    <a:pt x="1517093" y="17116"/>
                  </a:lnTo>
                  <a:lnTo>
                    <a:pt x="1452469" y="11058"/>
                  </a:lnTo>
                  <a:lnTo>
                    <a:pt x="1386448" y="6279"/>
                  </a:lnTo>
                  <a:lnTo>
                    <a:pt x="1319139" y="2816"/>
                  </a:lnTo>
                  <a:lnTo>
                    <a:pt x="1250652" y="710"/>
                  </a:lnTo>
                  <a:lnTo>
                    <a:pt x="1181099" y="0"/>
                  </a:lnTo>
                  <a:lnTo>
                    <a:pt x="1111704" y="710"/>
                  </a:lnTo>
                  <a:lnTo>
                    <a:pt x="1043364" y="2816"/>
                  </a:lnTo>
                  <a:lnTo>
                    <a:pt x="976190" y="6279"/>
                  </a:lnTo>
                  <a:lnTo>
                    <a:pt x="910294" y="11058"/>
                  </a:lnTo>
                  <a:lnTo>
                    <a:pt x="845785" y="17116"/>
                  </a:lnTo>
                  <a:lnTo>
                    <a:pt x="782776" y="24412"/>
                  </a:lnTo>
                  <a:lnTo>
                    <a:pt x="721375" y="32908"/>
                  </a:lnTo>
                  <a:lnTo>
                    <a:pt x="661695" y="42565"/>
                  </a:lnTo>
                  <a:lnTo>
                    <a:pt x="603847" y="53343"/>
                  </a:lnTo>
                  <a:lnTo>
                    <a:pt x="547940" y="65203"/>
                  </a:lnTo>
                  <a:lnTo>
                    <a:pt x="494086" y="78106"/>
                  </a:lnTo>
                  <a:lnTo>
                    <a:pt x="442395" y="92013"/>
                  </a:lnTo>
                  <a:lnTo>
                    <a:pt x="392979" y="106884"/>
                  </a:lnTo>
                  <a:lnTo>
                    <a:pt x="345947" y="122681"/>
                  </a:lnTo>
                  <a:lnTo>
                    <a:pt x="301412" y="139365"/>
                  </a:lnTo>
                  <a:lnTo>
                    <a:pt x="259484" y="156896"/>
                  </a:lnTo>
                  <a:lnTo>
                    <a:pt x="220273" y="175235"/>
                  </a:lnTo>
                  <a:lnTo>
                    <a:pt x="183890" y="194343"/>
                  </a:lnTo>
                  <a:lnTo>
                    <a:pt x="150447" y="214181"/>
                  </a:lnTo>
                  <a:lnTo>
                    <a:pt x="92821" y="255889"/>
                  </a:lnTo>
                  <a:lnTo>
                    <a:pt x="48281" y="300046"/>
                  </a:lnTo>
                  <a:lnTo>
                    <a:pt x="17713" y="346339"/>
                  </a:lnTo>
                  <a:lnTo>
                    <a:pt x="2005" y="394456"/>
                  </a:lnTo>
                  <a:lnTo>
                    <a:pt x="0" y="419099"/>
                  </a:lnTo>
                  <a:lnTo>
                    <a:pt x="2005" y="443743"/>
                  </a:lnTo>
                  <a:lnTo>
                    <a:pt x="17713" y="491860"/>
                  </a:lnTo>
                  <a:lnTo>
                    <a:pt x="48281" y="538153"/>
                  </a:lnTo>
                  <a:lnTo>
                    <a:pt x="92821" y="582310"/>
                  </a:lnTo>
                  <a:lnTo>
                    <a:pt x="150447" y="624018"/>
                  </a:lnTo>
                  <a:lnTo>
                    <a:pt x="183890" y="643856"/>
                  </a:lnTo>
                  <a:lnTo>
                    <a:pt x="220273" y="662964"/>
                  </a:lnTo>
                  <a:lnTo>
                    <a:pt x="259484" y="681303"/>
                  </a:lnTo>
                  <a:lnTo>
                    <a:pt x="301412" y="698834"/>
                  </a:lnTo>
                  <a:lnTo>
                    <a:pt x="345947" y="715517"/>
                  </a:lnTo>
                  <a:lnTo>
                    <a:pt x="392979" y="731315"/>
                  </a:lnTo>
                  <a:lnTo>
                    <a:pt x="442395" y="746186"/>
                  </a:lnTo>
                  <a:lnTo>
                    <a:pt x="494086" y="760093"/>
                  </a:lnTo>
                  <a:lnTo>
                    <a:pt x="547940" y="772996"/>
                  </a:lnTo>
                  <a:lnTo>
                    <a:pt x="603847" y="784856"/>
                  </a:lnTo>
                  <a:lnTo>
                    <a:pt x="661695" y="795634"/>
                  </a:lnTo>
                  <a:lnTo>
                    <a:pt x="721375" y="805291"/>
                  </a:lnTo>
                  <a:lnTo>
                    <a:pt x="782776" y="813787"/>
                  </a:lnTo>
                  <a:lnTo>
                    <a:pt x="845785" y="821083"/>
                  </a:lnTo>
                  <a:lnTo>
                    <a:pt x="910294" y="827140"/>
                  </a:lnTo>
                  <a:lnTo>
                    <a:pt x="976190" y="831920"/>
                  </a:lnTo>
                  <a:lnTo>
                    <a:pt x="1043364" y="835383"/>
                  </a:lnTo>
                  <a:lnTo>
                    <a:pt x="1111704" y="837489"/>
                  </a:lnTo>
                  <a:lnTo>
                    <a:pt x="1181099" y="838199"/>
                  </a:lnTo>
                  <a:lnTo>
                    <a:pt x="1250652" y="837489"/>
                  </a:lnTo>
                  <a:lnTo>
                    <a:pt x="1319139" y="835383"/>
                  </a:lnTo>
                  <a:lnTo>
                    <a:pt x="1386448" y="831920"/>
                  </a:lnTo>
                  <a:lnTo>
                    <a:pt x="1452469" y="827140"/>
                  </a:lnTo>
                  <a:lnTo>
                    <a:pt x="1517093" y="821083"/>
                  </a:lnTo>
                  <a:lnTo>
                    <a:pt x="1580208" y="813787"/>
                  </a:lnTo>
                  <a:lnTo>
                    <a:pt x="1641705" y="805291"/>
                  </a:lnTo>
                  <a:lnTo>
                    <a:pt x="1701472" y="795634"/>
                  </a:lnTo>
                  <a:lnTo>
                    <a:pt x="1759400" y="784856"/>
                  </a:lnTo>
                  <a:lnTo>
                    <a:pt x="1815378" y="772996"/>
                  </a:lnTo>
                  <a:lnTo>
                    <a:pt x="1869296" y="760093"/>
                  </a:lnTo>
                  <a:lnTo>
                    <a:pt x="1921044" y="746186"/>
                  </a:lnTo>
                  <a:lnTo>
                    <a:pt x="1970510" y="731315"/>
                  </a:lnTo>
                  <a:lnTo>
                    <a:pt x="2017585" y="715517"/>
                  </a:lnTo>
                  <a:lnTo>
                    <a:pt x="2062158" y="698834"/>
                  </a:lnTo>
                  <a:lnTo>
                    <a:pt x="2104119" y="681303"/>
                  </a:lnTo>
                  <a:lnTo>
                    <a:pt x="2143358" y="662964"/>
                  </a:lnTo>
                  <a:lnTo>
                    <a:pt x="2179763" y="643856"/>
                  </a:lnTo>
                  <a:lnTo>
                    <a:pt x="2213225" y="624018"/>
                  </a:lnTo>
                  <a:lnTo>
                    <a:pt x="2270879" y="582310"/>
                  </a:lnTo>
                  <a:lnTo>
                    <a:pt x="2315434" y="538153"/>
                  </a:lnTo>
                  <a:lnTo>
                    <a:pt x="2346008" y="491860"/>
                  </a:lnTo>
                  <a:lnTo>
                    <a:pt x="2361718" y="443743"/>
                  </a:lnTo>
                  <a:lnTo>
                    <a:pt x="2363723" y="41909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49545" y="729995"/>
              <a:ext cx="2364105" cy="838200"/>
            </a:xfrm>
            <a:custGeom>
              <a:avLst/>
              <a:gdLst/>
              <a:ahLst/>
              <a:cxnLst/>
              <a:rect l="l" t="t" r="r" b="b"/>
              <a:pathLst>
                <a:path w="2364104" h="838200">
                  <a:moveTo>
                    <a:pt x="1181099" y="0"/>
                  </a:moveTo>
                  <a:lnTo>
                    <a:pt x="1111704" y="710"/>
                  </a:lnTo>
                  <a:lnTo>
                    <a:pt x="1043364" y="2816"/>
                  </a:lnTo>
                  <a:lnTo>
                    <a:pt x="976190" y="6279"/>
                  </a:lnTo>
                  <a:lnTo>
                    <a:pt x="910294" y="11058"/>
                  </a:lnTo>
                  <a:lnTo>
                    <a:pt x="845785" y="17116"/>
                  </a:lnTo>
                  <a:lnTo>
                    <a:pt x="782776" y="24412"/>
                  </a:lnTo>
                  <a:lnTo>
                    <a:pt x="721375" y="32908"/>
                  </a:lnTo>
                  <a:lnTo>
                    <a:pt x="661695" y="42565"/>
                  </a:lnTo>
                  <a:lnTo>
                    <a:pt x="603847" y="53343"/>
                  </a:lnTo>
                  <a:lnTo>
                    <a:pt x="547940" y="65203"/>
                  </a:lnTo>
                  <a:lnTo>
                    <a:pt x="494086" y="78106"/>
                  </a:lnTo>
                  <a:lnTo>
                    <a:pt x="442395" y="92013"/>
                  </a:lnTo>
                  <a:lnTo>
                    <a:pt x="392979" y="106884"/>
                  </a:lnTo>
                  <a:lnTo>
                    <a:pt x="345947" y="122681"/>
                  </a:lnTo>
                  <a:lnTo>
                    <a:pt x="301412" y="139365"/>
                  </a:lnTo>
                  <a:lnTo>
                    <a:pt x="259484" y="156896"/>
                  </a:lnTo>
                  <a:lnTo>
                    <a:pt x="220273" y="175235"/>
                  </a:lnTo>
                  <a:lnTo>
                    <a:pt x="183890" y="194343"/>
                  </a:lnTo>
                  <a:lnTo>
                    <a:pt x="150447" y="214181"/>
                  </a:lnTo>
                  <a:lnTo>
                    <a:pt x="92821" y="255889"/>
                  </a:lnTo>
                  <a:lnTo>
                    <a:pt x="48281" y="300046"/>
                  </a:lnTo>
                  <a:lnTo>
                    <a:pt x="17713" y="346339"/>
                  </a:lnTo>
                  <a:lnTo>
                    <a:pt x="2005" y="394456"/>
                  </a:lnTo>
                  <a:lnTo>
                    <a:pt x="0" y="419099"/>
                  </a:lnTo>
                  <a:lnTo>
                    <a:pt x="2005" y="443743"/>
                  </a:lnTo>
                  <a:lnTo>
                    <a:pt x="17713" y="491860"/>
                  </a:lnTo>
                  <a:lnTo>
                    <a:pt x="48281" y="538153"/>
                  </a:lnTo>
                  <a:lnTo>
                    <a:pt x="92821" y="582310"/>
                  </a:lnTo>
                  <a:lnTo>
                    <a:pt x="150447" y="624018"/>
                  </a:lnTo>
                  <a:lnTo>
                    <a:pt x="183890" y="643856"/>
                  </a:lnTo>
                  <a:lnTo>
                    <a:pt x="220273" y="662964"/>
                  </a:lnTo>
                  <a:lnTo>
                    <a:pt x="259484" y="681303"/>
                  </a:lnTo>
                  <a:lnTo>
                    <a:pt x="301412" y="698834"/>
                  </a:lnTo>
                  <a:lnTo>
                    <a:pt x="345947" y="715517"/>
                  </a:lnTo>
                  <a:lnTo>
                    <a:pt x="392979" y="731315"/>
                  </a:lnTo>
                  <a:lnTo>
                    <a:pt x="442395" y="746186"/>
                  </a:lnTo>
                  <a:lnTo>
                    <a:pt x="494086" y="760093"/>
                  </a:lnTo>
                  <a:lnTo>
                    <a:pt x="547940" y="772996"/>
                  </a:lnTo>
                  <a:lnTo>
                    <a:pt x="603847" y="784856"/>
                  </a:lnTo>
                  <a:lnTo>
                    <a:pt x="661695" y="795634"/>
                  </a:lnTo>
                  <a:lnTo>
                    <a:pt x="721375" y="805291"/>
                  </a:lnTo>
                  <a:lnTo>
                    <a:pt x="782776" y="813787"/>
                  </a:lnTo>
                  <a:lnTo>
                    <a:pt x="845785" y="821083"/>
                  </a:lnTo>
                  <a:lnTo>
                    <a:pt x="910294" y="827140"/>
                  </a:lnTo>
                  <a:lnTo>
                    <a:pt x="976190" y="831920"/>
                  </a:lnTo>
                  <a:lnTo>
                    <a:pt x="1043364" y="835383"/>
                  </a:lnTo>
                  <a:lnTo>
                    <a:pt x="1111704" y="837489"/>
                  </a:lnTo>
                  <a:lnTo>
                    <a:pt x="1181099" y="838199"/>
                  </a:lnTo>
                  <a:lnTo>
                    <a:pt x="1250652" y="837489"/>
                  </a:lnTo>
                  <a:lnTo>
                    <a:pt x="1319139" y="835383"/>
                  </a:lnTo>
                  <a:lnTo>
                    <a:pt x="1386448" y="831920"/>
                  </a:lnTo>
                  <a:lnTo>
                    <a:pt x="1452469" y="827140"/>
                  </a:lnTo>
                  <a:lnTo>
                    <a:pt x="1517093" y="821083"/>
                  </a:lnTo>
                  <a:lnTo>
                    <a:pt x="1580208" y="813787"/>
                  </a:lnTo>
                  <a:lnTo>
                    <a:pt x="1641705" y="805291"/>
                  </a:lnTo>
                  <a:lnTo>
                    <a:pt x="1701472" y="795634"/>
                  </a:lnTo>
                  <a:lnTo>
                    <a:pt x="1759400" y="784856"/>
                  </a:lnTo>
                  <a:lnTo>
                    <a:pt x="1815378" y="772996"/>
                  </a:lnTo>
                  <a:lnTo>
                    <a:pt x="1869296" y="760093"/>
                  </a:lnTo>
                  <a:lnTo>
                    <a:pt x="1921044" y="746186"/>
                  </a:lnTo>
                  <a:lnTo>
                    <a:pt x="1970510" y="731315"/>
                  </a:lnTo>
                  <a:lnTo>
                    <a:pt x="2017585" y="715517"/>
                  </a:lnTo>
                  <a:lnTo>
                    <a:pt x="2062158" y="698834"/>
                  </a:lnTo>
                  <a:lnTo>
                    <a:pt x="2104119" y="681303"/>
                  </a:lnTo>
                  <a:lnTo>
                    <a:pt x="2143358" y="662964"/>
                  </a:lnTo>
                  <a:lnTo>
                    <a:pt x="2179763" y="643856"/>
                  </a:lnTo>
                  <a:lnTo>
                    <a:pt x="2213225" y="624018"/>
                  </a:lnTo>
                  <a:lnTo>
                    <a:pt x="2270879" y="582310"/>
                  </a:lnTo>
                  <a:lnTo>
                    <a:pt x="2315434" y="538153"/>
                  </a:lnTo>
                  <a:lnTo>
                    <a:pt x="2346008" y="491860"/>
                  </a:lnTo>
                  <a:lnTo>
                    <a:pt x="2361718" y="443743"/>
                  </a:lnTo>
                  <a:lnTo>
                    <a:pt x="2363723" y="419099"/>
                  </a:lnTo>
                  <a:lnTo>
                    <a:pt x="2361718" y="394456"/>
                  </a:lnTo>
                  <a:lnTo>
                    <a:pt x="2346008" y="346339"/>
                  </a:lnTo>
                  <a:lnTo>
                    <a:pt x="2315434" y="300046"/>
                  </a:lnTo>
                  <a:lnTo>
                    <a:pt x="2270879" y="255889"/>
                  </a:lnTo>
                  <a:lnTo>
                    <a:pt x="2213225" y="214181"/>
                  </a:lnTo>
                  <a:lnTo>
                    <a:pt x="2179763" y="194343"/>
                  </a:lnTo>
                  <a:lnTo>
                    <a:pt x="2143358" y="175235"/>
                  </a:lnTo>
                  <a:lnTo>
                    <a:pt x="2104119" y="156896"/>
                  </a:lnTo>
                  <a:lnTo>
                    <a:pt x="2062158" y="139365"/>
                  </a:lnTo>
                  <a:lnTo>
                    <a:pt x="2017585" y="122681"/>
                  </a:lnTo>
                  <a:lnTo>
                    <a:pt x="1970510" y="106884"/>
                  </a:lnTo>
                  <a:lnTo>
                    <a:pt x="1921044" y="92013"/>
                  </a:lnTo>
                  <a:lnTo>
                    <a:pt x="1869296" y="78106"/>
                  </a:lnTo>
                  <a:lnTo>
                    <a:pt x="1815378" y="65203"/>
                  </a:lnTo>
                  <a:lnTo>
                    <a:pt x="1759400" y="53343"/>
                  </a:lnTo>
                  <a:lnTo>
                    <a:pt x="1701472" y="42565"/>
                  </a:lnTo>
                  <a:lnTo>
                    <a:pt x="1641705" y="32908"/>
                  </a:lnTo>
                  <a:lnTo>
                    <a:pt x="1580208" y="24412"/>
                  </a:lnTo>
                  <a:lnTo>
                    <a:pt x="1517093" y="17116"/>
                  </a:lnTo>
                  <a:lnTo>
                    <a:pt x="1452469" y="11058"/>
                  </a:lnTo>
                  <a:lnTo>
                    <a:pt x="1386448" y="6279"/>
                  </a:lnTo>
                  <a:lnTo>
                    <a:pt x="1319139" y="2816"/>
                  </a:lnTo>
                  <a:lnTo>
                    <a:pt x="1250652" y="710"/>
                  </a:lnTo>
                  <a:lnTo>
                    <a:pt x="118109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641469" y="2177795"/>
            <a:ext cx="2623185" cy="410209"/>
          </a:xfrm>
          <a:prstGeom prst="rect">
            <a:avLst/>
          </a:prstGeom>
          <a:solidFill>
            <a:srgbClr val="00FFFF"/>
          </a:solidFill>
          <a:ln w="12699">
            <a:solidFill>
              <a:srgbClr val="00254C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316865">
              <a:lnSpc>
                <a:spcPct val="100000"/>
              </a:lnSpc>
              <a:spcBef>
                <a:spcPts val="375"/>
              </a:spcBef>
            </a:pPr>
            <a:r>
              <a:rPr sz="2000" spc="85" dirty="0">
                <a:solidFill>
                  <a:srgbClr val="00254B"/>
                </a:solidFill>
                <a:latin typeface="Arial"/>
                <a:cs typeface="Arial"/>
              </a:rPr>
              <a:t>Biaya</a:t>
            </a:r>
            <a:r>
              <a:rPr sz="2000" spc="-9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00254B"/>
                </a:solidFill>
                <a:latin typeface="Arial"/>
                <a:cs typeface="Arial"/>
              </a:rPr>
              <a:t>Penyusutan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60779" y="2666490"/>
            <a:ext cx="24847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5" dirty="0">
                <a:solidFill>
                  <a:srgbClr val="00254B"/>
                </a:solidFill>
                <a:latin typeface="Arial"/>
                <a:cs typeface="Arial"/>
              </a:rPr>
              <a:t>Biaya</a:t>
            </a:r>
            <a:r>
              <a:rPr sz="2000" spc="-10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00254B"/>
                </a:solidFill>
                <a:latin typeface="Arial"/>
                <a:cs typeface="Arial"/>
              </a:rPr>
              <a:t>Pemeliharaan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12108" y="990091"/>
            <a:ext cx="19786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Masa</a:t>
            </a:r>
            <a:r>
              <a:rPr sz="2000" spc="-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Penyusutan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8469" y="882395"/>
            <a:ext cx="4495800" cy="715010"/>
          </a:xfrm>
          <a:prstGeom prst="rect">
            <a:avLst/>
          </a:prstGeom>
          <a:solidFill>
            <a:srgbClr val="6598FF"/>
          </a:solidFill>
          <a:ln w="12699">
            <a:solidFill>
              <a:srgbClr val="00254C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556260" indent="-457200">
              <a:lnSpc>
                <a:spcPct val="100000"/>
              </a:lnSpc>
              <a:spcBef>
                <a:spcPts val="400"/>
              </a:spcBef>
              <a:buFont typeface="DejaVu Sans"/>
              <a:buChar char="✓"/>
              <a:tabLst>
                <a:tab pos="555625" algn="l"/>
                <a:tab pos="55626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=&gt; sesuai kebijakan</a:t>
            </a:r>
            <a:r>
              <a:rPr sz="20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LKS</a:t>
            </a:r>
            <a:endParaRPr sz="2000">
              <a:latin typeface="Tahoma"/>
              <a:cs typeface="Tahoma"/>
            </a:endParaRPr>
          </a:p>
          <a:p>
            <a:pPr marL="556260" indent="-457200">
              <a:lnSpc>
                <a:spcPct val="100000"/>
              </a:lnSpc>
              <a:buFont typeface="DejaVu Sans"/>
              <a:buChar char="✓"/>
              <a:tabLst>
                <a:tab pos="555625" algn="l"/>
                <a:tab pos="55626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IMBT =&gt; sama dng masa</a:t>
            </a:r>
            <a:r>
              <a:rPr sz="2000" spc="-4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01247" y="5181089"/>
            <a:ext cx="1737995" cy="8502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567055" marR="5080" indent="-554990">
              <a:lnSpc>
                <a:spcPct val="100600"/>
              </a:lnSpc>
              <a:spcBef>
                <a:spcPts val="85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Pendapatan</a:t>
            </a:r>
            <a:r>
              <a:rPr sz="18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neto  Ijarah</a:t>
            </a:r>
            <a:endParaRPr sz="1800">
              <a:latin typeface="Tahoma"/>
              <a:cs typeface="Tahoma"/>
            </a:endParaRPr>
          </a:p>
          <a:p>
            <a:pPr marL="27305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(profit</a:t>
            </a:r>
            <a:r>
              <a:rPr sz="1800" spc="-4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distribusi)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83356" y="4776469"/>
            <a:ext cx="2917825" cy="435609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90"/>
              </a:spcBef>
            </a:pP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Harga</a:t>
            </a:r>
            <a:r>
              <a:rPr sz="22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77644" y="4776469"/>
            <a:ext cx="1493520" cy="435609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398780">
              <a:lnSpc>
                <a:spcPct val="100000"/>
              </a:lnSpc>
              <a:spcBef>
                <a:spcPts val="290"/>
              </a:spcBef>
            </a:pP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xxxxx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75684" y="4776469"/>
            <a:ext cx="2989580" cy="435609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1597660">
              <a:lnSpc>
                <a:spcPct val="100000"/>
              </a:lnSpc>
              <a:spcBef>
                <a:spcPts val="290"/>
              </a:spcBef>
            </a:pP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Harga</a:t>
            </a:r>
            <a:r>
              <a:rPr sz="22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Jual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77006" y="4312920"/>
            <a:ext cx="2938780" cy="457200"/>
          </a:xfrm>
          <a:custGeom>
            <a:avLst/>
            <a:gdLst/>
            <a:ahLst/>
            <a:cxnLst/>
            <a:rect l="l" t="t" r="r" b="b"/>
            <a:pathLst>
              <a:path w="2938779" h="457200">
                <a:moveTo>
                  <a:pt x="2938271" y="457199"/>
                </a:moveTo>
                <a:lnTo>
                  <a:pt x="2938271" y="0"/>
                </a:lnTo>
                <a:lnTo>
                  <a:pt x="0" y="0"/>
                </a:lnTo>
                <a:lnTo>
                  <a:pt x="0" y="457199"/>
                </a:lnTo>
                <a:lnTo>
                  <a:pt x="2938271" y="457199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055751" y="4344414"/>
            <a:ext cx="15074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Keuntungan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471294" y="4312920"/>
            <a:ext cx="1506220" cy="457200"/>
          </a:xfrm>
          <a:custGeom>
            <a:avLst/>
            <a:gdLst/>
            <a:ahLst/>
            <a:cxnLst/>
            <a:rect l="l" t="t" r="r" b="b"/>
            <a:pathLst>
              <a:path w="1506220" h="457200">
                <a:moveTo>
                  <a:pt x="1505711" y="457199"/>
                </a:moveTo>
                <a:lnTo>
                  <a:pt x="1505711" y="0"/>
                </a:lnTo>
                <a:lnTo>
                  <a:pt x="0" y="0"/>
                </a:lnTo>
                <a:lnTo>
                  <a:pt x="0" y="457199"/>
                </a:lnTo>
                <a:lnTo>
                  <a:pt x="1505711" y="457199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471294" y="4312920"/>
            <a:ext cx="1506220" cy="457200"/>
          </a:xfrm>
          <a:prstGeom prst="rect">
            <a:avLst/>
          </a:prstGeom>
          <a:ln w="12699">
            <a:solidFill>
              <a:srgbClr val="00254C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405130">
              <a:lnSpc>
                <a:spcPct val="100000"/>
              </a:lnSpc>
              <a:spcBef>
                <a:spcPts val="340"/>
              </a:spcBef>
            </a:pP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xxxxx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75684" y="4319269"/>
            <a:ext cx="2989580" cy="44450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372745">
              <a:lnSpc>
                <a:spcPct val="100000"/>
              </a:lnSpc>
              <a:spcBef>
                <a:spcPts val="290"/>
              </a:spcBef>
            </a:pP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Keuntungan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jual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 beli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977006" y="3857244"/>
            <a:ext cx="2938780" cy="455930"/>
          </a:xfrm>
          <a:custGeom>
            <a:avLst/>
            <a:gdLst/>
            <a:ahLst/>
            <a:cxnLst/>
            <a:rect l="l" t="t" r="r" b="b"/>
            <a:pathLst>
              <a:path w="2938779" h="455929">
                <a:moveTo>
                  <a:pt x="2938271" y="455675"/>
                </a:moveTo>
                <a:lnTo>
                  <a:pt x="2938271" y="0"/>
                </a:lnTo>
                <a:lnTo>
                  <a:pt x="0" y="0"/>
                </a:lnTo>
                <a:lnTo>
                  <a:pt x="0" y="455675"/>
                </a:lnTo>
                <a:lnTo>
                  <a:pt x="2938271" y="455675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055751" y="3888738"/>
            <a:ext cx="22999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FF0000"/>
                </a:solidFill>
                <a:latin typeface="Tahoma"/>
                <a:cs typeface="Tahoma"/>
              </a:rPr>
              <a:t>Harga pokok</a:t>
            </a:r>
            <a:r>
              <a:rPr sz="2200" spc="-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FF0000"/>
                </a:solidFill>
                <a:latin typeface="Tahoma"/>
                <a:cs typeface="Tahoma"/>
              </a:rPr>
              <a:t>sewa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471294" y="3857244"/>
            <a:ext cx="1506220" cy="455930"/>
          </a:xfrm>
          <a:custGeom>
            <a:avLst/>
            <a:gdLst/>
            <a:ahLst/>
            <a:cxnLst/>
            <a:rect l="l" t="t" r="r" b="b"/>
            <a:pathLst>
              <a:path w="1506220" h="455929">
                <a:moveTo>
                  <a:pt x="1505711" y="455675"/>
                </a:moveTo>
                <a:lnTo>
                  <a:pt x="1505711" y="0"/>
                </a:lnTo>
                <a:lnTo>
                  <a:pt x="0" y="0"/>
                </a:lnTo>
                <a:lnTo>
                  <a:pt x="0" y="455675"/>
                </a:lnTo>
                <a:lnTo>
                  <a:pt x="1505711" y="455675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471294" y="3857244"/>
            <a:ext cx="1506220" cy="455930"/>
          </a:xfrm>
          <a:prstGeom prst="rect">
            <a:avLst/>
          </a:prstGeom>
          <a:ln w="12699">
            <a:solidFill>
              <a:srgbClr val="00254C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405130">
              <a:lnSpc>
                <a:spcPct val="100000"/>
              </a:lnSpc>
              <a:spcBef>
                <a:spcPts val="340"/>
              </a:spcBef>
            </a:pP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xxxxx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75684" y="3863594"/>
            <a:ext cx="2989580" cy="44323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294640">
              <a:lnSpc>
                <a:spcPct val="100000"/>
              </a:lnSpc>
              <a:spcBef>
                <a:spcPts val="290"/>
              </a:spcBef>
            </a:pP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Harga pokok jual</a:t>
            </a:r>
            <a:r>
              <a:rPr sz="22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beli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83356" y="3412807"/>
            <a:ext cx="2917825" cy="43815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9209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229"/>
              </a:spcBef>
            </a:pPr>
            <a:r>
              <a:rPr sz="2200" spc="-20" dirty="0">
                <a:solidFill>
                  <a:srgbClr val="FF0000"/>
                </a:solidFill>
                <a:latin typeface="Verdana"/>
                <a:cs typeface="Verdana"/>
              </a:rPr>
              <a:t>SEWA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471294" y="3398520"/>
            <a:ext cx="1506220" cy="459105"/>
          </a:xfrm>
          <a:custGeom>
            <a:avLst/>
            <a:gdLst/>
            <a:ahLst/>
            <a:cxnLst/>
            <a:rect l="l" t="t" r="r" b="b"/>
            <a:pathLst>
              <a:path w="1506220" h="459104">
                <a:moveTo>
                  <a:pt x="1505711" y="458723"/>
                </a:moveTo>
                <a:lnTo>
                  <a:pt x="1505711" y="0"/>
                </a:lnTo>
                <a:lnTo>
                  <a:pt x="0" y="0"/>
                </a:lnTo>
                <a:lnTo>
                  <a:pt x="0" y="458723"/>
                </a:lnTo>
                <a:lnTo>
                  <a:pt x="1505711" y="458723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75684" y="3412807"/>
            <a:ext cx="2989580" cy="43815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9209" rIns="0" bIns="0" rtlCol="0">
            <a:spAutoFit/>
          </a:bodyPr>
          <a:lstStyle/>
          <a:p>
            <a:pPr marL="770255">
              <a:lnSpc>
                <a:spcPct val="100000"/>
              </a:lnSpc>
              <a:spcBef>
                <a:spcPts val="229"/>
              </a:spcBef>
            </a:pPr>
            <a:r>
              <a:rPr sz="2200" spc="30" dirty="0">
                <a:solidFill>
                  <a:srgbClr val="FF0000"/>
                </a:solidFill>
                <a:latin typeface="Verdana"/>
                <a:cs typeface="Verdana"/>
              </a:rPr>
              <a:t>JUAL</a:t>
            </a:r>
            <a:r>
              <a:rPr sz="2200" spc="-1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200" spc="30" dirty="0">
                <a:solidFill>
                  <a:srgbClr val="FF0000"/>
                </a:solidFill>
                <a:latin typeface="Verdana"/>
                <a:cs typeface="Verdana"/>
              </a:rPr>
              <a:t>BELI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447109" y="2516124"/>
            <a:ext cx="8637905" cy="3173730"/>
            <a:chOff x="1447109" y="2516124"/>
            <a:chExt cx="8637905" cy="3173730"/>
          </a:xfrm>
        </p:grpSpPr>
        <p:sp>
          <p:nvSpPr>
            <p:cNvPr id="32" name="object 32"/>
            <p:cNvSpPr/>
            <p:nvPr/>
          </p:nvSpPr>
          <p:spPr>
            <a:xfrm>
              <a:off x="1461397" y="3398519"/>
              <a:ext cx="7454265" cy="0"/>
            </a:xfrm>
            <a:custGeom>
              <a:avLst/>
              <a:gdLst/>
              <a:ahLst/>
              <a:cxnLst/>
              <a:rect l="l" t="t" r="r" b="b"/>
              <a:pathLst>
                <a:path w="7454265">
                  <a:moveTo>
                    <a:pt x="0" y="0"/>
                  </a:moveTo>
                  <a:lnTo>
                    <a:pt x="7453880" y="0"/>
                  </a:lnTo>
                </a:path>
              </a:pathLst>
            </a:custGeom>
            <a:ln w="2857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61397" y="3857243"/>
              <a:ext cx="7454265" cy="913130"/>
            </a:xfrm>
            <a:custGeom>
              <a:avLst/>
              <a:gdLst/>
              <a:ahLst/>
              <a:cxnLst/>
              <a:rect l="l" t="t" r="r" b="b"/>
              <a:pathLst>
                <a:path w="7454265" h="913129">
                  <a:moveTo>
                    <a:pt x="0" y="0"/>
                  </a:moveTo>
                  <a:lnTo>
                    <a:pt x="7453880" y="0"/>
                  </a:lnTo>
                </a:path>
                <a:path w="7454265" h="913129">
                  <a:moveTo>
                    <a:pt x="0" y="455675"/>
                  </a:moveTo>
                  <a:lnTo>
                    <a:pt x="7453880" y="455675"/>
                  </a:lnTo>
                </a:path>
                <a:path w="7454265" h="913129">
                  <a:moveTo>
                    <a:pt x="0" y="912875"/>
                  </a:moveTo>
                  <a:lnTo>
                    <a:pt x="7453880" y="912875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61397" y="3398519"/>
              <a:ext cx="7454265" cy="1827530"/>
            </a:xfrm>
            <a:custGeom>
              <a:avLst/>
              <a:gdLst/>
              <a:ahLst/>
              <a:cxnLst/>
              <a:rect l="l" t="t" r="r" b="b"/>
              <a:pathLst>
                <a:path w="7454265" h="1827529">
                  <a:moveTo>
                    <a:pt x="0" y="1827275"/>
                  </a:moveTo>
                  <a:lnTo>
                    <a:pt x="7453880" y="1827275"/>
                  </a:lnTo>
                </a:path>
                <a:path w="7454265" h="1827529">
                  <a:moveTo>
                    <a:pt x="0" y="0"/>
                  </a:moveTo>
                  <a:lnTo>
                    <a:pt x="0" y="1827275"/>
                  </a:lnTo>
                </a:path>
              </a:pathLst>
            </a:custGeom>
            <a:ln w="2857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71294" y="3398519"/>
              <a:ext cx="1506220" cy="1827530"/>
            </a:xfrm>
            <a:custGeom>
              <a:avLst/>
              <a:gdLst/>
              <a:ahLst/>
              <a:cxnLst/>
              <a:rect l="l" t="t" r="r" b="b"/>
              <a:pathLst>
                <a:path w="1506220" h="1827529">
                  <a:moveTo>
                    <a:pt x="0" y="0"/>
                  </a:moveTo>
                  <a:lnTo>
                    <a:pt x="0" y="1827275"/>
                  </a:lnTo>
                </a:path>
                <a:path w="1506220" h="1827529">
                  <a:moveTo>
                    <a:pt x="1505711" y="0"/>
                  </a:moveTo>
                  <a:lnTo>
                    <a:pt x="1505711" y="1827275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564758" y="2558795"/>
              <a:ext cx="1506220" cy="2667000"/>
            </a:xfrm>
            <a:custGeom>
              <a:avLst/>
              <a:gdLst/>
              <a:ahLst/>
              <a:cxnLst/>
              <a:rect l="l" t="t" r="r" b="b"/>
              <a:pathLst>
                <a:path w="1506220" h="2667000">
                  <a:moveTo>
                    <a:pt x="350519" y="839723"/>
                  </a:moveTo>
                  <a:lnTo>
                    <a:pt x="350519" y="2666999"/>
                  </a:lnTo>
                </a:path>
                <a:path w="1506220" h="2667000">
                  <a:moveTo>
                    <a:pt x="1505711" y="0"/>
                  </a:moveTo>
                  <a:lnTo>
                    <a:pt x="1505711" y="1447799"/>
                  </a:lnTo>
                </a:path>
                <a:path w="1506220" h="2667000">
                  <a:moveTo>
                    <a:pt x="0" y="1447799"/>
                  </a:moveTo>
                  <a:lnTo>
                    <a:pt x="1505711" y="1447799"/>
                  </a:lnTo>
                </a:path>
              </a:pathLst>
            </a:custGeom>
            <a:ln w="2857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841870" y="2516124"/>
              <a:ext cx="242316" cy="853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695578" y="5225795"/>
              <a:ext cx="1981200" cy="457200"/>
            </a:xfrm>
            <a:custGeom>
              <a:avLst/>
              <a:gdLst/>
              <a:ahLst/>
              <a:cxnLst/>
              <a:rect l="l" t="t" r="r" b="b"/>
              <a:pathLst>
                <a:path w="1981200" h="457200">
                  <a:moveTo>
                    <a:pt x="1981199" y="348995"/>
                  </a:moveTo>
                  <a:lnTo>
                    <a:pt x="990599" y="0"/>
                  </a:lnTo>
                  <a:lnTo>
                    <a:pt x="0" y="348995"/>
                  </a:lnTo>
                  <a:lnTo>
                    <a:pt x="385571" y="348995"/>
                  </a:lnTo>
                  <a:lnTo>
                    <a:pt x="385571" y="457199"/>
                  </a:lnTo>
                  <a:lnTo>
                    <a:pt x="1594103" y="457199"/>
                  </a:lnTo>
                  <a:lnTo>
                    <a:pt x="1594103" y="348995"/>
                  </a:lnTo>
                  <a:lnTo>
                    <a:pt x="1981199" y="3489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695578" y="5225795"/>
              <a:ext cx="1981200" cy="457200"/>
            </a:xfrm>
            <a:custGeom>
              <a:avLst/>
              <a:gdLst/>
              <a:ahLst/>
              <a:cxnLst/>
              <a:rect l="l" t="t" r="r" b="b"/>
              <a:pathLst>
                <a:path w="1981200" h="457200">
                  <a:moveTo>
                    <a:pt x="0" y="348995"/>
                  </a:moveTo>
                  <a:lnTo>
                    <a:pt x="385571" y="348995"/>
                  </a:lnTo>
                  <a:lnTo>
                    <a:pt x="385571" y="457199"/>
                  </a:lnTo>
                  <a:lnTo>
                    <a:pt x="1594103" y="457199"/>
                  </a:lnTo>
                  <a:lnTo>
                    <a:pt x="1594103" y="348995"/>
                  </a:lnTo>
                  <a:lnTo>
                    <a:pt x="1981199" y="348995"/>
                  </a:lnTo>
                  <a:lnTo>
                    <a:pt x="990599" y="0"/>
                  </a:lnTo>
                  <a:lnTo>
                    <a:pt x="0" y="348995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564758" y="4463795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0" y="0"/>
                  </a:moveTo>
                  <a:lnTo>
                    <a:pt x="591311" y="0"/>
                  </a:lnTo>
                </a:path>
              </a:pathLst>
            </a:custGeom>
            <a:ln w="2857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113398" y="4450080"/>
              <a:ext cx="85725" cy="775970"/>
            </a:xfrm>
            <a:custGeom>
              <a:avLst/>
              <a:gdLst/>
              <a:ahLst/>
              <a:cxnLst/>
              <a:rect l="l" t="t" r="r" b="b"/>
              <a:pathLst>
                <a:path w="85725" h="775970">
                  <a:moveTo>
                    <a:pt x="85344" y="690372"/>
                  </a:moveTo>
                  <a:lnTo>
                    <a:pt x="0" y="690372"/>
                  </a:lnTo>
                  <a:lnTo>
                    <a:pt x="28956" y="748284"/>
                  </a:lnTo>
                  <a:lnTo>
                    <a:pt x="28956" y="704088"/>
                  </a:lnTo>
                  <a:lnTo>
                    <a:pt x="56388" y="704088"/>
                  </a:lnTo>
                  <a:lnTo>
                    <a:pt x="56388" y="748284"/>
                  </a:lnTo>
                  <a:lnTo>
                    <a:pt x="85344" y="690372"/>
                  </a:lnTo>
                  <a:close/>
                </a:path>
                <a:path w="85725" h="775970">
                  <a:moveTo>
                    <a:pt x="56388" y="690372"/>
                  </a:moveTo>
                  <a:lnTo>
                    <a:pt x="56388" y="0"/>
                  </a:lnTo>
                  <a:lnTo>
                    <a:pt x="28956" y="0"/>
                  </a:lnTo>
                  <a:lnTo>
                    <a:pt x="28956" y="690372"/>
                  </a:lnTo>
                  <a:lnTo>
                    <a:pt x="56388" y="690372"/>
                  </a:lnTo>
                  <a:close/>
                </a:path>
                <a:path w="85725" h="775970">
                  <a:moveTo>
                    <a:pt x="56388" y="748284"/>
                  </a:moveTo>
                  <a:lnTo>
                    <a:pt x="56388" y="704088"/>
                  </a:lnTo>
                  <a:lnTo>
                    <a:pt x="28956" y="704088"/>
                  </a:lnTo>
                  <a:lnTo>
                    <a:pt x="28956" y="748284"/>
                  </a:lnTo>
                  <a:lnTo>
                    <a:pt x="42672" y="775716"/>
                  </a:lnTo>
                  <a:lnTo>
                    <a:pt x="56388" y="748284"/>
                  </a:lnTo>
                  <a:close/>
                </a:path>
              </a:pathLst>
            </a:custGeom>
            <a:solidFill>
              <a:srgbClr val="0025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383673" y="5730239"/>
            <a:ext cx="6934200" cy="715010"/>
          </a:xfrm>
          <a:prstGeom prst="rect">
            <a:avLst/>
          </a:prstGeom>
          <a:solidFill>
            <a:srgbClr val="FFFF65"/>
          </a:solidFill>
          <a:ln w="12699">
            <a:solidFill>
              <a:srgbClr val="00254C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751205" marR="283210" indent="-379730">
              <a:lnSpc>
                <a:spcPct val="100000"/>
              </a:lnSpc>
              <a:spcBef>
                <a:spcPts val="409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(7)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Sesuatu yang dapat dijadikan harga dalam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jual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beli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dapat pula dijadikan sewa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dalam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(Fatwa DSN)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9460869" y="2253995"/>
            <a:ext cx="304800" cy="609600"/>
          </a:xfrm>
          <a:custGeom>
            <a:avLst/>
            <a:gdLst/>
            <a:ahLst/>
            <a:cxnLst/>
            <a:rect l="l" t="t" r="r" b="b"/>
            <a:pathLst>
              <a:path w="304800" h="609600">
                <a:moveTo>
                  <a:pt x="0" y="0"/>
                </a:moveTo>
                <a:lnTo>
                  <a:pt x="59174" y="4000"/>
                </a:lnTo>
                <a:lnTo>
                  <a:pt x="107632" y="14858"/>
                </a:lnTo>
                <a:lnTo>
                  <a:pt x="140374" y="30860"/>
                </a:lnTo>
                <a:lnTo>
                  <a:pt x="152399" y="50291"/>
                </a:lnTo>
                <a:lnTo>
                  <a:pt x="152399" y="254507"/>
                </a:lnTo>
                <a:lnTo>
                  <a:pt x="164425" y="273938"/>
                </a:lnTo>
                <a:lnTo>
                  <a:pt x="197167" y="289940"/>
                </a:lnTo>
                <a:lnTo>
                  <a:pt x="245625" y="300799"/>
                </a:lnTo>
                <a:lnTo>
                  <a:pt x="304799" y="304799"/>
                </a:lnTo>
                <a:lnTo>
                  <a:pt x="245625" y="308800"/>
                </a:lnTo>
                <a:lnTo>
                  <a:pt x="197167" y="319658"/>
                </a:lnTo>
                <a:lnTo>
                  <a:pt x="164425" y="335660"/>
                </a:lnTo>
                <a:lnTo>
                  <a:pt x="152399" y="355091"/>
                </a:lnTo>
                <a:lnTo>
                  <a:pt x="152399" y="559307"/>
                </a:lnTo>
                <a:lnTo>
                  <a:pt x="140374" y="578738"/>
                </a:lnTo>
                <a:lnTo>
                  <a:pt x="107632" y="594740"/>
                </a:lnTo>
                <a:lnTo>
                  <a:pt x="59174" y="605599"/>
                </a:lnTo>
                <a:lnTo>
                  <a:pt x="0" y="609599"/>
                </a:lnTo>
              </a:path>
            </a:pathLst>
          </a:custGeom>
          <a:ln w="28574">
            <a:solidFill>
              <a:srgbClr val="0025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7855843" y="1638045"/>
            <a:ext cx="1154430" cy="469900"/>
            <a:chOff x="7855843" y="1638045"/>
            <a:chExt cx="1154430" cy="469900"/>
          </a:xfrm>
        </p:grpSpPr>
        <p:sp>
          <p:nvSpPr>
            <p:cNvPr id="45" name="object 45"/>
            <p:cNvSpPr/>
            <p:nvPr/>
          </p:nvSpPr>
          <p:spPr>
            <a:xfrm>
              <a:off x="7862193" y="1644395"/>
              <a:ext cx="1141730" cy="457200"/>
            </a:xfrm>
            <a:custGeom>
              <a:avLst/>
              <a:gdLst/>
              <a:ahLst/>
              <a:cxnLst/>
              <a:rect l="l" t="t" r="r" b="b"/>
              <a:pathLst>
                <a:path w="1141729" h="457200">
                  <a:moveTo>
                    <a:pt x="1141475" y="297179"/>
                  </a:moveTo>
                  <a:lnTo>
                    <a:pt x="569975" y="0"/>
                  </a:lnTo>
                  <a:lnTo>
                    <a:pt x="0" y="297179"/>
                  </a:lnTo>
                  <a:lnTo>
                    <a:pt x="248411" y="297179"/>
                  </a:lnTo>
                  <a:lnTo>
                    <a:pt x="248411" y="457199"/>
                  </a:lnTo>
                  <a:lnTo>
                    <a:pt x="893063" y="457199"/>
                  </a:lnTo>
                  <a:lnTo>
                    <a:pt x="893063" y="297179"/>
                  </a:lnTo>
                  <a:lnTo>
                    <a:pt x="1141475" y="29717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862193" y="1644395"/>
              <a:ext cx="1141730" cy="457200"/>
            </a:xfrm>
            <a:custGeom>
              <a:avLst/>
              <a:gdLst/>
              <a:ahLst/>
              <a:cxnLst/>
              <a:rect l="l" t="t" r="r" b="b"/>
              <a:pathLst>
                <a:path w="1141729" h="457200">
                  <a:moveTo>
                    <a:pt x="0" y="297179"/>
                  </a:moveTo>
                  <a:lnTo>
                    <a:pt x="248411" y="297179"/>
                  </a:lnTo>
                  <a:lnTo>
                    <a:pt x="248411" y="457199"/>
                  </a:lnTo>
                  <a:lnTo>
                    <a:pt x="893063" y="457199"/>
                  </a:lnTo>
                  <a:lnTo>
                    <a:pt x="893063" y="297179"/>
                  </a:lnTo>
                  <a:lnTo>
                    <a:pt x="1141475" y="297179"/>
                  </a:lnTo>
                  <a:lnTo>
                    <a:pt x="569975" y="0"/>
                  </a:lnTo>
                  <a:lnTo>
                    <a:pt x="0" y="297179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6330319" y="799845"/>
            <a:ext cx="852805" cy="774700"/>
            <a:chOff x="6330319" y="799845"/>
            <a:chExt cx="852805" cy="774700"/>
          </a:xfrm>
        </p:grpSpPr>
        <p:sp>
          <p:nvSpPr>
            <p:cNvPr id="48" name="object 48"/>
            <p:cNvSpPr/>
            <p:nvPr/>
          </p:nvSpPr>
          <p:spPr>
            <a:xfrm>
              <a:off x="6336669" y="806195"/>
              <a:ext cx="840105" cy="762000"/>
            </a:xfrm>
            <a:custGeom>
              <a:avLst/>
              <a:gdLst/>
              <a:ahLst/>
              <a:cxnLst/>
              <a:rect l="l" t="t" r="r" b="b"/>
              <a:pathLst>
                <a:path w="840104" h="762000">
                  <a:moveTo>
                    <a:pt x="839723" y="611123"/>
                  </a:moveTo>
                  <a:lnTo>
                    <a:pt x="839723" y="150875"/>
                  </a:lnTo>
                  <a:lnTo>
                    <a:pt x="533399" y="150875"/>
                  </a:lnTo>
                  <a:lnTo>
                    <a:pt x="533399" y="0"/>
                  </a:lnTo>
                  <a:lnTo>
                    <a:pt x="0" y="380999"/>
                  </a:lnTo>
                  <a:lnTo>
                    <a:pt x="533399" y="761999"/>
                  </a:lnTo>
                  <a:lnTo>
                    <a:pt x="533399" y="611123"/>
                  </a:lnTo>
                  <a:lnTo>
                    <a:pt x="839723" y="61112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36669" y="806195"/>
              <a:ext cx="840105" cy="762000"/>
            </a:xfrm>
            <a:custGeom>
              <a:avLst/>
              <a:gdLst/>
              <a:ahLst/>
              <a:cxnLst/>
              <a:rect l="l" t="t" r="r" b="b"/>
              <a:pathLst>
                <a:path w="840104" h="762000">
                  <a:moveTo>
                    <a:pt x="533399" y="0"/>
                  </a:moveTo>
                  <a:lnTo>
                    <a:pt x="533399" y="150875"/>
                  </a:lnTo>
                  <a:lnTo>
                    <a:pt x="839723" y="150875"/>
                  </a:lnTo>
                  <a:lnTo>
                    <a:pt x="839723" y="611123"/>
                  </a:lnTo>
                  <a:lnTo>
                    <a:pt x="533399" y="611123"/>
                  </a:lnTo>
                  <a:lnTo>
                    <a:pt x="533399" y="761999"/>
                  </a:lnTo>
                  <a:lnTo>
                    <a:pt x="0" y="380999"/>
                  </a:lnTo>
                  <a:lnTo>
                    <a:pt x="53339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28119" y="371849"/>
            <a:ext cx="9871075" cy="6720840"/>
            <a:chOff x="428119" y="371849"/>
            <a:chExt cx="9871075" cy="6720840"/>
          </a:xfrm>
        </p:grpSpPr>
        <p:sp>
          <p:nvSpPr>
            <p:cNvPr id="4" name="object 4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8119" y="371849"/>
              <a:ext cx="955547" cy="9677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30327" y="1187196"/>
              <a:ext cx="3863340" cy="5105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28622" y="3317747"/>
              <a:ext cx="4803775" cy="3127375"/>
            </a:xfrm>
            <a:custGeom>
              <a:avLst/>
              <a:gdLst/>
              <a:ahLst/>
              <a:cxnLst/>
              <a:rect l="l" t="t" r="r" b="b"/>
              <a:pathLst>
                <a:path w="4803775" h="3127375">
                  <a:moveTo>
                    <a:pt x="4803647" y="2784347"/>
                  </a:moveTo>
                  <a:lnTo>
                    <a:pt x="4803647" y="1412747"/>
                  </a:lnTo>
                  <a:lnTo>
                    <a:pt x="4800695" y="1377754"/>
                  </a:lnTo>
                  <a:lnTo>
                    <a:pt x="4777940" y="1310929"/>
                  </a:lnTo>
                  <a:lnTo>
                    <a:pt x="4734638" y="1249479"/>
                  </a:lnTo>
                  <a:lnTo>
                    <a:pt x="4706001" y="1221206"/>
                  </a:lnTo>
                  <a:lnTo>
                    <a:pt x="4673092" y="1194798"/>
                  </a:lnTo>
                  <a:lnTo>
                    <a:pt x="4636198" y="1170431"/>
                  </a:lnTo>
                  <a:lnTo>
                    <a:pt x="4595607" y="1148279"/>
                  </a:lnTo>
                  <a:lnTo>
                    <a:pt x="4551607" y="1128516"/>
                  </a:lnTo>
                  <a:lnTo>
                    <a:pt x="4504486" y="1111315"/>
                  </a:lnTo>
                  <a:lnTo>
                    <a:pt x="4454532" y="1096851"/>
                  </a:lnTo>
                  <a:lnTo>
                    <a:pt x="4402034" y="1085298"/>
                  </a:lnTo>
                  <a:lnTo>
                    <a:pt x="4347278" y="1076830"/>
                  </a:lnTo>
                  <a:lnTo>
                    <a:pt x="4290553" y="1071622"/>
                  </a:lnTo>
                  <a:lnTo>
                    <a:pt x="4232147" y="1069847"/>
                  </a:lnTo>
                  <a:lnTo>
                    <a:pt x="2802635" y="1069847"/>
                  </a:lnTo>
                  <a:lnTo>
                    <a:pt x="0" y="0"/>
                  </a:lnTo>
                  <a:lnTo>
                    <a:pt x="1946147" y="1069847"/>
                  </a:lnTo>
                  <a:lnTo>
                    <a:pt x="1887742" y="1071622"/>
                  </a:lnTo>
                  <a:lnTo>
                    <a:pt x="1831017" y="1076830"/>
                  </a:lnTo>
                  <a:lnTo>
                    <a:pt x="1776261" y="1085298"/>
                  </a:lnTo>
                  <a:lnTo>
                    <a:pt x="1723763" y="1096851"/>
                  </a:lnTo>
                  <a:lnTo>
                    <a:pt x="1673809" y="1111315"/>
                  </a:lnTo>
                  <a:lnTo>
                    <a:pt x="1626688" y="1128516"/>
                  </a:lnTo>
                  <a:lnTo>
                    <a:pt x="1582688" y="1148279"/>
                  </a:lnTo>
                  <a:lnTo>
                    <a:pt x="1542097" y="1170431"/>
                  </a:lnTo>
                  <a:lnTo>
                    <a:pt x="1505203" y="1194798"/>
                  </a:lnTo>
                  <a:lnTo>
                    <a:pt x="1472294" y="1221206"/>
                  </a:lnTo>
                  <a:lnTo>
                    <a:pt x="1443657" y="1249479"/>
                  </a:lnTo>
                  <a:lnTo>
                    <a:pt x="1419582" y="1279445"/>
                  </a:lnTo>
                  <a:lnTo>
                    <a:pt x="1386265" y="1343757"/>
                  </a:lnTo>
                  <a:lnTo>
                    <a:pt x="1374647" y="1412747"/>
                  </a:lnTo>
                  <a:lnTo>
                    <a:pt x="1374647" y="2784347"/>
                  </a:lnTo>
                  <a:lnTo>
                    <a:pt x="1386265" y="2853338"/>
                  </a:lnTo>
                  <a:lnTo>
                    <a:pt x="1419582" y="2917650"/>
                  </a:lnTo>
                  <a:lnTo>
                    <a:pt x="1443657" y="2947616"/>
                  </a:lnTo>
                  <a:lnTo>
                    <a:pt x="1472294" y="2975889"/>
                  </a:lnTo>
                  <a:lnTo>
                    <a:pt x="1505203" y="3002297"/>
                  </a:lnTo>
                  <a:lnTo>
                    <a:pt x="1542097" y="3026663"/>
                  </a:lnTo>
                  <a:lnTo>
                    <a:pt x="1582688" y="3048816"/>
                  </a:lnTo>
                  <a:lnTo>
                    <a:pt x="1626688" y="3068579"/>
                  </a:lnTo>
                  <a:lnTo>
                    <a:pt x="1673809" y="3085780"/>
                  </a:lnTo>
                  <a:lnTo>
                    <a:pt x="1723763" y="3100244"/>
                  </a:lnTo>
                  <a:lnTo>
                    <a:pt x="1776261" y="3111797"/>
                  </a:lnTo>
                  <a:lnTo>
                    <a:pt x="1831017" y="3120264"/>
                  </a:lnTo>
                  <a:lnTo>
                    <a:pt x="1887742" y="3125473"/>
                  </a:lnTo>
                  <a:lnTo>
                    <a:pt x="1946147" y="3127247"/>
                  </a:lnTo>
                  <a:lnTo>
                    <a:pt x="4232147" y="3127247"/>
                  </a:lnTo>
                  <a:lnTo>
                    <a:pt x="4290553" y="3125473"/>
                  </a:lnTo>
                  <a:lnTo>
                    <a:pt x="4347278" y="3120264"/>
                  </a:lnTo>
                  <a:lnTo>
                    <a:pt x="4402034" y="3111797"/>
                  </a:lnTo>
                  <a:lnTo>
                    <a:pt x="4454532" y="3100244"/>
                  </a:lnTo>
                  <a:lnTo>
                    <a:pt x="4504486" y="3085780"/>
                  </a:lnTo>
                  <a:lnTo>
                    <a:pt x="4551607" y="3068579"/>
                  </a:lnTo>
                  <a:lnTo>
                    <a:pt x="4595607" y="3048816"/>
                  </a:lnTo>
                  <a:lnTo>
                    <a:pt x="4636198" y="3026663"/>
                  </a:lnTo>
                  <a:lnTo>
                    <a:pt x="4673092" y="3002297"/>
                  </a:lnTo>
                  <a:lnTo>
                    <a:pt x="4706001" y="2975889"/>
                  </a:lnTo>
                  <a:lnTo>
                    <a:pt x="4734638" y="2947616"/>
                  </a:lnTo>
                  <a:lnTo>
                    <a:pt x="4758713" y="2917650"/>
                  </a:lnTo>
                  <a:lnTo>
                    <a:pt x="4792030" y="2853338"/>
                  </a:lnTo>
                  <a:lnTo>
                    <a:pt x="4800695" y="2819341"/>
                  </a:lnTo>
                  <a:lnTo>
                    <a:pt x="4803647" y="2784347"/>
                  </a:lnTo>
                  <a:close/>
                </a:path>
              </a:pathLst>
            </a:custGeom>
            <a:solidFill>
              <a:srgbClr val="32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28622" y="3317747"/>
              <a:ext cx="4803775" cy="3127375"/>
            </a:xfrm>
            <a:custGeom>
              <a:avLst/>
              <a:gdLst/>
              <a:ahLst/>
              <a:cxnLst/>
              <a:rect l="l" t="t" r="r" b="b"/>
              <a:pathLst>
                <a:path w="4803775" h="3127375">
                  <a:moveTo>
                    <a:pt x="1946147" y="1069847"/>
                  </a:moveTo>
                  <a:lnTo>
                    <a:pt x="1887742" y="1071622"/>
                  </a:lnTo>
                  <a:lnTo>
                    <a:pt x="1831017" y="1076830"/>
                  </a:lnTo>
                  <a:lnTo>
                    <a:pt x="1776261" y="1085298"/>
                  </a:lnTo>
                  <a:lnTo>
                    <a:pt x="1723763" y="1096851"/>
                  </a:lnTo>
                  <a:lnTo>
                    <a:pt x="1673809" y="1111315"/>
                  </a:lnTo>
                  <a:lnTo>
                    <a:pt x="1626688" y="1128516"/>
                  </a:lnTo>
                  <a:lnTo>
                    <a:pt x="1582688" y="1148279"/>
                  </a:lnTo>
                  <a:lnTo>
                    <a:pt x="1542097" y="1170431"/>
                  </a:lnTo>
                  <a:lnTo>
                    <a:pt x="1505203" y="1194798"/>
                  </a:lnTo>
                  <a:lnTo>
                    <a:pt x="1472294" y="1221206"/>
                  </a:lnTo>
                  <a:lnTo>
                    <a:pt x="1443657" y="1249479"/>
                  </a:lnTo>
                  <a:lnTo>
                    <a:pt x="1419582" y="1279445"/>
                  </a:lnTo>
                  <a:lnTo>
                    <a:pt x="1386265" y="1343757"/>
                  </a:lnTo>
                  <a:lnTo>
                    <a:pt x="1374647" y="1412747"/>
                  </a:lnTo>
                  <a:lnTo>
                    <a:pt x="1374647" y="2784347"/>
                  </a:lnTo>
                  <a:lnTo>
                    <a:pt x="1386265" y="2853338"/>
                  </a:lnTo>
                  <a:lnTo>
                    <a:pt x="1419582" y="2917650"/>
                  </a:lnTo>
                  <a:lnTo>
                    <a:pt x="1443657" y="2947616"/>
                  </a:lnTo>
                  <a:lnTo>
                    <a:pt x="1472294" y="2975889"/>
                  </a:lnTo>
                  <a:lnTo>
                    <a:pt x="1505203" y="3002297"/>
                  </a:lnTo>
                  <a:lnTo>
                    <a:pt x="1542097" y="3026663"/>
                  </a:lnTo>
                  <a:lnTo>
                    <a:pt x="1582688" y="3048816"/>
                  </a:lnTo>
                  <a:lnTo>
                    <a:pt x="1626688" y="3068579"/>
                  </a:lnTo>
                  <a:lnTo>
                    <a:pt x="1673809" y="3085780"/>
                  </a:lnTo>
                  <a:lnTo>
                    <a:pt x="1723763" y="3100244"/>
                  </a:lnTo>
                  <a:lnTo>
                    <a:pt x="1776261" y="3111797"/>
                  </a:lnTo>
                  <a:lnTo>
                    <a:pt x="1831017" y="3120264"/>
                  </a:lnTo>
                  <a:lnTo>
                    <a:pt x="1887742" y="3125473"/>
                  </a:lnTo>
                  <a:lnTo>
                    <a:pt x="1946147" y="3127247"/>
                  </a:lnTo>
                  <a:lnTo>
                    <a:pt x="4232147" y="3127247"/>
                  </a:lnTo>
                  <a:lnTo>
                    <a:pt x="4290553" y="3125473"/>
                  </a:lnTo>
                  <a:lnTo>
                    <a:pt x="4347278" y="3120264"/>
                  </a:lnTo>
                  <a:lnTo>
                    <a:pt x="4402034" y="3111797"/>
                  </a:lnTo>
                  <a:lnTo>
                    <a:pt x="4454532" y="3100244"/>
                  </a:lnTo>
                  <a:lnTo>
                    <a:pt x="4504486" y="3085780"/>
                  </a:lnTo>
                  <a:lnTo>
                    <a:pt x="4551607" y="3068579"/>
                  </a:lnTo>
                  <a:lnTo>
                    <a:pt x="4595607" y="3048816"/>
                  </a:lnTo>
                  <a:lnTo>
                    <a:pt x="4636198" y="3026663"/>
                  </a:lnTo>
                  <a:lnTo>
                    <a:pt x="4673092" y="3002297"/>
                  </a:lnTo>
                  <a:lnTo>
                    <a:pt x="4706001" y="2975889"/>
                  </a:lnTo>
                  <a:lnTo>
                    <a:pt x="4734638" y="2947616"/>
                  </a:lnTo>
                  <a:lnTo>
                    <a:pt x="4758713" y="2917650"/>
                  </a:lnTo>
                  <a:lnTo>
                    <a:pt x="4792030" y="2853338"/>
                  </a:lnTo>
                  <a:lnTo>
                    <a:pt x="4803647" y="2784347"/>
                  </a:lnTo>
                  <a:lnTo>
                    <a:pt x="4803647" y="1412747"/>
                  </a:lnTo>
                  <a:lnTo>
                    <a:pt x="4792030" y="1343757"/>
                  </a:lnTo>
                  <a:lnTo>
                    <a:pt x="4758713" y="1279445"/>
                  </a:lnTo>
                  <a:lnTo>
                    <a:pt x="4734638" y="1249479"/>
                  </a:lnTo>
                  <a:lnTo>
                    <a:pt x="4706001" y="1221206"/>
                  </a:lnTo>
                  <a:lnTo>
                    <a:pt x="4673092" y="1194798"/>
                  </a:lnTo>
                  <a:lnTo>
                    <a:pt x="4636198" y="1170431"/>
                  </a:lnTo>
                  <a:lnTo>
                    <a:pt x="4595607" y="1148279"/>
                  </a:lnTo>
                  <a:lnTo>
                    <a:pt x="4551607" y="1128516"/>
                  </a:lnTo>
                  <a:lnTo>
                    <a:pt x="4504486" y="1111315"/>
                  </a:lnTo>
                  <a:lnTo>
                    <a:pt x="4454532" y="1096851"/>
                  </a:lnTo>
                  <a:lnTo>
                    <a:pt x="4402034" y="1085298"/>
                  </a:lnTo>
                  <a:lnTo>
                    <a:pt x="4347278" y="1076830"/>
                  </a:lnTo>
                  <a:lnTo>
                    <a:pt x="4290553" y="1071622"/>
                  </a:lnTo>
                  <a:lnTo>
                    <a:pt x="4232147" y="1069847"/>
                  </a:lnTo>
                  <a:lnTo>
                    <a:pt x="2802635" y="1069847"/>
                  </a:lnTo>
                  <a:lnTo>
                    <a:pt x="0" y="0"/>
                  </a:lnTo>
                  <a:lnTo>
                    <a:pt x="1946147" y="1069847"/>
                  </a:lnTo>
                  <a:close/>
                </a:path>
              </a:pathLst>
            </a:custGeom>
            <a:ln w="952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38991" y="4509006"/>
            <a:ext cx="2330450" cy="1673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95"/>
              </a:spcBef>
            </a:pPr>
            <a:r>
              <a:rPr sz="3600" spc="-5" dirty="0">
                <a:solidFill>
                  <a:srgbClr val="FFFF00"/>
                </a:solidFill>
                <a:latin typeface="Verdana"/>
                <a:cs typeface="Verdana"/>
              </a:rPr>
              <a:t>Cakupan  A</a:t>
            </a:r>
            <a:r>
              <a:rPr sz="3600" spc="35" dirty="0">
                <a:solidFill>
                  <a:srgbClr val="FFFF00"/>
                </a:solidFill>
                <a:latin typeface="Verdana"/>
                <a:cs typeface="Verdana"/>
              </a:rPr>
              <a:t>k</a:t>
            </a:r>
            <a:r>
              <a:rPr sz="3600" spc="20" dirty="0">
                <a:solidFill>
                  <a:srgbClr val="FFFF00"/>
                </a:solidFill>
                <a:latin typeface="Verdana"/>
                <a:cs typeface="Verdana"/>
              </a:rPr>
              <a:t>un</a:t>
            </a:r>
            <a:r>
              <a:rPr sz="3600" spc="80" dirty="0">
                <a:solidFill>
                  <a:srgbClr val="FFFF00"/>
                </a:solidFill>
                <a:latin typeface="Verdana"/>
                <a:cs typeface="Verdana"/>
              </a:rPr>
              <a:t>t</a:t>
            </a:r>
            <a:r>
              <a:rPr sz="3600" spc="-5" dirty="0">
                <a:solidFill>
                  <a:srgbClr val="FFFF00"/>
                </a:solidFill>
                <a:latin typeface="Verdana"/>
                <a:cs typeface="Verdana"/>
              </a:rPr>
              <a:t>a</a:t>
            </a:r>
            <a:r>
              <a:rPr sz="3600" spc="20" dirty="0">
                <a:solidFill>
                  <a:srgbClr val="FFFF00"/>
                </a:solidFill>
                <a:latin typeface="Verdana"/>
                <a:cs typeface="Verdana"/>
              </a:rPr>
              <a:t>n</a:t>
            </a:r>
            <a:r>
              <a:rPr sz="3600" spc="-30" dirty="0">
                <a:solidFill>
                  <a:srgbClr val="FFFF00"/>
                </a:solidFill>
                <a:latin typeface="Verdana"/>
                <a:cs typeface="Verdana"/>
              </a:rPr>
              <a:t>s</a:t>
            </a:r>
            <a:r>
              <a:rPr sz="3600" spc="114" dirty="0">
                <a:solidFill>
                  <a:srgbClr val="FFFF00"/>
                </a:solidFill>
                <a:latin typeface="Verdana"/>
                <a:cs typeface="Verdana"/>
              </a:rPr>
              <a:t>i  </a:t>
            </a:r>
            <a:r>
              <a:rPr sz="3600" spc="50" dirty="0">
                <a:solidFill>
                  <a:srgbClr val="FFFF00"/>
                </a:solidFill>
                <a:latin typeface="Verdana"/>
                <a:cs typeface="Verdana"/>
              </a:rPr>
              <a:t>Ijarah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28119" y="371849"/>
            <a:ext cx="9890125" cy="6720840"/>
            <a:chOff x="428119" y="371849"/>
            <a:chExt cx="9890125" cy="6720840"/>
          </a:xfrm>
        </p:grpSpPr>
        <p:sp>
          <p:nvSpPr>
            <p:cNvPr id="4" name="object 4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50669" y="1263396"/>
              <a:ext cx="1295400" cy="5105400"/>
            </a:xfrm>
            <a:custGeom>
              <a:avLst/>
              <a:gdLst/>
              <a:ahLst/>
              <a:cxnLst/>
              <a:rect l="l" t="t" r="r" b="b"/>
              <a:pathLst>
                <a:path w="1295400" h="5105400">
                  <a:moveTo>
                    <a:pt x="1295399" y="2552699"/>
                  </a:moveTo>
                  <a:lnTo>
                    <a:pt x="838199" y="0"/>
                  </a:lnTo>
                  <a:lnTo>
                    <a:pt x="838199" y="323087"/>
                  </a:lnTo>
                  <a:lnTo>
                    <a:pt x="0" y="323087"/>
                  </a:lnTo>
                  <a:lnTo>
                    <a:pt x="0" y="4780787"/>
                  </a:lnTo>
                  <a:lnTo>
                    <a:pt x="838199" y="4780787"/>
                  </a:lnTo>
                  <a:lnTo>
                    <a:pt x="838199" y="5105399"/>
                  </a:lnTo>
                  <a:lnTo>
                    <a:pt x="1295399" y="255269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50669" y="1263396"/>
              <a:ext cx="1295400" cy="5105400"/>
            </a:xfrm>
            <a:custGeom>
              <a:avLst/>
              <a:gdLst/>
              <a:ahLst/>
              <a:cxnLst/>
              <a:rect l="l" t="t" r="r" b="b"/>
              <a:pathLst>
                <a:path w="1295400" h="5105400">
                  <a:moveTo>
                    <a:pt x="838199" y="0"/>
                  </a:moveTo>
                  <a:lnTo>
                    <a:pt x="838199" y="323087"/>
                  </a:lnTo>
                  <a:lnTo>
                    <a:pt x="0" y="323087"/>
                  </a:lnTo>
                  <a:lnTo>
                    <a:pt x="0" y="4780787"/>
                  </a:lnTo>
                  <a:lnTo>
                    <a:pt x="838199" y="4780787"/>
                  </a:lnTo>
                  <a:lnTo>
                    <a:pt x="838199" y="5105399"/>
                  </a:lnTo>
                  <a:lnTo>
                    <a:pt x="1295399" y="2552699"/>
                  </a:lnTo>
                  <a:lnTo>
                    <a:pt x="83819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8119" y="371849"/>
              <a:ext cx="955547" cy="9677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435541" y="1649496"/>
            <a:ext cx="516890" cy="4176395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5" dirty="0">
                <a:solidFill>
                  <a:srgbClr val="CC0000"/>
                </a:solidFill>
                <a:latin typeface="Verdana"/>
                <a:cs typeface="Verdana"/>
              </a:rPr>
              <a:t>AKUNTANSI</a:t>
            </a:r>
            <a:r>
              <a:rPr sz="3200" spc="-2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200" spc="80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77215" y="1863343"/>
            <a:ext cx="4327525" cy="4119879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54965" marR="5080" indent="-342900">
              <a:lnSpc>
                <a:spcPts val="3440"/>
              </a:lnSpc>
              <a:spcBef>
                <a:spcPts val="55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PSAK </a:t>
            </a:r>
            <a:r>
              <a:rPr sz="3200" spc="5" dirty="0">
                <a:solidFill>
                  <a:srgbClr val="00254B"/>
                </a:solidFill>
                <a:latin typeface="Tahoma"/>
                <a:cs typeface="Tahoma"/>
              </a:rPr>
              <a:t>107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3200" spc="-9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Akuntansi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3200">
              <a:latin typeface="Tahoma"/>
              <a:cs typeface="Tahoma"/>
            </a:endParaRPr>
          </a:p>
          <a:p>
            <a:pPr marL="354965" marR="5080" indent="-342900">
              <a:lnSpc>
                <a:spcPct val="89300"/>
              </a:lnSpc>
              <a:spcBef>
                <a:spcPts val="74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Pernyataan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ini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bertujuan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untuk  mengatur</a:t>
            </a:r>
            <a:r>
              <a:rPr sz="3200" spc="-9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pengakuan,  pengukuran,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penyajian,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dan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pengungkapan  transaksi </a:t>
            </a:r>
            <a:r>
              <a:rPr sz="3350" i="1" spc="-290" dirty="0">
                <a:solidFill>
                  <a:srgbClr val="00254B"/>
                </a:solidFill>
                <a:latin typeface="Verdana"/>
                <a:cs typeface="Verdana"/>
              </a:rPr>
              <a:t>ijarah </a:t>
            </a:r>
            <a:r>
              <a:rPr sz="1400" dirty="0">
                <a:solidFill>
                  <a:srgbClr val="00254B"/>
                </a:solidFill>
                <a:latin typeface="Tahoma"/>
                <a:cs typeface="Tahoma"/>
              </a:rPr>
              <a:t>(prgf</a:t>
            </a:r>
            <a:r>
              <a:rPr sz="1400" spc="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00254B"/>
                </a:solidFill>
                <a:latin typeface="Tahoma"/>
                <a:cs typeface="Tahoma"/>
              </a:rPr>
              <a:t>-1)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31266" y="1339596"/>
            <a:ext cx="3049523" cy="5067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53936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Ruang Lingkup </a:t>
            </a:r>
            <a:r>
              <a:rPr sz="3600" dirty="0">
                <a:solidFill>
                  <a:srgbClr val="CC0000"/>
                </a:solidFill>
                <a:latin typeface="Verdana"/>
                <a:cs typeface="Verdana"/>
              </a:rPr>
              <a:t>PSAK</a:t>
            </a:r>
            <a:r>
              <a:rPr sz="3600" spc="-3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CC0000"/>
                </a:solidFill>
                <a:latin typeface="Verdana"/>
                <a:cs typeface="Verdana"/>
              </a:rPr>
              <a:t>107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317" y="1904491"/>
            <a:ext cx="5340985" cy="44678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4965" marR="245110" indent="-342900">
              <a:lnSpc>
                <a:spcPct val="100400"/>
              </a:lnSpc>
              <a:spcBef>
                <a:spcPts val="8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untuk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entitas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melakukan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transaksi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ijarah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. </a:t>
            </a:r>
            <a:r>
              <a:rPr sz="1400" dirty="0">
                <a:solidFill>
                  <a:srgbClr val="00254B"/>
                </a:solidFill>
                <a:latin typeface="Tahoma"/>
                <a:cs typeface="Tahoma"/>
              </a:rPr>
              <a:t>(prgf –</a:t>
            </a:r>
            <a:r>
              <a:rPr sz="14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400" spc="-10" dirty="0">
                <a:solidFill>
                  <a:srgbClr val="00254B"/>
                </a:solidFill>
                <a:latin typeface="Tahoma"/>
                <a:cs typeface="Tahoma"/>
              </a:rPr>
              <a:t>2)</a:t>
            </a:r>
            <a:endParaRPr sz="1400">
              <a:latin typeface="Tahoma"/>
              <a:cs typeface="Tahoma"/>
            </a:endParaRPr>
          </a:p>
          <a:p>
            <a:pPr marL="354965" marR="553720" indent="-342900">
              <a:lnSpc>
                <a:spcPct val="100200"/>
              </a:lnSpc>
              <a:spcBef>
                <a:spcPts val="66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untuk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pembiayaan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multijasa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 yang menggunakan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akad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ijarah, </a:t>
            </a:r>
            <a:r>
              <a:rPr sz="1400" dirty="0">
                <a:solidFill>
                  <a:srgbClr val="00254B"/>
                </a:solidFill>
                <a:latin typeface="Tahoma"/>
                <a:cs typeface="Tahoma"/>
              </a:rPr>
              <a:t>(prgf</a:t>
            </a:r>
            <a:r>
              <a:rPr sz="1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00254B"/>
                </a:solidFill>
                <a:latin typeface="Tahoma"/>
                <a:cs typeface="Tahoma"/>
              </a:rPr>
              <a:t>-3)</a:t>
            </a:r>
            <a:endParaRPr sz="1400">
              <a:latin typeface="Tahoma"/>
              <a:cs typeface="Tahoma"/>
            </a:endParaRPr>
          </a:p>
          <a:p>
            <a:pPr marL="355600" marR="5080" indent="-342900">
              <a:lnSpc>
                <a:spcPct val="100099"/>
              </a:lnSpc>
              <a:spcBef>
                <a:spcPts val="67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namun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mencakup  pengaturan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perlakuan  akuntansi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untuk obligasi  syariah (sukuk)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yang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menggunakan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akad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ijarah. </a:t>
            </a:r>
            <a:r>
              <a:rPr sz="1400" dirty="0">
                <a:solidFill>
                  <a:srgbClr val="00254B"/>
                </a:solidFill>
                <a:latin typeface="Tahoma"/>
                <a:cs typeface="Tahoma"/>
              </a:rPr>
              <a:t>(prgf</a:t>
            </a:r>
            <a:r>
              <a:rPr sz="1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00254B"/>
                </a:solidFill>
                <a:latin typeface="Tahoma"/>
                <a:cs typeface="Tahoma"/>
              </a:rPr>
              <a:t>-3)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42646"/>
            <a:ext cx="9794875" cy="6750050"/>
            <a:chOff x="504319" y="342646"/>
            <a:chExt cx="9794875" cy="67500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55067" y="1491996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03070" y="348996"/>
              <a:ext cx="3200400" cy="1752600"/>
            </a:xfrm>
            <a:custGeom>
              <a:avLst/>
              <a:gdLst/>
              <a:ahLst/>
              <a:cxnLst/>
              <a:rect l="l" t="t" r="r" b="b"/>
              <a:pathLst>
                <a:path w="3200400" h="1752600">
                  <a:moveTo>
                    <a:pt x="288036" y="1419271"/>
                  </a:moveTo>
                  <a:lnTo>
                    <a:pt x="288036" y="583692"/>
                  </a:lnTo>
                  <a:lnTo>
                    <a:pt x="287799" y="582203"/>
                  </a:lnTo>
                  <a:lnTo>
                    <a:pt x="235210" y="589974"/>
                  </a:lnTo>
                  <a:lnTo>
                    <a:pt x="185921" y="603863"/>
                  </a:lnTo>
                  <a:lnTo>
                    <a:pt x="140885" y="623259"/>
                  </a:lnTo>
                  <a:lnTo>
                    <a:pt x="100816" y="647585"/>
                  </a:lnTo>
                  <a:lnTo>
                    <a:pt x="66428" y="676263"/>
                  </a:lnTo>
                  <a:lnTo>
                    <a:pt x="38438" y="708716"/>
                  </a:lnTo>
                  <a:lnTo>
                    <a:pt x="17560" y="744368"/>
                  </a:lnTo>
                  <a:lnTo>
                    <a:pt x="4509" y="782641"/>
                  </a:lnTo>
                  <a:lnTo>
                    <a:pt x="0" y="822960"/>
                  </a:lnTo>
                  <a:lnTo>
                    <a:pt x="4967" y="864982"/>
                  </a:lnTo>
                  <a:lnTo>
                    <a:pt x="19416" y="905143"/>
                  </a:lnTo>
                  <a:lnTo>
                    <a:pt x="42672" y="942594"/>
                  </a:lnTo>
                  <a:lnTo>
                    <a:pt x="74055" y="976488"/>
                  </a:lnTo>
                  <a:lnTo>
                    <a:pt x="112888" y="1005981"/>
                  </a:lnTo>
                  <a:lnTo>
                    <a:pt x="155503" y="1028633"/>
                  </a:lnTo>
                  <a:lnTo>
                    <a:pt x="156972" y="1027176"/>
                  </a:lnTo>
                  <a:lnTo>
                    <a:pt x="158496" y="1030224"/>
                  </a:lnTo>
                  <a:lnTo>
                    <a:pt x="158496" y="1356420"/>
                  </a:lnTo>
                  <a:lnTo>
                    <a:pt x="164782" y="1361884"/>
                  </a:lnTo>
                  <a:lnTo>
                    <a:pt x="202435" y="1385986"/>
                  </a:lnTo>
                  <a:lnTo>
                    <a:pt x="244771" y="1405608"/>
                  </a:lnTo>
                  <a:lnTo>
                    <a:pt x="288036" y="1419271"/>
                  </a:lnTo>
                  <a:close/>
                </a:path>
                <a:path w="3200400" h="1752600">
                  <a:moveTo>
                    <a:pt x="158496" y="1356420"/>
                  </a:moveTo>
                  <a:lnTo>
                    <a:pt x="158496" y="1030224"/>
                  </a:lnTo>
                  <a:lnTo>
                    <a:pt x="155503" y="1028633"/>
                  </a:lnTo>
                  <a:lnTo>
                    <a:pt x="120253" y="1063609"/>
                  </a:lnTo>
                  <a:lnTo>
                    <a:pt x="92964" y="1103757"/>
                  </a:lnTo>
                  <a:lnTo>
                    <a:pt x="75961" y="1146762"/>
                  </a:lnTo>
                  <a:lnTo>
                    <a:pt x="70104" y="1191768"/>
                  </a:lnTo>
                  <a:lnTo>
                    <a:pt x="74336" y="1230729"/>
                  </a:lnTo>
                  <a:lnTo>
                    <a:pt x="86587" y="1267724"/>
                  </a:lnTo>
                  <a:lnTo>
                    <a:pt x="106190" y="1302250"/>
                  </a:lnTo>
                  <a:lnTo>
                    <a:pt x="132478" y="1333804"/>
                  </a:lnTo>
                  <a:lnTo>
                    <a:pt x="158496" y="1356420"/>
                  </a:lnTo>
                  <a:close/>
                </a:path>
                <a:path w="3200400" h="1752600">
                  <a:moveTo>
                    <a:pt x="1664208" y="1751416"/>
                  </a:moveTo>
                  <a:lnTo>
                    <a:pt x="1664208" y="137160"/>
                  </a:lnTo>
                  <a:lnTo>
                    <a:pt x="1624929" y="111901"/>
                  </a:lnTo>
                  <a:lnTo>
                    <a:pt x="1582137" y="91044"/>
                  </a:lnTo>
                  <a:lnTo>
                    <a:pt x="1536382" y="74676"/>
                  </a:lnTo>
                  <a:lnTo>
                    <a:pt x="1488214" y="62879"/>
                  </a:lnTo>
                  <a:lnTo>
                    <a:pt x="1438183" y="55738"/>
                  </a:lnTo>
                  <a:lnTo>
                    <a:pt x="1386840" y="53340"/>
                  </a:lnTo>
                  <a:lnTo>
                    <a:pt x="1332651" y="56081"/>
                  </a:lnTo>
                  <a:lnTo>
                    <a:pt x="1280231" y="64127"/>
                  </a:lnTo>
                  <a:lnTo>
                    <a:pt x="1230204" y="77209"/>
                  </a:lnTo>
                  <a:lnTo>
                    <a:pt x="1183195" y="95059"/>
                  </a:lnTo>
                  <a:lnTo>
                    <a:pt x="1139829" y="117410"/>
                  </a:lnTo>
                  <a:lnTo>
                    <a:pt x="1100732" y="143994"/>
                  </a:lnTo>
                  <a:lnTo>
                    <a:pt x="1066529" y="174542"/>
                  </a:lnTo>
                  <a:lnTo>
                    <a:pt x="1037844" y="208788"/>
                  </a:lnTo>
                  <a:lnTo>
                    <a:pt x="1036320" y="211836"/>
                  </a:lnTo>
                  <a:lnTo>
                    <a:pt x="989234" y="193572"/>
                  </a:lnTo>
                  <a:lnTo>
                    <a:pt x="939808" y="179112"/>
                  </a:lnTo>
                  <a:lnTo>
                    <a:pt x="888626" y="168603"/>
                  </a:lnTo>
                  <a:lnTo>
                    <a:pt x="836273" y="162190"/>
                  </a:lnTo>
                  <a:lnTo>
                    <a:pt x="783336" y="160020"/>
                  </a:lnTo>
                  <a:lnTo>
                    <a:pt x="728909" y="162197"/>
                  </a:lnTo>
                  <a:lnTo>
                    <a:pt x="676170" y="168583"/>
                  </a:lnTo>
                  <a:lnTo>
                    <a:pt x="625425" y="178954"/>
                  </a:lnTo>
                  <a:lnTo>
                    <a:pt x="576980" y="193088"/>
                  </a:lnTo>
                  <a:lnTo>
                    <a:pt x="531142" y="210763"/>
                  </a:lnTo>
                  <a:lnTo>
                    <a:pt x="488216" y="231757"/>
                  </a:lnTo>
                  <a:lnTo>
                    <a:pt x="448509" y="255848"/>
                  </a:lnTo>
                  <a:lnTo>
                    <a:pt x="412327" y="282814"/>
                  </a:lnTo>
                  <a:lnTo>
                    <a:pt x="379975" y="312432"/>
                  </a:lnTo>
                  <a:lnTo>
                    <a:pt x="351761" y="344480"/>
                  </a:lnTo>
                  <a:lnTo>
                    <a:pt x="327991" y="378736"/>
                  </a:lnTo>
                  <a:lnTo>
                    <a:pt x="308969" y="414979"/>
                  </a:lnTo>
                  <a:lnTo>
                    <a:pt x="295003" y="452985"/>
                  </a:lnTo>
                  <a:lnTo>
                    <a:pt x="286400" y="492532"/>
                  </a:lnTo>
                  <a:lnTo>
                    <a:pt x="283464" y="533400"/>
                  </a:lnTo>
                  <a:lnTo>
                    <a:pt x="283749" y="545973"/>
                  </a:lnTo>
                  <a:lnTo>
                    <a:pt x="284607" y="558546"/>
                  </a:lnTo>
                  <a:lnTo>
                    <a:pt x="286035" y="571119"/>
                  </a:lnTo>
                  <a:lnTo>
                    <a:pt x="287799" y="582203"/>
                  </a:lnTo>
                  <a:lnTo>
                    <a:pt x="288036" y="582168"/>
                  </a:lnTo>
                  <a:lnTo>
                    <a:pt x="288036" y="1419271"/>
                  </a:lnTo>
                  <a:lnTo>
                    <a:pt x="291120" y="1420246"/>
                  </a:lnTo>
                  <a:lnTo>
                    <a:pt x="340816" y="1429397"/>
                  </a:lnTo>
                  <a:lnTo>
                    <a:pt x="393192" y="1432560"/>
                  </a:lnTo>
                  <a:lnTo>
                    <a:pt x="402574" y="1432321"/>
                  </a:lnTo>
                  <a:lnTo>
                    <a:pt x="421909" y="1431274"/>
                  </a:lnTo>
                  <a:lnTo>
                    <a:pt x="431292" y="1431036"/>
                  </a:lnTo>
                  <a:lnTo>
                    <a:pt x="431292" y="1434335"/>
                  </a:lnTo>
                  <a:lnTo>
                    <a:pt x="459715" y="1467449"/>
                  </a:lnTo>
                  <a:lnTo>
                    <a:pt x="493647" y="1499700"/>
                  </a:lnTo>
                  <a:lnTo>
                    <a:pt x="531241" y="1529169"/>
                  </a:lnTo>
                  <a:lnTo>
                    <a:pt x="572174" y="1555712"/>
                  </a:lnTo>
                  <a:lnTo>
                    <a:pt x="616123" y="1579183"/>
                  </a:lnTo>
                  <a:lnTo>
                    <a:pt x="662764" y="1599439"/>
                  </a:lnTo>
                  <a:lnTo>
                    <a:pt x="711776" y="1616336"/>
                  </a:lnTo>
                  <a:lnTo>
                    <a:pt x="762835" y="1629729"/>
                  </a:lnTo>
                  <a:lnTo>
                    <a:pt x="815619" y="1639474"/>
                  </a:lnTo>
                  <a:lnTo>
                    <a:pt x="869804" y="1645427"/>
                  </a:lnTo>
                  <a:lnTo>
                    <a:pt x="925068" y="1647444"/>
                  </a:lnTo>
                  <a:lnTo>
                    <a:pt x="976707" y="1645680"/>
                  </a:lnTo>
                  <a:lnTo>
                    <a:pt x="1027796" y="1640444"/>
                  </a:lnTo>
                  <a:lnTo>
                    <a:pt x="1078039" y="1631823"/>
                  </a:lnTo>
                  <a:lnTo>
                    <a:pt x="1127139" y="1619899"/>
                  </a:lnTo>
                  <a:lnTo>
                    <a:pt x="1174799" y="1604757"/>
                  </a:lnTo>
                  <a:lnTo>
                    <a:pt x="1219200" y="1587090"/>
                  </a:lnTo>
                  <a:lnTo>
                    <a:pt x="1219200" y="1586484"/>
                  </a:lnTo>
                  <a:lnTo>
                    <a:pt x="1220724" y="1586484"/>
                  </a:lnTo>
                  <a:lnTo>
                    <a:pt x="1220724" y="1587996"/>
                  </a:lnTo>
                  <a:lnTo>
                    <a:pt x="1252433" y="1619474"/>
                  </a:lnTo>
                  <a:lnTo>
                    <a:pt x="1289881" y="1649241"/>
                  </a:lnTo>
                  <a:lnTo>
                    <a:pt x="1331129" y="1675609"/>
                  </a:lnTo>
                  <a:lnTo>
                    <a:pt x="1375764" y="1698402"/>
                  </a:lnTo>
                  <a:lnTo>
                    <a:pt x="1423372" y="1717445"/>
                  </a:lnTo>
                  <a:lnTo>
                    <a:pt x="1473538" y="1732562"/>
                  </a:lnTo>
                  <a:lnTo>
                    <a:pt x="1525850" y="1743577"/>
                  </a:lnTo>
                  <a:lnTo>
                    <a:pt x="1579892" y="1750315"/>
                  </a:lnTo>
                  <a:lnTo>
                    <a:pt x="1635252" y="1752600"/>
                  </a:lnTo>
                  <a:lnTo>
                    <a:pt x="1664208" y="1751416"/>
                  </a:lnTo>
                  <a:close/>
                </a:path>
                <a:path w="3200400" h="1752600">
                  <a:moveTo>
                    <a:pt x="431292" y="1434335"/>
                  </a:moveTo>
                  <a:lnTo>
                    <a:pt x="431292" y="1431036"/>
                  </a:lnTo>
                  <a:lnTo>
                    <a:pt x="429768" y="1432560"/>
                  </a:lnTo>
                  <a:lnTo>
                    <a:pt x="431292" y="1434335"/>
                  </a:lnTo>
                  <a:close/>
                </a:path>
                <a:path w="3200400" h="1752600">
                  <a:moveTo>
                    <a:pt x="1219636" y="1586916"/>
                  </a:moveTo>
                  <a:lnTo>
                    <a:pt x="1219200" y="1586484"/>
                  </a:lnTo>
                  <a:lnTo>
                    <a:pt x="1219200" y="1587090"/>
                  </a:lnTo>
                  <a:lnTo>
                    <a:pt x="1219636" y="1586916"/>
                  </a:lnTo>
                  <a:close/>
                </a:path>
                <a:path w="3200400" h="1752600">
                  <a:moveTo>
                    <a:pt x="1220724" y="1587996"/>
                  </a:moveTo>
                  <a:lnTo>
                    <a:pt x="1220724" y="1586484"/>
                  </a:lnTo>
                  <a:lnTo>
                    <a:pt x="1219636" y="1586916"/>
                  </a:lnTo>
                  <a:lnTo>
                    <a:pt x="1220724" y="1587996"/>
                  </a:lnTo>
                  <a:close/>
                </a:path>
                <a:path w="3200400" h="1752600">
                  <a:moveTo>
                    <a:pt x="2837688" y="219456"/>
                  </a:moveTo>
                  <a:lnTo>
                    <a:pt x="2822801" y="178615"/>
                  </a:lnTo>
                  <a:lnTo>
                    <a:pt x="2799987" y="140747"/>
                  </a:lnTo>
                  <a:lnTo>
                    <a:pt x="2770011" y="106341"/>
                  </a:lnTo>
                  <a:lnTo>
                    <a:pt x="2733637" y="75886"/>
                  </a:lnTo>
                  <a:lnTo>
                    <a:pt x="2691632" y="49871"/>
                  </a:lnTo>
                  <a:lnTo>
                    <a:pt x="2644760" y="28786"/>
                  </a:lnTo>
                  <a:lnTo>
                    <a:pt x="2593787" y="13120"/>
                  </a:lnTo>
                  <a:lnTo>
                    <a:pt x="2539477" y="3361"/>
                  </a:lnTo>
                  <a:lnTo>
                    <a:pt x="2482596" y="0"/>
                  </a:lnTo>
                  <a:lnTo>
                    <a:pt x="2430526" y="2871"/>
                  </a:lnTo>
                  <a:lnTo>
                    <a:pt x="2379980" y="11288"/>
                  </a:lnTo>
                  <a:lnTo>
                    <a:pt x="2331720" y="24955"/>
                  </a:lnTo>
                  <a:lnTo>
                    <a:pt x="2286508" y="43575"/>
                  </a:lnTo>
                  <a:lnTo>
                    <a:pt x="2245106" y="66851"/>
                  </a:lnTo>
                  <a:lnTo>
                    <a:pt x="2208276" y="94488"/>
                  </a:lnTo>
                  <a:lnTo>
                    <a:pt x="2175129" y="66851"/>
                  </a:lnTo>
                  <a:lnTo>
                    <a:pt x="2137156" y="43575"/>
                  </a:lnTo>
                  <a:lnTo>
                    <a:pt x="2095117" y="24954"/>
                  </a:lnTo>
                  <a:lnTo>
                    <a:pt x="2049780" y="11288"/>
                  </a:lnTo>
                  <a:lnTo>
                    <a:pt x="2001901" y="2871"/>
                  </a:lnTo>
                  <a:lnTo>
                    <a:pt x="1952244" y="0"/>
                  </a:lnTo>
                  <a:lnTo>
                    <a:pt x="1900214" y="3110"/>
                  </a:lnTo>
                  <a:lnTo>
                    <a:pt x="1850451" y="12192"/>
                  </a:lnTo>
                  <a:lnTo>
                    <a:pt x="1803727" y="26872"/>
                  </a:lnTo>
                  <a:lnTo>
                    <a:pt x="1760815" y="46777"/>
                  </a:lnTo>
                  <a:lnTo>
                    <a:pt x="1722488" y="71534"/>
                  </a:lnTo>
                  <a:lnTo>
                    <a:pt x="1689520" y="100770"/>
                  </a:lnTo>
                  <a:lnTo>
                    <a:pt x="1662684" y="134112"/>
                  </a:lnTo>
                  <a:lnTo>
                    <a:pt x="1664208" y="137160"/>
                  </a:lnTo>
                  <a:lnTo>
                    <a:pt x="1664208" y="1751416"/>
                  </a:lnTo>
                  <a:lnTo>
                    <a:pt x="1742454" y="1743858"/>
                  </a:lnTo>
                  <a:lnTo>
                    <a:pt x="1793605" y="1733240"/>
                  </a:lnTo>
                  <a:lnTo>
                    <a:pt x="1842628" y="1718733"/>
                  </a:lnTo>
                  <a:lnTo>
                    <a:pt x="1889155" y="1700543"/>
                  </a:lnTo>
                  <a:lnTo>
                    <a:pt x="1932813" y="1678876"/>
                  </a:lnTo>
                  <a:lnTo>
                    <a:pt x="1973232" y="1653939"/>
                  </a:lnTo>
                  <a:lnTo>
                    <a:pt x="2010043" y="1625938"/>
                  </a:lnTo>
                  <a:lnTo>
                    <a:pt x="2042874" y="1595080"/>
                  </a:lnTo>
                  <a:lnTo>
                    <a:pt x="2071355" y="1561570"/>
                  </a:lnTo>
                  <a:lnTo>
                    <a:pt x="2095119" y="1525613"/>
                  </a:lnTo>
                  <a:lnTo>
                    <a:pt x="2113788" y="1487424"/>
                  </a:lnTo>
                  <a:lnTo>
                    <a:pt x="2113788" y="1488948"/>
                  </a:lnTo>
                  <a:lnTo>
                    <a:pt x="2156130" y="1506309"/>
                  </a:lnTo>
                  <a:lnTo>
                    <a:pt x="2200521" y="1519940"/>
                  </a:lnTo>
                  <a:lnTo>
                    <a:pt x="2246449" y="1529766"/>
                  </a:lnTo>
                  <a:lnTo>
                    <a:pt x="2293400" y="1535716"/>
                  </a:lnTo>
                  <a:lnTo>
                    <a:pt x="2340864" y="1537716"/>
                  </a:lnTo>
                  <a:lnTo>
                    <a:pt x="2394499" y="1535249"/>
                  </a:lnTo>
                  <a:lnTo>
                    <a:pt x="2446120" y="1528046"/>
                  </a:lnTo>
                  <a:lnTo>
                    <a:pt x="2495336" y="1516402"/>
                  </a:lnTo>
                  <a:lnTo>
                    <a:pt x="2541754" y="1500612"/>
                  </a:lnTo>
                  <a:lnTo>
                    <a:pt x="2584985" y="1480973"/>
                  </a:lnTo>
                  <a:lnTo>
                    <a:pt x="2624636" y="1457779"/>
                  </a:lnTo>
                  <a:lnTo>
                    <a:pt x="2660316" y="1431327"/>
                  </a:lnTo>
                  <a:lnTo>
                    <a:pt x="2691635" y="1401911"/>
                  </a:lnTo>
                  <a:lnTo>
                    <a:pt x="2718200" y="1369827"/>
                  </a:lnTo>
                  <a:lnTo>
                    <a:pt x="2739622" y="1335371"/>
                  </a:lnTo>
                  <a:lnTo>
                    <a:pt x="2755507" y="1298838"/>
                  </a:lnTo>
                  <a:lnTo>
                    <a:pt x="2765466" y="1260524"/>
                  </a:lnTo>
                  <a:lnTo>
                    <a:pt x="2769108" y="1220724"/>
                  </a:lnTo>
                  <a:lnTo>
                    <a:pt x="2769108" y="1219200"/>
                  </a:lnTo>
                  <a:lnTo>
                    <a:pt x="2824917" y="1210941"/>
                  </a:lnTo>
                  <a:lnTo>
                    <a:pt x="2836164" y="1208273"/>
                  </a:lnTo>
                  <a:lnTo>
                    <a:pt x="2836164" y="220980"/>
                  </a:lnTo>
                  <a:lnTo>
                    <a:pt x="2837688" y="219456"/>
                  </a:lnTo>
                  <a:close/>
                </a:path>
                <a:path w="3200400" h="1752600">
                  <a:moveTo>
                    <a:pt x="3127248" y="505968"/>
                  </a:moveTo>
                  <a:lnTo>
                    <a:pt x="3122885" y="462027"/>
                  </a:lnTo>
                  <a:lnTo>
                    <a:pt x="3110180" y="419955"/>
                  </a:lnTo>
                  <a:lnTo>
                    <a:pt x="3089712" y="380266"/>
                  </a:lnTo>
                  <a:lnTo>
                    <a:pt x="3062056" y="343474"/>
                  </a:lnTo>
                  <a:lnTo>
                    <a:pt x="3027790" y="310095"/>
                  </a:lnTo>
                  <a:lnTo>
                    <a:pt x="2987491" y="280641"/>
                  </a:lnTo>
                  <a:lnTo>
                    <a:pt x="2941736" y="255628"/>
                  </a:lnTo>
                  <a:lnTo>
                    <a:pt x="2891101" y="235569"/>
                  </a:lnTo>
                  <a:lnTo>
                    <a:pt x="2836164" y="220980"/>
                  </a:lnTo>
                  <a:lnTo>
                    <a:pt x="2836164" y="1208273"/>
                  </a:lnTo>
                  <a:lnTo>
                    <a:pt x="2878175" y="1198307"/>
                  </a:lnTo>
                  <a:lnTo>
                    <a:pt x="2928549" y="1181579"/>
                  </a:lnTo>
                  <a:lnTo>
                    <a:pt x="2975706" y="1161034"/>
                  </a:lnTo>
                  <a:lnTo>
                    <a:pt x="3019312" y="1136951"/>
                  </a:lnTo>
                  <a:lnTo>
                    <a:pt x="3059035" y="1109609"/>
                  </a:lnTo>
                  <a:lnTo>
                    <a:pt x="3094542" y="1079287"/>
                  </a:lnTo>
                  <a:lnTo>
                    <a:pt x="3095244" y="621792"/>
                  </a:lnTo>
                  <a:lnTo>
                    <a:pt x="3109245" y="593836"/>
                  </a:lnTo>
                  <a:lnTo>
                    <a:pt x="3119247" y="565023"/>
                  </a:lnTo>
                  <a:lnTo>
                    <a:pt x="3125247" y="535638"/>
                  </a:lnTo>
                  <a:lnTo>
                    <a:pt x="3127248" y="505968"/>
                  </a:lnTo>
                  <a:close/>
                </a:path>
                <a:path w="3200400" h="1752600">
                  <a:moveTo>
                    <a:pt x="3200400" y="850392"/>
                  </a:moveTo>
                  <a:lnTo>
                    <a:pt x="3196059" y="800721"/>
                  </a:lnTo>
                  <a:lnTo>
                    <a:pt x="3183233" y="752587"/>
                  </a:lnTo>
                  <a:lnTo>
                    <a:pt x="3162214" y="706428"/>
                  </a:lnTo>
                  <a:lnTo>
                    <a:pt x="3133295" y="662683"/>
                  </a:lnTo>
                  <a:lnTo>
                    <a:pt x="3096768" y="621792"/>
                  </a:lnTo>
                  <a:lnTo>
                    <a:pt x="3095244" y="621792"/>
                  </a:lnTo>
                  <a:lnTo>
                    <a:pt x="3095244" y="1078539"/>
                  </a:lnTo>
                  <a:lnTo>
                    <a:pt x="3125500" y="1046264"/>
                  </a:lnTo>
                  <a:lnTo>
                    <a:pt x="3151576" y="1010819"/>
                  </a:lnTo>
                  <a:lnTo>
                    <a:pt x="3172437" y="973230"/>
                  </a:lnTo>
                  <a:lnTo>
                    <a:pt x="3187750" y="933777"/>
                  </a:lnTo>
                  <a:lnTo>
                    <a:pt x="3197182" y="892738"/>
                  </a:lnTo>
                  <a:lnTo>
                    <a:pt x="3200400" y="850392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03069" y="348995"/>
              <a:ext cx="3200400" cy="1752600"/>
            </a:xfrm>
            <a:custGeom>
              <a:avLst/>
              <a:gdLst/>
              <a:ahLst/>
              <a:cxnLst/>
              <a:rect l="l" t="t" r="r" b="b"/>
              <a:pathLst>
                <a:path w="3200400" h="1752600">
                  <a:moveTo>
                    <a:pt x="288035" y="582167"/>
                  </a:moveTo>
                  <a:lnTo>
                    <a:pt x="235210" y="589974"/>
                  </a:lnTo>
                  <a:lnTo>
                    <a:pt x="185921" y="603863"/>
                  </a:lnTo>
                  <a:lnTo>
                    <a:pt x="140885" y="623259"/>
                  </a:lnTo>
                  <a:lnTo>
                    <a:pt x="100816" y="647585"/>
                  </a:lnTo>
                  <a:lnTo>
                    <a:pt x="66428" y="676262"/>
                  </a:lnTo>
                  <a:lnTo>
                    <a:pt x="38438" y="708716"/>
                  </a:lnTo>
                  <a:lnTo>
                    <a:pt x="17560" y="744368"/>
                  </a:lnTo>
                  <a:lnTo>
                    <a:pt x="4509" y="782641"/>
                  </a:lnTo>
                  <a:lnTo>
                    <a:pt x="0" y="822959"/>
                  </a:lnTo>
                  <a:lnTo>
                    <a:pt x="4967" y="864982"/>
                  </a:lnTo>
                  <a:lnTo>
                    <a:pt x="19416" y="905143"/>
                  </a:lnTo>
                  <a:lnTo>
                    <a:pt x="42671" y="942593"/>
                  </a:lnTo>
                  <a:lnTo>
                    <a:pt x="74055" y="976488"/>
                  </a:lnTo>
                  <a:lnTo>
                    <a:pt x="112888" y="1005981"/>
                  </a:lnTo>
                  <a:lnTo>
                    <a:pt x="158495" y="1030223"/>
                  </a:lnTo>
                  <a:lnTo>
                    <a:pt x="120253" y="1063609"/>
                  </a:lnTo>
                  <a:lnTo>
                    <a:pt x="92963" y="1103756"/>
                  </a:lnTo>
                  <a:lnTo>
                    <a:pt x="75961" y="1146762"/>
                  </a:lnTo>
                  <a:lnTo>
                    <a:pt x="70103" y="1191767"/>
                  </a:lnTo>
                  <a:lnTo>
                    <a:pt x="74336" y="1230729"/>
                  </a:lnTo>
                  <a:lnTo>
                    <a:pt x="86587" y="1267724"/>
                  </a:lnTo>
                  <a:lnTo>
                    <a:pt x="106190" y="1302250"/>
                  </a:lnTo>
                  <a:lnTo>
                    <a:pt x="132478" y="1333804"/>
                  </a:lnTo>
                  <a:lnTo>
                    <a:pt x="164782" y="1361884"/>
                  </a:lnTo>
                  <a:lnTo>
                    <a:pt x="202435" y="1385986"/>
                  </a:lnTo>
                  <a:lnTo>
                    <a:pt x="244771" y="1405608"/>
                  </a:lnTo>
                  <a:lnTo>
                    <a:pt x="291120" y="1420246"/>
                  </a:lnTo>
                  <a:lnTo>
                    <a:pt x="340816" y="1429397"/>
                  </a:lnTo>
                  <a:lnTo>
                    <a:pt x="393191" y="1432559"/>
                  </a:lnTo>
                  <a:lnTo>
                    <a:pt x="402574" y="1432321"/>
                  </a:lnTo>
                  <a:lnTo>
                    <a:pt x="412241" y="1431797"/>
                  </a:lnTo>
                  <a:lnTo>
                    <a:pt x="421909" y="1431274"/>
                  </a:lnTo>
                  <a:lnTo>
                    <a:pt x="431291" y="1431035"/>
                  </a:lnTo>
                  <a:lnTo>
                    <a:pt x="429767" y="1432559"/>
                  </a:lnTo>
                  <a:lnTo>
                    <a:pt x="459715" y="1467449"/>
                  </a:lnTo>
                  <a:lnTo>
                    <a:pt x="493647" y="1499700"/>
                  </a:lnTo>
                  <a:lnTo>
                    <a:pt x="531241" y="1529169"/>
                  </a:lnTo>
                  <a:lnTo>
                    <a:pt x="572174" y="1555711"/>
                  </a:lnTo>
                  <a:lnTo>
                    <a:pt x="616123" y="1579183"/>
                  </a:lnTo>
                  <a:lnTo>
                    <a:pt x="662764" y="1599439"/>
                  </a:lnTo>
                  <a:lnTo>
                    <a:pt x="711776" y="1616336"/>
                  </a:lnTo>
                  <a:lnTo>
                    <a:pt x="762835" y="1629729"/>
                  </a:lnTo>
                  <a:lnTo>
                    <a:pt x="815619" y="1639474"/>
                  </a:lnTo>
                  <a:lnTo>
                    <a:pt x="869804" y="1645427"/>
                  </a:lnTo>
                  <a:lnTo>
                    <a:pt x="925067" y="1647443"/>
                  </a:lnTo>
                  <a:lnTo>
                    <a:pt x="976707" y="1645680"/>
                  </a:lnTo>
                  <a:lnTo>
                    <a:pt x="1027796" y="1640444"/>
                  </a:lnTo>
                  <a:lnTo>
                    <a:pt x="1078039" y="1631822"/>
                  </a:lnTo>
                  <a:lnTo>
                    <a:pt x="1127139" y="1619899"/>
                  </a:lnTo>
                  <a:lnTo>
                    <a:pt x="1174799" y="1604757"/>
                  </a:lnTo>
                  <a:lnTo>
                    <a:pt x="1220723" y="1586483"/>
                  </a:lnTo>
                  <a:lnTo>
                    <a:pt x="1252433" y="1619474"/>
                  </a:lnTo>
                  <a:lnTo>
                    <a:pt x="1289880" y="1649241"/>
                  </a:lnTo>
                  <a:lnTo>
                    <a:pt x="1331129" y="1675609"/>
                  </a:lnTo>
                  <a:lnTo>
                    <a:pt x="1375764" y="1698402"/>
                  </a:lnTo>
                  <a:lnTo>
                    <a:pt x="1423372" y="1717445"/>
                  </a:lnTo>
                  <a:lnTo>
                    <a:pt x="1473538" y="1732562"/>
                  </a:lnTo>
                  <a:lnTo>
                    <a:pt x="1525850" y="1743577"/>
                  </a:lnTo>
                  <a:lnTo>
                    <a:pt x="1579892" y="1750315"/>
                  </a:lnTo>
                  <a:lnTo>
                    <a:pt x="1635251" y="1752599"/>
                  </a:lnTo>
                  <a:lnTo>
                    <a:pt x="1689546" y="1750380"/>
                  </a:lnTo>
                  <a:lnTo>
                    <a:pt x="1742454" y="1743858"/>
                  </a:lnTo>
                  <a:lnTo>
                    <a:pt x="1793605" y="1733240"/>
                  </a:lnTo>
                  <a:lnTo>
                    <a:pt x="1842628" y="1718733"/>
                  </a:lnTo>
                  <a:lnTo>
                    <a:pt x="1889154" y="1700543"/>
                  </a:lnTo>
                  <a:lnTo>
                    <a:pt x="1932812" y="1678876"/>
                  </a:lnTo>
                  <a:lnTo>
                    <a:pt x="1973232" y="1653939"/>
                  </a:lnTo>
                  <a:lnTo>
                    <a:pt x="2010043" y="1625938"/>
                  </a:lnTo>
                  <a:lnTo>
                    <a:pt x="2042874" y="1595080"/>
                  </a:lnTo>
                  <a:lnTo>
                    <a:pt x="2071355" y="1561570"/>
                  </a:lnTo>
                  <a:lnTo>
                    <a:pt x="2095117" y="1525616"/>
                  </a:lnTo>
                  <a:lnTo>
                    <a:pt x="2113787" y="1487423"/>
                  </a:lnTo>
                  <a:lnTo>
                    <a:pt x="2113787" y="1488947"/>
                  </a:lnTo>
                  <a:lnTo>
                    <a:pt x="2156130" y="1506309"/>
                  </a:lnTo>
                  <a:lnTo>
                    <a:pt x="2200521" y="1519940"/>
                  </a:lnTo>
                  <a:lnTo>
                    <a:pt x="2246449" y="1529766"/>
                  </a:lnTo>
                  <a:lnTo>
                    <a:pt x="2293400" y="1535716"/>
                  </a:lnTo>
                  <a:lnTo>
                    <a:pt x="2340863" y="1537715"/>
                  </a:lnTo>
                  <a:lnTo>
                    <a:pt x="2394499" y="1535249"/>
                  </a:lnTo>
                  <a:lnTo>
                    <a:pt x="2446120" y="1528046"/>
                  </a:lnTo>
                  <a:lnTo>
                    <a:pt x="2495335" y="1516402"/>
                  </a:lnTo>
                  <a:lnTo>
                    <a:pt x="2541754" y="1500612"/>
                  </a:lnTo>
                  <a:lnTo>
                    <a:pt x="2584984" y="1480973"/>
                  </a:lnTo>
                  <a:lnTo>
                    <a:pt x="2624635" y="1457779"/>
                  </a:lnTo>
                  <a:lnTo>
                    <a:pt x="2660316" y="1431327"/>
                  </a:lnTo>
                  <a:lnTo>
                    <a:pt x="2691635" y="1401911"/>
                  </a:lnTo>
                  <a:lnTo>
                    <a:pt x="2718200" y="1369827"/>
                  </a:lnTo>
                  <a:lnTo>
                    <a:pt x="2739621" y="1335371"/>
                  </a:lnTo>
                  <a:lnTo>
                    <a:pt x="2755507" y="1298838"/>
                  </a:lnTo>
                  <a:lnTo>
                    <a:pt x="2765466" y="1260524"/>
                  </a:lnTo>
                  <a:lnTo>
                    <a:pt x="2769107" y="1220723"/>
                  </a:lnTo>
                  <a:lnTo>
                    <a:pt x="2769107" y="1219199"/>
                  </a:lnTo>
                  <a:lnTo>
                    <a:pt x="2824917" y="1210941"/>
                  </a:lnTo>
                  <a:lnTo>
                    <a:pt x="2878175" y="1198307"/>
                  </a:lnTo>
                  <a:lnTo>
                    <a:pt x="2928549" y="1181579"/>
                  </a:lnTo>
                  <a:lnTo>
                    <a:pt x="2975706" y="1161034"/>
                  </a:lnTo>
                  <a:lnTo>
                    <a:pt x="3019312" y="1136951"/>
                  </a:lnTo>
                  <a:lnTo>
                    <a:pt x="3059035" y="1109609"/>
                  </a:lnTo>
                  <a:lnTo>
                    <a:pt x="3094542" y="1079287"/>
                  </a:lnTo>
                  <a:lnTo>
                    <a:pt x="3125500" y="1046264"/>
                  </a:lnTo>
                  <a:lnTo>
                    <a:pt x="3151576" y="1010819"/>
                  </a:lnTo>
                  <a:lnTo>
                    <a:pt x="3172437" y="973230"/>
                  </a:lnTo>
                  <a:lnTo>
                    <a:pt x="3187750" y="933777"/>
                  </a:lnTo>
                  <a:lnTo>
                    <a:pt x="3197181" y="892737"/>
                  </a:lnTo>
                  <a:lnTo>
                    <a:pt x="3200399" y="850391"/>
                  </a:lnTo>
                  <a:lnTo>
                    <a:pt x="3196059" y="800721"/>
                  </a:lnTo>
                  <a:lnTo>
                    <a:pt x="3183233" y="752587"/>
                  </a:lnTo>
                  <a:lnTo>
                    <a:pt x="3162214" y="706428"/>
                  </a:lnTo>
                  <a:lnTo>
                    <a:pt x="3133295" y="662683"/>
                  </a:lnTo>
                  <a:lnTo>
                    <a:pt x="3096767" y="621791"/>
                  </a:lnTo>
                  <a:lnTo>
                    <a:pt x="3095243" y="621791"/>
                  </a:lnTo>
                  <a:lnTo>
                    <a:pt x="3109245" y="593836"/>
                  </a:lnTo>
                  <a:lnTo>
                    <a:pt x="3119246" y="565022"/>
                  </a:lnTo>
                  <a:lnTo>
                    <a:pt x="3125247" y="535638"/>
                  </a:lnTo>
                  <a:lnTo>
                    <a:pt x="3127247" y="505967"/>
                  </a:lnTo>
                  <a:lnTo>
                    <a:pt x="3122884" y="462027"/>
                  </a:lnTo>
                  <a:lnTo>
                    <a:pt x="3110180" y="419955"/>
                  </a:lnTo>
                  <a:lnTo>
                    <a:pt x="3089712" y="380266"/>
                  </a:lnTo>
                  <a:lnTo>
                    <a:pt x="3062056" y="343474"/>
                  </a:lnTo>
                  <a:lnTo>
                    <a:pt x="3027790" y="310095"/>
                  </a:lnTo>
                  <a:lnTo>
                    <a:pt x="2987491" y="280641"/>
                  </a:lnTo>
                  <a:lnTo>
                    <a:pt x="2941735" y="255628"/>
                  </a:lnTo>
                  <a:lnTo>
                    <a:pt x="2891101" y="235569"/>
                  </a:lnTo>
                  <a:lnTo>
                    <a:pt x="2836163" y="220979"/>
                  </a:lnTo>
                  <a:lnTo>
                    <a:pt x="2837687" y="219455"/>
                  </a:lnTo>
                  <a:lnTo>
                    <a:pt x="2822801" y="178615"/>
                  </a:lnTo>
                  <a:lnTo>
                    <a:pt x="2799987" y="140747"/>
                  </a:lnTo>
                  <a:lnTo>
                    <a:pt x="2770011" y="106341"/>
                  </a:lnTo>
                  <a:lnTo>
                    <a:pt x="2733637" y="75886"/>
                  </a:lnTo>
                  <a:lnTo>
                    <a:pt x="2691632" y="49871"/>
                  </a:lnTo>
                  <a:lnTo>
                    <a:pt x="2644760" y="28786"/>
                  </a:lnTo>
                  <a:lnTo>
                    <a:pt x="2593787" y="13120"/>
                  </a:lnTo>
                  <a:lnTo>
                    <a:pt x="2539477" y="3361"/>
                  </a:lnTo>
                  <a:lnTo>
                    <a:pt x="2482595" y="0"/>
                  </a:lnTo>
                  <a:lnTo>
                    <a:pt x="2430525" y="2871"/>
                  </a:lnTo>
                  <a:lnTo>
                    <a:pt x="2379979" y="11288"/>
                  </a:lnTo>
                  <a:lnTo>
                    <a:pt x="2331719" y="24955"/>
                  </a:lnTo>
                  <a:lnTo>
                    <a:pt x="2286507" y="43575"/>
                  </a:lnTo>
                  <a:lnTo>
                    <a:pt x="2245105" y="66851"/>
                  </a:lnTo>
                  <a:lnTo>
                    <a:pt x="2208275" y="94487"/>
                  </a:lnTo>
                  <a:lnTo>
                    <a:pt x="2175128" y="66851"/>
                  </a:lnTo>
                  <a:lnTo>
                    <a:pt x="2137155" y="43575"/>
                  </a:lnTo>
                  <a:lnTo>
                    <a:pt x="2095118" y="24955"/>
                  </a:lnTo>
                  <a:lnTo>
                    <a:pt x="2049779" y="11288"/>
                  </a:lnTo>
                  <a:lnTo>
                    <a:pt x="2001900" y="2871"/>
                  </a:lnTo>
                  <a:lnTo>
                    <a:pt x="1952243" y="0"/>
                  </a:lnTo>
                  <a:lnTo>
                    <a:pt x="1900214" y="3110"/>
                  </a:lnTo>
                  <a:lnTo>
                    <a:pt x="1850451" y="12191"/>
                  </a:lnTo>
                  <a:lnTo>
                    <a:pt x="1803727" y="26872"/>
                  </a:lnTo>
                  <a:lnTo>
                    <a:pt x="1760815" y="46777"/>
                  </a:lnTo>
                  <a:lnTo>
                    <a:pt x="1722488" y="71534"/>
                  </a:lnTo>
                  <a:lnTo>
                    <a:pt x="1689520" y="100770"/>
                  </a:lnTo>
                  <a:lnTo>
                    <a:pt x="1662683" y="134111"/>
                  </a:lnTo>
                  <a:lnTo>
                    <a:pt x="1664207" y="137159"/>
                  </a:lnTo>
                  <a:lnTo>
                    <a:pt x="1624929" y="111901"/>
                  </a:lnTo>
                  <a:lnTo>
                    <a:pt x="1582137" y="91044"/>
                  </a:lnTo>
                  <a:lnTo>
                    <a:pt x="1536382" y="74675"/>
                  </a:lnTo>
                  <a:lnTo>
                    <a:pt x="1488214" y="62879"/>
                  </a:lnTo>
                  <a:lnTo>
                    <a:pt x="1438183" y="55738"/>
                  </a:lnTo>
                  <a:lnTo>
                    <a:pt x="1386839" y="53339"/>
                  </a:lnTo>
                  <a:lnTo>
                    <a:pt x="1332651" y="56081"/>
                  </a:lnTo>
                  <a:lnTo>
                    <a:pt x="1280231" y="64127"/>
                  </a:lnTo>
                  <a:lnTo>
                    <a:pt x="1230204" y="77209"/>
                  </a:lnTo>
                  <a:lnTo>
                    <a:pt x="1183195" y="95059"/>
                  </a:lnTo>
                  <a:lnTo>
                    <a:pt x="1139829" y="117410"/>
                  </a:lnTo>
                  <a:lnTo>
                    <a:pt x="1100732" y="143994"/>
                  </a:lnTo>
                  <a:lnTo>
                    <a:pt x="1066529" y="174542"/>
                  </a:lnTo>
                  <a:lnTo>
                    <a:pt x="1037843" y="208787"/>
                  </a:lnTo>
                  <a:lnTo>
                    <a:pt x="1036319" y="211835"/>
                  </a:lnTo>
                  <a:lnTo>
                    <a:pt x="989234" y="193572"/>
                  </a:lnTo>
                  <a:lnTo>
                    <a:pt x="939808" y="179112"/>
                  </a:lnTo>
                  <a:lnTo>
                    <a:pt x="888626" y="168603"/>
                  </a:lnTo>
                  <a:lnTo>
                    <a:pt x="836273" y="162190"/>
                  </a:lnTo>
                  <a:lnTo>
                    <a:pt x="783335" y="160019"/>
                  </a:lnTo>
                  <a:lnTo>
                    <a:pt x="728909" y="162197"/>
                  </a:lnTo>
                  <a:lnTo>
                    <a:pt x="676170" y="168583"/>
                  </a:lnTo>
                  <a:lnTo>
                    <a:pt x="625425" y="178954"/>
                  </a:lnTo>
                  <a:lnTo>
                    <a:pt x="576980" y="193088"/>
                  </a:lnTo>
                  <a:lnTo>
                    <a:pt x="531142" y="210763"/>
                  </a:lnTo>
                  <a:lnTo>
                    <a:pt x="488216" y="231757"/>
                  </a:lnTo>
                  <a:lnTo>
                    <a:pt x="448509" y="255848"/>
                  </a:lnTo>
                  <a:lnTo>
                    <a:pt x="412327" y="282814"/>
                  </a:lnTo>
                  <a:lnTo>
                    <a:pt x="379975" y="312432"/>
                  </a:lnTo>
                  <a:lnTo>
                    <a:pt x="351761" y="344480"/>
                  </a:lnTo>
                  <a:lnTo>
                    <a:pt x="327990" y="378736"/>
                  </a:lnTo>
                  <a:lnTo>
                    <a:pt x="308969" y="414979"/>
                  </a:lnTo>
                  <a:lnTo>
                    <a:pt x="295003" y="452985"/>
                  </a:lnTo>
                  <a:lnTo>
                    <a:pt x="286400" y="492532"/>
                  </a:lnTo>
                  <a:lnTo>
                    <a:pt x="283463" y="533399"/>
                  </a:lnTo>
                  <a:lnTo>
                    <a:pt x="283749" y="545972"/>
                  </a:lnTo>
                  <a:lnTo>
                    <a:pt x="284606" y="558545"/>
                  </a:lnTo>
                  <a:lnTo>
                    <a:pt x="286035" y="571118"/>
                  </a:lnTo>
                  <a:lnTo>
                    <a:pt x="288035" y="583691"/>
                  </a:lnTo>
                  <a:lnTo>
                    <a:pt x="288035" y="582167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61566" y="443483"/>
              <a:ext cx="2936875" cy="1492250"/>
            </a:xfrm>
            <a:custGeom>
              <a:avLst/>
              <a:gdLst/>
              <a:ahLst/>
              <a:cxnLst/>
              <a:rect l="l" t="t" r="r" b="b"/>
              <a:pathLst>
                <a:path w="2936875" h="1492250">
                  <a:moveTo>
                    <a:pt x="0" y="935735"/>
                  </a:moveTo>
                  <a:lnTo>
                    <a:pt x="38766" y="949975"/>
                  </a:lnTo>
                  <a:lnTo>
                    <a:pt x="79247" y="960500"/>
                  </a:lnTo>
                  <a:lnTo>
                    <a:pt x="120872" y="967025"/>
                  </a:lnTo>
                  <a:lnTo>
                    <a:pt x="163067" y="969263"/>
                  </a:lnTo>
                  <a:lnTo>
                    <a:pt x="169687" y="969240"/>
                  </a:lnTo>
                  <a:lnTo>
                    <a:pt x="176021" y="969073"/>
                  </a:lnTo>
                  <a:lnTo>
                    <a:pt x="182356" y="968621"/>
                  </a:lnTo>
                  <a:lnTo>
                    <a:pt x="188975" y="967739"/>
                  </a:lnTo>
                </a:path>
                <a:path w="2936875" h="1492250">
                  <a:moveTo>
                    <a:pt x="272795" y="1336547"/>
                  </a:moveTo>
                  <a:lnTo>
                    <a:pt x="293369" y="1333928"/>
                  </a:lnTo>
                  <a:lnTo>
                    <a:pt x="313943" y="1330451"/>
                  </a:lnTo>
                  <a:lnTo>
                    <a:pt x="334517" y="1325832"/>
                  </a:lnTo>
                  <a:lnTo>
                    <a:pt x="355091" y="1319783"/>
                  </a:lnTo>
                </a:path>
                <a:path w="2936875" h="1492250">
                  <a:moveTo>
                    <a:pt x="1011935" y="1421891"/>
                  </a:moveTo>
                  <a:lnTo>
                    <a:pt x="1021913" y="1439918"/>
                  </a:lnTo>
                  <a:lnTo>
                    <a:pt x="1033462" y="1457515"/>
                  </a:lnTo>
                  <a:lnTo>
                    <a:pt x="1046440" y="1474827"/>
                  </a:lnTo>
                  <a:lnTo>
                    <a:pt x="1060703" y="1491995"/>
                  </a:lnTo>
                </a:path>
                <a:path w="2936875" h="1492250">
                  <a:moveTo>
                    <a:pt x="1955291" y="1392935"/>
                  </a:moveTo>
                  <a:lnTo>
                    <a:pt x="1962459" y="1373504"/>
                  </a:lnTo>
                  <a:lnTo>
                    <a:pt x="1968055" y="1354073"/>
                  </a:lnTo>
                  <a:lnTo>
                    <a:pt x="1972222" y="1334642"/>
                  </a:lnTo>
                  <a:lnTo>
                    <a:pt x="1975103" y="1315211"/>
                  </a:lnTo>
                </a:path>
                <a:path w="2936875" h="1492250">
                  <a:moveTo>
                    <a:pt x="2610611" y="1126235"/>
                  </a:moveTo>
                  <a:lnTo>
                    <a:pt x="2610611" y="1124711"/>
                  </a:lnTo>
                  <a:lnTo>
                    <a:pt x="2612135" y="1124711"/>
                  </a:lnTo>
                  <a:lnTo>
                    <a:pt x="2612135" y="1123187"/>
                  </a:lnTo>
                  <a:lnTo>
                    <a:pt x="2607787" y="1078060"/>
                  </a:lnTo>
                  <a:lnTo>
                    <a:pt x="2595062" y="1034486"/>
                  </a:lnTo>
                  <a:lnTo>
                    <a:pt x="2574443" y="993019"/>
                  </a:lnTo>
                  <a:lnTo>
                    <a:pt x="2546413" y="954214"/>
                  </a:lnTo>
                  <a:lnTo>
                    <a:pt x="2511453" y="918623"/>
                  </a:lnTo>
                  <a:lnTo>
                    <a:pt x="2470046" y="886801"/>
                  </a:lnTo>
                  <a:lnTo>
                    <a:pt x="2422674" y="859300"/>
                  </a:lnTo>
                  <a:lnTo>
                    <a:pt x="2369819" y="836675"/>
                  </a:lnTo>
                </a:path>
                <a:path w="2936875" h="1492250">
                  <a:moveTo>
                    <a:pt x="2828543" y="635507"/>
                  </a:moveTo>
                  <a:lnTo>
                    <a:pt x="2861952" y="612171"/>
                  </a:lnTo>
                  <a:lnTo>
                    <a:pt x="2891218" y="585977"/>
                  </a:lnTo>
                  <a:lnTo>
                    <a:pt x="2916197" y="557498"/>
                  </a:lnTo>
                  <a:lnTo>
                    <a:pt x="2936747" y="527303"/>
                  </a:lnTo>
                </a:path>
                <a:path w="2936875" h="1492250">
                  <a:moveTo>
                    <a:pt x="2683763" y="176783"/>
                  </a:moveTo>
                  <a:lnTo>
                    <a:pt x="2683763" y="175259"/>
                  </a:lnTo>
                  <a:lnTo>
                    <a:pt x="2683763" y="173735"/>
                  </a:lnTo>
                  <a:lnTo>
                    <a:pt x="2683478" y="161401"/>
                  </a:lnTo>
                  <a:lnTo>
                    <a:pt x="2682620" y="149351"/>
                  </a:lnTo>
                  <a:lnTo>
                    <a:pt x="2681192" y="137302"/>
                  </a:lnTo>
                  <a:lnTo>
                    <a:pt x="2679191" y="124967"/>
                  </a:lnTo>
                </a:path>
                <a:path w="2936875" h="1492250">
                  <a:moveTo>
                    <a:pt x="2049779" y="0"/>
                  </a:moveTo>
                  <a:lnTo>
                    <a:pt x="2033492" y="15168"/>
                  </a:lnTo>
                  <a:lnTo>
                    <a:pt x="2018918" y="31051"/>
                  </a:lnTo>
                  <a:lnTo>
                    <a:pt x="2006060" y="47791"/>
                  </a:lnTo>
                  <a:lnTo>
                    <a:pt x="1994915" y="65531"/>
                  </a:lnTo>
                </a:path>
                <a:path w="2936875" h="1492250">
                  <a:moveTo>
                    <a:pt x="1504187" y="39623"/>
                  </a:moveTo>
                  <a:lnTo>
                    <a:pt x="1495615" y="52720"/>
                  </a:lnTo>
                  <a:lnTo>
                    <a:pt x="1488185" y="66674"/>
                  </a:lnTo>
                  <a:lnTo>
                    <a:pt x="1481899" y="81200"/>
                  </a:lnTo>
                  <a:lnTo>
                    <a:pt x="1476755" y="96011"/>
                  </a:lnTo>
                </a:path>
                <a:path w="2936875" h="1492250">
                  <a:moveTo>
                    <a:pt x="973835" y="170687"/>
                  </a:moveTo>
                  <a:lnTo>
                    <a:pt x="951547" y="156138"/>
                  </a:lnTo>
                  <a:lnTo>
                    <a:pt x="928115" y="142303"/>
                  </a:lnTo>
                  <a:lnTo>
                    <a:pt x="903541" y="129325"/>
                  </a:lnTo>
                  <a:lnTo>
                    <a:pt x="877823" y="117347"/>
                  </a:lnTo>
                </a:path>
                <a:path w="2936875" h="1492250">
                  <a:moveTo>
                    <a:pt x="129539" y="489203"/>
                  </a:moveTo>
                  <a:lnTo>
                    <a:pt x="132373" y="503158"/>
                  </a:lnTo>
                  <a:lnTo>
                    <a:pt x="136207" y="517397"/>
                  </a:lnTo>
                  <a:lnTo>
                    <a:pt x="140898" y="531637"/>
                  </a:lnTo>
                  <a:lnTo>
                    <a:pt x="146303" y="54559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94866" y="1706879"/>
              <a:ext cx="533400" cy="292735"/>
            </a:xfrm>
            <a:custGeom>
              <a:avLst/>
              <a:gdLst/>
              <a:ahLst/>
              <a:cxnLst/>
              <a:rect l="l" t="t" r="r" b="b"/>
              <a:pathLst>
                <a:path w="533400" h="292735">
                  <a:moveTo>
                    <a:pt x="533399" y="146303"/>
                  </a:moveTo>
                  <a:lnTo>
                    <a:pt x="506385" y="81976"/>
                  </a:lnTo>
                  <a:lnTo>
                    <a:pt x="474977" y="54810"/>
                  </a:lnTo>
                  <a:lnTo>
                    <a:pt x="433731" y="32150"/>
                  </a:lnTo>
                  <a:lnTo>
                    <a:pt x="384221" y="14875"/>
                  </a:lnTo>
                  <a:lnTo>
                    <a:pt x="328019" y="3865"/>
                  </a:lnTo>
                  <a:lnTo>
                    <a:pt x="266699" y="0"/>
                  </a:lnTo>
                  <a:lnTo>
                    <a:pt x="205380" y="3865"/>
                  </a:lnTo>
                  <a:lnTo>
                    <a:pt x="149178" y="14875"/>
                  </a:lnTo>
                  <a:lnTo>
                    <a:pt x="99668" y="32150"/>
                  </a:lnTo>
                  <a:lnTo>
                    <a:pt x="58422" y="54810"/>
                  </a:lnTo>
                  <a:lnTo>
                    <a:pt x="27014" y="81976"/>
                  </a:lnTo>
                  <a:lnTo>
                    <a:pt x="0" y="146303"/>
                  </a:lnTo>
                  <a:lnTo>
                    <a:pt x="7015" y="179840"/>
                  </a:lnTo>
                  <a:lnTo>
                    <a:pt x="58422" y="237797"/>
                  </a:lnTo>
                  <a:lnTo>
                    <a:pt x="99668" y="260457"/>
                  </a:lnTo>
                  <a:lnTo>
                    <a:pt x="149178" y="277732"/>
                  </a:lnTo>
                  <a:lnTo>
                    <a:pt x="205380" y="288742"/>
                  </a:lnTo>
                  <a:lnTo>
                    <a:pt x="266699" y="292607"/>
                  </a:lnTo>
                  <a:lnTo>
                    <a:pt x="328019" y="288742"/>
                  </a:lnTo>
                  <a:lnTo>
                    <a:pt x="384221" y="277732"/>
                  </a:lnTo>
                  <a:lnTo>
                    <a:pt x="433731" y="260457"/>
                  </a:lnTo>
                  <a:lnTo>
                    <a:pt x="474977" y="237797"/>
                  </a:lnTo>
                  <a:lnTo>
                    <a:pt x="506385" y="210631"/>
                  </a:lnTo>
                  <a:lnTo>
                    <a:pt x="533399" y="146303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94866" y="1706879"/>
              <a:ext cx="533400" cy="292735"/>
            </a:xfrm>
            <a:custGeom>
              <a:avLst/>
              <a:gdLst/>
              <a:ahLst/>
              <a:cxnLst/>
              <a:rect l="l" t="t" r="r" b="b"/>
              <a:pathLst>
                <a:path w="533400" h="292735">
                  <a:moveTo>
                    <a:pt x="266699" y="0"/>
                  </a:moveTo>
                  <a:lnTo>
                    <a:pt x="205380" y="3865"/>
                  </a:lnTo>
                  <a:lnTo>
                    <a:pt x="149178" y="14875"/>
                  </a:lnTo>
                  <a:lnTo>
                    <a:pt x="99668" y="32150"/>
                  </a:lnTo>
                  <a:lnTo>
                    <a:pt x="58422" y="54810"/>
                  </a:lnTo>
                  <a:lnTo>
                    <a:pt x="27014" y="81976"/>
                  </a:lnTo>
                  <a:lnTo>
                    <a:pt x="0" y="146303"/>
                  </a:lnTo>
                  <a:lnTo>
                    <a:pt x="7015" y="179840"/>
                  </a:lnTo>
                  <a:lnTo>
                    <a:pt x="58422" y="237797"/>
                  </a:lnTo>
                  <a:lnTo>
                    <a:pt x="99668" y="260457"/>
                  </a:lnTo>
                  <a:lnTo>
                    <a:pt x="149178" y="277732"/>
                  </a:lnTo>
                  <a:lnTo>
                    <a:pt x="205380" y="288742"/>
                  </a:lnTo>
                  <a:lnTo>
                    <a:pt x="266699" y="292607"/>
                  </a:lnTo>
                  <a:lnTo>
                    <a:pt x="328019" y="288742"/>
                  </a:lnTo>
                  <a:lnTo>
                    <a:pt x="384221" y="277732"/>
                  </a:lnTo>
                  <a:lnTo>
                    <a:pt x="433731" y="260457"/>
                  </a:lnTo>
                  <a:lnTo>
                    <a:pt x="474977" y="237797"/>
                  </a:lnTo>
                  <a:lnTo>
                    <a:pt x="506385" y="210631"/>
                  </a:lnTo>
                  <a:lnTo>
                    <a:pt x="533399" y="146303"/>
                  </a:lnTo>
                  <a:lnTo>
                    <a:pt x="526384" y="112767"/>
                  </a:lnTo>
                  <a:lnTo>
                    <a:pt x="474977" y="54810"/>
                  </a:lnTo>
                  <a:lnTo>
                    <a:pt x="433731" y="32150"/>
                  </a:lnTo>
                  <a:lnTo>
                    <a:pt x="384221" y="14875"/>
                  </a:lnTo>
                  <a:lnTo>
                    <a:pt x="328019" y="3865"/>
                  </a:lnTo>
                  <a:lnTo>
                    <a:pt x="26669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55597" y="1897379"/>
              <a:ext cx="355600" cy="195580"/>
            </a:xfrm>
            <a:custGeom>
              <a:avLst/>
              <a:gdLst/>
              <a:ahLst/>
              <a:cxnLst/>
              <a:rect l="l" t="t" r="r" b="b"/>
              <a:pathLst>
                <a:path w="355600" h="195580">
                  <a:moveTo>
                    <a:pt x="355091" y="97535"/>
                  </a:moveTo>
                  <a:lnTo>
                    <a:pt x="320954" y="40160"/>
                  </a:lnTo>
                  <a:lnTo>
                    <a:pt x="282671" y="18970"/>
                  </a:lnTo>
                  <a:lnTo>
                    <a:pt x="234147" y="5023"/>
                  </a:lnTo>
                  <a:lnTo>
                    <a:pt x="178307" y="0"/>
                  </a:lnTo>
                  <a:lnTo>
                    <a:pt x="121724" y="5023"/>
                  </a:lnTo>
                  <a:lnTo>
                    <a:pt x="72749" y="18970"/>
                  </a:lnTo>
                  <a:lnTo>
                    <a:pt x="34235" y="40160"/>
                  </a:lnTo>
                  <a:lnTo>
                    <a:pt x="9034" y="66909"/>
                  </a:lnTo>
                  <a:lnTo>
                    <a:pt x="0" y="97535"/>
                  </a:lnTo>
                  <a:lnTo>
                    <a:pt x="9034" y="128747"/>
                  </a:lnTo>
                  <a:lnTo>
                    <a:pt x="34235" y="155569"/>
                  </a:lnTo>
                  <a:lnTo>
                    <a:pt x="72749" y="176540"/>
                  </a:lnTo>
                  <a:lnTo>
                    <a:pt x="121724" y="190195"/>
                  </a:lnTo>
                  <a:lnTo>
                    <a:pt x="178307" y="195071"/>
                  </a:lnTo>
                  <a:lnTo>
                    <a:pt x="234147" y="190195"/>
                  </a:lnTo>
                  <a:lnTo>
                    <a:pt x="282671" y="176540"/>
                  </a:lnTo>
                  <a:lnTo>
                    <a:pt x="320954" y="155569"/>
                  </a:lnTo>
                  <a:lnTo>
                    <a:pt x="346069" y="128747"/>
                  </a:lnTo>
                  <a:lnTo>
                    <a:pt x="355091" y="97535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55597" y="1897379"/>
              <a:ext cx="355600" cy="195580"/>
            </a:xfrm>
            <a:custGeom>
              <a:avLst/>
              <a:gdLst/>
              <a:ahLst/>
              <a:cxnLst/>
              <a:rect l="l" t="t" r="r" b="b"/>
              <a:pathLst>
                <a:path w="355600" h="195580">
                  <a:moveTo>
                    <a:pt x="178307" y="0"/>
                  </a:moveTo>
                  <a:lnTo>
                    <a:pt x="121724" y="5023"/>
                  </a:lnTo>
                  <a:lnTo>
                    <a:pt x="72749" y="18970"/>
                  </a:lnTo>
                  <a:lnTo>
                    <a:pt x="34235" y="40160"/>
                  </a:lnTo>
                  <a:lnTo>
                    <a:pt x="0" y="97535"/>
                  </a:lnTo>
                  <a:lnTo>
                    <a:pt x="9034" y="128747"/>
                  </a:lnTo>
                  <a:lnTo>
                    <a:pt x="34235" y="155569"/>
                  </a:lnTo>
                  <a:lnTo>
                    <a:pt x="72749" y="176540"/>
                  </a:lnTo>
                  <a:lnTo>
                    <a:pt x="121724" y="190195"/>
                  </a:lnTo>
                  <a:lnTo>
                    <a:pt x="178307" y="195071"/>
                  </a:lnTo>
                  <a:lnTo>
                    <a:pt x="234147" y="190195"/>
                  </a:lnTo>
                  <a:lnTo>
                    <a:pt x="282671" y="176540"/>
                  </a:lnTo>
                  <a:lnTo>
                    <a:pt x="320954" y="155569"/>
                  </a:lnTo>
                  <a:lnTo>
                    <a:pt x="346069" y="128747"/>
                  </a:lnTo>
                  <a:lnTo>
                    <a:pt x="355091" y="97535"/>
                  </a:lnTo>
                  <a:lnTo>
                    <a:pt x="346069" y="66909"/>
                  </a:lnTo>
                  <a:lnTo>
                    <a:pt x="320954" y="40160"/>
                  </a:lnTo>
                  <a:lnTo>
                    <a:pt x="282671" y="18970"/>
                  </a:lnTo>
                  <a:lnTo>
                    <a:pt x="234147" y="5023"/>
                  </a:lnTo>
                  <a:lnTo>
                    <a:pt x="178307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48664" y="2022093"/>
              <a:ext cx="191007" cy="1102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662815" y="683767"/>
            <a:ext cx="235585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</a:pPr>
            <a:r>
              <a:rPr dirty="0"/>
              <a:t>Men</a:t>
            </a:r>
            <a:r>
              <a:rPr spc="-5" dirty="0"/>
              <a:t>y</a:t>
            </a:r>
            <a:r>
              <a:rPr dirty="0"/>
              <a:t>e</a:t>
            </a:r>
            <a:r>
              <a:rPr spc="-20" dirty="0"/>
              <a:t>w</a:t>
            </a:r>
            <a:r>
              <a:rPr spc="-5" dirty="0"/>
              <a:t>aka</a:t>
            </a:r>
            <a:r>
              <a:rPr dirty="0"/>
              <a:t>n  </a:t>
            </a:r>
            <a:r>
              <a:rPr spc="-5" dirty="0"/>
              <a:t>manfaat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278255" y="2969766"/>
            <a:ext cx="3620770" cy="2161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9539" marR="121920" algn="ctr">
              <a:lnSpc>
                <a:spcPct val="100000"/>
              </a:lnSpc>
              <a:spcBef>
                <a:spcPts val="95"/>
              </a:spcBef>
            </a:pPr>
            <a:r>
              <a:rPr sz="4000" spc="15" dirty="0">
                <a:solidFill>
                  <a:srgbClr val="FF0000"/>
                </a:solidFill>
                <a:latin typeface="Verdana"/>
                <a:cs typeface="Verdana"/>
              </a:rPr>
              <a:t>Bank</a:t>
            </a:r>
            <a:r>
              <a:rPr sz="4000" spc="-31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-15" dirty="0">
                <a:solidFill>
                  <a:srgbClr val="FF0000"/>
                </a:solidFill>
                <a:latin typeface="Verdana"/>
                <a:cs typeface="Verdana"/>
              </a:rPr>
              <a:t>Syariah  </a:t>
            </a:r>
            <a:r>
              <a:rPr sz="4000" spc="5" dirty="0">
                <a:solidFill>
                  <a:srgbClr val="FF0000"/>
                </a:solidFill>
                <a:latin typeface="Verdana"/>
                <a:cs typeface="Verdana"/>
              </a:rPr>
              <a:t>sbg </a:t>
            </a:r>
            <a:r>
              <a:rPr sz="4000" spc="40" dirty="0">
                <a:solidFill>
                  <a:srgbClr val="FF0000"/>
                </a:solidFill>
                <a:latin typeface="Verdana"/>
                <a:cs typeface="Verdana"/>
              </a:rPr>
              <a:t>pemilik  </a:t>
            </a:r>
            <a:r>
              <a:rPr sz="4000" spc="5" dirty="0">
                <a:solidFill>
                  <a:srgbClr val="FF0000"/>
                </a:solidFill>
                <a:latin typeface="Verdana"/>
                <a:cs typeface="Verdana"/>
              </a:rPr>
              <a:t>obyek</a:t>
            </a:r>
            <a:r>
              <a:rPr sz="4000" spc="-29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60" dirty="0">
                <a:solidFill>
                  <a:srgbClr val="FF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000" spc="-5" dirty="0">
                <a:solidFill>
                  <a:srgbClr val="FF0000"/>
                </a:solidFill>
                <a:latin typeface="Tahoma"/>
                <a:cs typeface="Tahoma"/>
              </a:rPr>
              <a:t>(akuntansi pemilik obyek</a:t>
            </a:r>
            <a:r>
              <a:rPr sz="20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ijarah)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213" y="790447"/>
            <a:ext cx="76517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C0000"/>
                </a:solidFill>
              </a:rPr>
              <a:t>Akun Pada </a:t>
            </a:r>
            <a:r>
              <a:rPr spc="-5" dirty="0">
                <a:solidFill>
                  <a:srgbClr val="CC0000"/>
                </a:solidFill>
              </a:rPr>
              <a:t>Akuntansi </a:t>
            </a:r>
            <a:r>
              <a:rPr dirty="0">
                <a:solidFill>
                  <a:srgbClr val="CC0000"/>
                </a:solidFill>
              </a:rPr>
              <a:t>Pemilik Obyek</a:t>
            </a:r>
            <a:r>
              <a:rPr spc="-30" dirty="0">
                <a:solidFill>
                  <a:srgbClr val="CC0000"/>
                </a:solidFill>
              </a:rPr>
              <a:t> </a:t>
            </a:r>
            <a:r>
              <a:rPr spc="-5" dirty="0">
                <a:solidFill>
                  <a:srgbClr val="CC0000"/>
                </a:solidFill>
              </a:rPr>
              <a:t>Ijarah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4164" y="1835984"/>
            <a:ext cx="7534275" cy="417893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385"/>
              </a:spcBef>
              <a:buAutoNum type="alphaUcPeriod"/>
              <a:tabLst>
                <a:tab pos="470534" algn="l"/>
              </a:tabLst>
            </a:pPr>
            <a:r>
              <a:rPr sz="2400" spc="5" dirty="0">
                <a:solidFill>
                  <a:srgbClr val="00254B"/>
                </a:solidFill>
                <a:latin typeface="Verdana"/>
                <a:cs typeface="Verdana"/>
              </a:rPr>
              <a:t>Akun-akun 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Laporan </a:t>
            </a:r>
            <a:r>
              <a:rPr sz="2400" spc="40" dirty="0">
                <a:solidFill>
                  <a:srgbClr val="00254B"/>
                </a:solidFill>
                <a:latin typeface="Verdana"/>
                <a:cs typeface="Verdana"/>
              </a:rPr>
              <a:t>Posisi</a:t>
            </a:r>
            <a:r>
              <a:rPr sz="2400" spc="-63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00254B"/>
                </a:solidFill>
                <a:latin typeface="Verdana"/>
                <a:cs typeface="Verdana"/>
              </a:rPr>
              <a:t>Keuangan (Neraca)</a:t>
            </a:r>
            <a:endParaRPr sz="2400">
              <a:latin typeface="Verdana"/>
              <a:cs typeface="Verdana"/>
            </a:endParaRPr>
          </a:p>
          <a:p>
            <a:pPr marL="850900" lvl="1" indent="-381635">
              <a:lnSpc>
                <a:spcPct val="100000"/>
              </a:lnSpc>
              <a:spcBef>
                <a:spcPts val="245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Aset 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29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Akumulasi Penyusutan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Aset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 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 Multijasa Tangguhan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 Lanjut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Tangguhan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Cadangan biaya pemeliharaan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perbaikan</a:t>
            </a:r>
            <a:endParaRPr sz="2000">
              <a:latin typeface="Tahoma"/>
              <a:cs typeface="Tahoma"/>
            </a:endParaRPr>
          </a:p>
          <a:p>
            <a:pPr marL="469900" indent="-457834">
              <a:lnSpc>
                <a:spcPct val="100000"/>
              </a:lnSpc>
              <a:spcBef>
                <a:spcPts val="280"/>
              </a:spcBef>
              <a:buAutoNum type="alphaUcPeriod"/>
              <a:tabLst>
                <a:tab pos="470534" algn="l"/>
              </a:tabLst>
            </a:pPr>
            <a:r>
              <a:rPr sz="2400" spc="5" dirty="0">
                <a:solidFill>
                  <a:srgbClr val="00254B"/>
                </a:solidFill>
                <a:latin typeface="Verdana"/>
                <a:cs typeface="Verdana"/>
              </a:rPr>
              <a:t>Akun-akun 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Laporan </a:t>
            </a:r>
            <a:r>
              <a:rPr sz="2400" spc="5" dirty="0">
                <a:solidFill>
                  <a:srgbClr val="00254B"/>
                </a:solidFill>
                <a:latin typeface="Verdana"/>
                <a:cs typeface="Verdana"/>
              </a:rPr>
              <a:t>Laba</a:t>
            </a:r>
            <a:r>
              <a:rPr sz="2400" spc="-434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00254B"/>
                </a:solidFill>
                <a:latin typeface="Verdana"/>
                <a:cs typeface="Verdana"/>
              </a:rPr>
              <a:t>Rugi</a:t>
            </a:r>
            <a:endParaRPr sz="2400">
              <a:latin typeface="Verdana"/>
              <a:cs typeface="Verdana"/>
            </a:endParaRPr>
          </a:p>
          <a:p>
            <a:pPr marL="850900" lvl="1" indent="-381635">
              <a:lnSpc>
                <a:spcPct val="100000"/>
              </a:lnSpc>
              <a:spcBef>
                <a:spcPts val="235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Biaya Penyusutan Aset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Biaya Pemeliharaan Aset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Biaya Amortisasi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Keuntungan Pelepasan Aset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Kerugian Pelepasan Aset Ijarah</a:t>
            </a:r>
            <a:endParaRPr sz="2000">
              <a:latin typeface="Tahoma"/>
              <a:cs typeface="Tahoma"/>
            </a:endParaRPr>
          </a:p>
          <a:p>
            <a:pPr marL="850900" lvl="1" indent="-381635">
              <a:lnSpc>
                <a:spcPct val="100000"/>
              </a:lnSpc>
              <a:spcBef>
                <a:spcPts val="225"/>
              </a:spcBef>
              <a:buAutoNum type="arabicPeriod"/>
              <a:tabLst>
                <a:tab pos="850900" algn="l"/>
                <a:tab pos="8515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Pendapatan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42646"/>
            <a:ext cx="9794875" cy="6750050"/>
            <a:chOff x="504319" y="342646"/>
            <a:chExt cx="9794875" cy="67500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4850" y="348996"/>
              <a:ext cx="3284219" cy="6248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3673" y="2638043"/>
              <a:ext cx="6838315" cy="3197860"/>
            </a:xfrm>
            <a:custGeom>
              <a:avLst/>
              <a:gdLst/>
              <a:ahLst/>
              <a:cxnLst/>
              <a:rect l="l" t="t" r="r" b="b"/>
              <a:pathLst>
                <a:path w="6838315" h="3197860">
                  <a:moveTo>
                    <a:pt x="6838184" y="0"/>
                  </a:moveTo>
                  <a:lnTo>
                    <a:pt x="3022088" y="1292351"/>
                  </a:lnTo>
                  <a:lnTo>
                    <a:pt x="864104" y="1292351"/>
                  </a:lnTo>
                  <a:lnTo>
                    <a:pt x="796604" y="1293304"/>
                  </a:lnTo>
                  <a:lnTo>
                    <a:pt x="730519" y="1296115"/>
                  </a:lnTo>
                  <a:lnTo>
                    <a:pt x="666042" y="1300713"/>
                  </a:lnTo>
                  <a:lnTo>
                    <a:pt x="603367" y="1307030"/>
                  </a:lnTo>
                  <a:lnTo>
                    <a:pt x="542685" y="1314995"/>
                  </a:lnTo>
                  <a:lnTo>
                    <a:pt x="484189" y="1324538"/>
                  </a:lnTo>
                  <a:lnTo>
                    <a:pt x="428072" y="1335588"/>
                  </a:lnTo>
                  <a:lnTo>
                    <a:pt x="374526" y="1348076"/>
                  </a:lnTo>
                  <a:lnTo>
                    <a:pt x="323743" y="1361931"/>
                  </a:lnTo>
                  <a:lnTo>
                    <a:pt x="275917" y="1377084"/>
                  </a:lnTo>
                  <a:lnTo>
                    <a:pt x="231239" y="1393464"/>
                  </a:lnTo>
                  <a:lnTo>
                    <a:pt x="189903" y="1411001"/>
                  </a:lnTo>
                  <a:lnTo>
                    <a:pt x="152100" y="1429626"/>
                  </a:lnTo>
                  <a:lnTo>
                    <a:pt x="118024" y="1449267"/>
                  </a:lnTo>
                  <a:lnTo>
                    <a:pt x="61821" y="1491320"/>
                  </a:lnTo>
                  <a:lnTo>
                    <a:pt x="22833" y="1536600"/>
                  </a:lnTo>
                  <a:lnTo>
                    <a:pt x="2601" y="1584546"/>
                  </a:lnTo>
                  <a:lnTo>
                    <a:pt x="0" y="1609343"/>
                  </a:lnTo>
                  <a:lnTo>
                    <a:pt x="0" y="2880359"/>
                  </a:lnTo>
                  <a:lnTo>
                    <a:pt x="10276" y="2929428"/>
                  </a:lnTo>
                  <a:lnTo>
                    <a:pt x="40078" y="2976111"/>
                  </a:lnTo>
                  <a:lnTo>
                    <a:pt x="87867" y="3019848"/>
                  </a:lnTo>
                  <a:lnTo>
                    <a:pt x="152100" y="3060077"/>
                  </a:lnTo>
                  <a:lnTo>
                    <a:pt x="189903" y="3078702"/>
                  </a:lnTo>
                  <a:lnTo>
                    <a:pt x="231239" y="3096239"/>
                  </a:lnTo>
                  <a:lnTo>
                    <a:pt x="275917" y="3112619"/>
                  </a:lnTo>
                  <a:lnTo>
                    <a:pt x="323743" y="3127772"/>
                  </a:lnTo>
                  <a:lnTo>
                    <a:pt x="374526" y="3141627"/>
                  </a:lnTo>
                  <a:lnTo>
                    <a:pt x="428072" y="3154115"/>
                  </a:lnTo>
                  <a:lnTo>
                    <a:pt x="484189" y="3165165"/>
                  </a:lnTo>
                  <a:lnTo>
                    <a:pt x="542685" y="3174708"/>
                  </a:lnTo>
                  <a:lnTo>
                    <a:pt x="603367" y="3182673"/>
                  </a:lnTo>
                  <a:lnTo>
                    <a:pt x="666042" y="3188989"/>
                  </a:lnTo>
                  <a:lnTo>
                    <a:pt x="730519" y="3193588"/>
                  </a:lnTo>
                  <a:lnTo>
                    <a:pt x="796604" y="3196399"/>
                  </a:lnTo>
                  <a:lnTo>
                    <a:pt x="864104" y="3197351"/>
                  </a:lnTo>
                  <a:lnTo>
                    <a:pt x="4317488" y="3197351"/>
                  </a:lnTo>
                  <a:lnTo>
                    <a:pt x="4384989" y="3196399"/>
                  </a:lnTo>
                  <a:lnTo>
                    <a:pt x="4451074" y="3193588"/>
                  </a:lnTo>
                  <a:lnTo>
                    <a:pt x="4515551" y="3188989"/>
                  </a:lnTo>
                  <a:lnTo>
                    <a:pt x="4578226" y="3182673"/>
                  </a:lnTo>
                  <a:lnTo>
                    <a:pt x="4638908" y="3174708"/>
                  </a:lnTo>
                  <a:lnTo>
                    <a:pt x="4697404" y="3165165"/>
                  </a:lnTo>
                  <a:lnTo>
                    <a:pt x="4753522" y="3154115"/>
                  </a:lnTo>
                  <a:lnTo>
                    <a:pt x="4807068" y="3141627"/>
                  </a:lnTo>
                  <a:lnTo>
                    <a:pt x="4857851" y="3127772"/>
                  </a:lnTo>
                  <a:lnTo>
                    <a:pt x="4905677" y="3112619"/>
                  </a:lnTo>
                  <a:lnTo>
                    <a:pt x="4950355" y="3096239"/>
                  </a:lnTo>
                  <a:lnTo>
                    <a:pt x="4991692" y="3078702"/>
                  </a:lnTo>
                  <a:lnTo>
                    <a:pt x="5029495" y="3060077"/>
                  </a:lnTo>
                  <a:lnTo>
                    <a:pt x="5063571" y="3040436"/>
                  </a:lnTo>
                  <a:lnTo>
                    <a:pt x="5119775" y="2998383"/>
                  </a:lnTo>
                  <a:lnTo>
                    <a:pt x="5158763" y="2953103"/>
                  </a:lnTo>
                  <a:lnTo>
                    <a:pt x="5178995" y="2905157"/>
                  </a:lnTo>
                  <a:lnTo>
                    <a:pt x="5181596" y="2880359"/>
                  </a:lnTo>
                  <a:lnTo>
                    <a:pt x="5181596" y="1609343"/>
                  </a:lnTo>
                  <a:lnTo>
                    <a:pt x="5171320" y="1560275"/>
                  </a:lnTo>
                  <a:lnTo>
                    <a:pt x="5141517" y="1513592"/>
                  </a:lnTo>
                  <a:lnTo>
                    <a:pt x="5093729" y="1469855"/>
                  </a:lnTo>
                  <a:lnTo>
                    <a:pt x="5029495" y="1429626"/>
                  </a:lnTo>
                  <a:lnTo>
                    <a:pt x="4991692" y="1411001"/>
                  </a:lnTo>
                  <a:lnTo>
                    <a:pt x="4950355" y="1393464"/>
                  </a:lnTo>
                  <a:lnTo>
                    <a:pt x="4905677" y="1377084"/>
                  </a:lnTo>
                  <a:lnTo>
                    <a:pt x="4857851" y="1361931"/>
                  </a:lnTo>
                  <a:lnTo>
                    <a:pt x="4807068" y="1348076"/>
                  </a:lnTo>
                  <a:lnTo>
                    <a:pt x="4753522" y="1335588"/>
                  </a:lnTo>
                  <a:lnTo>
                    <a:pt x="4697404" y="1324538"/>
                  </a:lnTo>
                  <a:lnTo>
                    <a:pt x="4638908" y="1314995"/>
                  </a:lnTo>
                  <a:lnTo>
                    <a:pt x="4578226" y="1307030"/>
                  </a:lnTo>
                  <a:lnTo>
                    <a:pt x="4515551" y="1300713"/>
                  </a:lnTo>
                  <a:lnTo>
                    <a:pt x="4451074" y="1296115"/>
                  </a:lnTo>
                  <a:lnTo>
                    <a:pt x="4384989" y="1293304"/>
                  </a:lnTo>
                  <a:lnTo>
                    <a:pt x="4317488" y="1292351"/>
                  </a:lnTo>
                  <a:lnTo>
                    <a:pt x="6838184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673" y="2638043"/>
              <a:ext cx="6838315" cy="3197860"/>
            </a:xfrm>
            <a:custGeom>
              <a:avLst/>
              <a:gdLst/>
              <a:ahLst/>
              <a:cxnLst/>
              <a:rect l="l" t="t" r="r" b="b"/>
              <a:pathLst>
                <a:path w="6838315" h="3197860">
                  <a:moveTo>
                    <a:pt x="864104" y="1292351"/>
                  </a:moveTo>
                  <a:lnTo>
                    <a:pt x="796604" y="1293304"/>
                  </a:lnTo>
                  <a:lnTo>
                    <a:pt x="730519" y="1296115"/>
                  </a:lnTo>
                  <a:lnTo>
                    <a:pt x="666042" y="1300713"/>
                  </a:lnTo>
                  <a:lnTo>
                    <a:pt x="603367" y="1307030"/>
                  </a:lnTo>
                  <a:lnTo>
                    <a:pt x="542685" y="1314995"/>
                  </a:lnTo>
                  <a:lnTo>
                    <a:pt x="484189" y="1324538"/>
                  </a:lnTo>
                  <a:lnTo>
                    <a:pt x="428072" y="1335588"/>
                  </a:lnTo>
                  <a:lnTo>
                    <a:pt x="374526" y="1348076"/>
                  </a:lnTo>
                  <a:lnTo>
                    <a:pt x="323743" y="1361931"/>
                  </a:lnTo>
                  <a:lnTo>
                    <a:pt x="275917" y="1377084"/>
                  </a:lnTo>
                  <a:lnTo>
                    <a:pt x="231239" y="1393464"/>
                  </a:lnTo>
                  <a:lnTo>
                    <a:pt x="189903" y="1411001"/>
                  </a:lnTo>
                  <a:lnTo>
                    <a:pt x="152100" y="1429626"/>
                  </a:lnTo>
                  <a:lnTo>
                    <a:pt x="118024" y="1449267"/>
                  </a:lnTo>
                  <a:lnTo>
                    <a:pt x="61821" y="1491320"/>
                  </a:lnTo>
                  <a:lnTo>
                    <a:pt x="22833" y="1536600"/>
                  </a:lnTo>
                  <a:lnTo>
                    <a:pt x="2601" y="1584546"/>
                  </a:lnTo>
                  <a:lnTo>
                    <a:pt x="0" y="1609343"/>
                  </a:lnTo>
                  <a:lnTo>
                    <a:pt x="0" y="2880359"/>
                  </a:lnTo>
                  <a:lnTo>
                    <a:pt x="10276" y="2929428"/>
                  </a:lnTo>
                  <a:lnTo>
                    <a:pt x="40078" y="2976111"/>
                  </a:lnTo>
                  <a:lnTo>
                    <a:pt x="87867" y="3019848"/>
                  </a:lnTo>
                  <a:lnTo>
                    <a:pt x="152100" y="3060077"/>
                  </a:lnTo>
                  <a:lnTo>
                    <a:pt x="189903" y="3078702"/>
                  </a:lnTo>
                  <a:lnTo>
                    <a:pt x="231239" y="3096239"/>
                  </a:lnTo>
                  <a:lnTo>
                    <a:pt x="275917" y="3112619"/>
                  </a:lnTo>
                  <a:lnTo>
                    <a:pt x="323743" y="3127772"/>
                  </a:lnTo>
                  <a:lnTo>
                    <a:pt x="374526" y="3141627"/>
                  </a:lnTo>
                  <a:lnTo>
                    <a:pt x="428072" y="3154115"/>
                  </a:lnTo>
                  <a:lnTo>
                    <a:pt x="484189" y="3165165"/>
                  </a:lnTo>
                  <a:lnTo>
                    <a:pt x="542685" y="3174708"/>
                  </a:lnTo>
                  <a:lnTo>
                    <a:pt x="603367" y="3182673"/>
                  </a:lnTo>
                  <a:lnTo>
                    <a:pt x="666042" y="3188989"/>
                  </a:lnTo>
                  <a:lnTo>
                    <a:pt x="730519" y="3193588"/>
                  </a:lnTo>
                  <a:lnTo>
                    <a:pt x="796604" y="3196399"/>
                  </a:lnTo>
                  <a:lnTo>
                    <a:pt x="864104" y="3197351"/>
                  </a:lnTo>
                  <a:lnTo>
                    <a:pt x="4317488" y="3197351"/>
                  </a:lnTo>
                  <a:lnTo>
                    <a:pt x="4384989" y="3196399"/>
                  </a:lnTo>
                  <a:lnTo>
                    <a:pt x="4451074" y="3193588"/>
                  </a:lnTo>
                  <a:lnTo>
                    <a:pt x="4515551" y="3188989"/>
                  </a:lnTo>
                  <a:lnTo>
                    <a:pt x="4578226" y="3182673"/>
                  </a:lnTo>
                  <a:lnTo>
                    <a:pt x="4638908" y="3174708"/>
                  </a:lnTo>
                  <a:lnTo>
                    <a:pt x="4697404" y="3165165"/>
                  </a:lnTo>
                  <a:lnTo>
                    <a:pt x="4753522" y="3154115"/>
                  </a:lnTo>
                  <a:lnTo>
                    <a:pt x="4807068" y="3141627"/>
                  </a:lnTo>
                  <a:lnTo>
                    <a:pt x="4857851" y="3127772"/>
                  </a:lnTo>
                  <a:lnTo>
                    <a:pt x="4905677" y="3112619"/>
                  </a:lnTo>
                  <a:lnTo>
                    <a:pt x="4950355" y="3096239"/>
                  </a:lnTo>
                  <a:lnTo>
                    <a:pt x="4991692" y="3078702"/>
                  </a:lnTo>
                  <a:lnTo>
                    <a:pt x="5029495" y="3060077"/>
                  </a:lnTo>
                  <a:lnTo>
                    <a:pt x="5063571" y="3040436"/>
                  </a:lnTo>
                  <a:lnTo>
                    <a:pt x="5119775" y="2998383"/>
                  </a:lnTo>
                  <a:lnTo>
                    <a:pt x="5158763" y="2953103"/>
                  </a:lnTo>
                  <a:lnTo>
                    <a:pt x="5178995" y="2905157"/>
                  </a:lnTo>
                  <a:lnTo>
                    <a:pt x="5181596" y="2880359"/>
                  </a:lnTo>
                  <a:lnTo>
                    <a:pt x="5181596" y="1609343"/>
                  </a:lnTo>
                  <a:lnTo>
                    <a:pt x="5171320" y="1560275"/>
                  </a:lnTo>
                  <a:lnTo>
                    <a:pt x="5141517" y="1513592"/>
                  </a:lnTo>
                  <a:lnTo>
                    <a:pt x="5093729" y="1469855"/>
                  </a:lnTo>
                  <a:lnTo>
                    <a:pt x="5029495" y="1429626"/>
                  </a:lnTo>
                  <a:lnTo>
                    <a:pt x="4991692" y="1411001"/>
                  </a:lnTo>
                  <a:lnTo>
                    <a:pt x="4950355" y="1393464"/>
                  </a:lnTo>
                  <a:lnTo>
                    <a:pt x="4905677" y="1377084"/>
                  </a:lnTo>
                  <a:lnTo>
                    <a:pt x="4857851" y="1361931"/>
                  </a:lnTo>
                  <a:lnTo>
                    <a:pt x="4807068" y="1348076"/>
                  </a:lnTo>
                  <a:lnTo>
                    <a:pt x="4753522" y="1335588"/>
                  </a:lnTo>
                  <a:lnTo>
                    <a:pt x="4697404" y="1324538"/>
                  </a:lnTo>
                  <a:lnTo>
                    <a:pt x="4638908" y="1314995"/>
                  </a:lnTo>
                  <a:lnTo>
                    <a:pt x="4578226" y="1307030"/>
                  </a:lnTo>
                  <a:lnTo>
                    <a:pt x="4515551" y="1300713"/>
                  </a:lnTo>
                  <a:lnTo>
                    <a:pt x="4451074" y="1296115"/>
                  </a:lnTo>
                  <a:lnTo>
                    <a:pt x="4384989" y="1293304"/>
                  </a:lnTo>
                  <a:lnTo>
                    <a:pt x="4317488" y="1292351"/>
                  </a:lnTo>
                  <a:lnTo>
                    <a:pt x="6838184" y="0"/>
                  </a:lnTo>
                  <a:lnTo>
                    <a:pt x="3022088" y="1292351"/>
                  </a:lnTo>
                  <a:lnTo>
                    <a:pt x="864104" y="1292351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87119" y="342646"/>
              <a:ext cx="4444491" cy="17652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25853" y="4114290"/>
            <a:ext cx="4942840" cy="1669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Mari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kita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bahas:</a:t>
            </a:r>
            <a:endParaRPr sz="2800">
              <a:latin typeface="Tahoma"/>
              <a:cs typeface="Tahoma"/>
            </a:endParaRPr>
          </a:p>
          <a:p>
            <a:pPr marL="12700" marR="5080" algn="ctr">
              <a:lnSpc>
                <a:spcPts val="4800"/>
              </a:lnSpc>
              <a:spcBef>
                <a:spcPts val="155"/>
              </a:spcBef>
            </a:pPr>
            <a:r>
              <a:rPr sz="4000" spc="95" dirty="0">
                <a:solidFill>
                  <a:srgbClr val="FF0000"/>
                </a:solidFill>
                <a:latin typeface="Verdana"/>
                <a:cs typeface="Verdana"/>
              </a:rPr>
              <a:t>BIAYA</a:t>
            </a:r>
            <a:r>
              <a:rPr sz="4000" spc="-28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30" dirty="0">
                <a:solidFill>
                  <a:srgbClr val="FF0000"/>
                </a:solidFill>
                <a:latin typeface="Verdana"/>
                <a:cs typeface="Verdana"/>
              </a:rPr>
              <a:t>PEROLEHAN  </a:t>
            </a:r>
            <a:r>
              <a:rPr sz="4000" spc="15" dirty="0">
                <a:solidFill>
                  <a:srgbClr val="FF0000"/>
                </a:solidFill>
                <a:latin typeface="Verdana"/>
                <a:cs typeface="Verdana"/>
              </a:rPr>
              <a:t>OBYEK</a:t>
            </a:r>
            <a:r>
              <a:rPr sz="4000" spc="-2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95" dirty="0">
                <a:solidFill>
                  <a:srgbClr val="FF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6008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Biaya </a:t>
            </a:r>
            <a:r>
              <a:rPr sz="3600" dirty="0">
                <a:solidFill>
                  <a:srgbClr val="CC0000"/>
                </a:solidFill>
              </a:rPr>
              <a:t>Perolehan </a:t>
            </a:r>
            <a:r>
              <a:rPr sz="3600" spc="-5" dirty="0">
                <a:solidFill>
                  <a:srgbClr val="CC0000"/>
                </a:solidFill>
              </a:rPr>
              <a:t>Obyek</a:t>
            </a:r>
            <a:r>
              <a:rPr sz="3600" spc="-35" dirty="0">
                <a:solidFill>
                  <a:srgbClr val="CC0000"/>
                </a:solidFill>
              </a:rPr>
              <a:t> </a:t>
            </a:r>
            <a:r>
              <a:rPr sz="3600" spc="-10" dirty="0">
                <a:solidFill>
                  <a:srgbClr val="CC0000"/>
                </a:solidFill>
              </a:rPr>
              <a:t>Ijarah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1424253" y="1902966"/>
            <a:ext cx="8256270" cy="304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39395" indent="-342900">
              <a:lnSpc>
                <a:spcPct val="100000"/>
              </a:lnSpc>
              <a:spcBef>
                <a:spcPts val="100"/>
              </a:spcBef>
              <a:buFont typeface="DejaVu Sans"/>
              <a:buChar char="➢"/>
              <a:tabLst>
                <a:tab pos="356235" algn="l"/>
              </a:tabLst>
            </a:pP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Obyek ijarah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diakui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saat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obyek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ijarah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diperoleh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sebesar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biaya perolehan.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9)</a:t>
            </a:r>
            <a:endParaRPr sz="2000">
              <a:latin typeface="Tahoma"/>
              <a:cs typeface="Tahoma"/>
            </a:endParaRPr>
          </a:p>
          <a:p>
            <a:pPr marL="354965" marR="5080" indent="-342900">
              <a:lnSpc>
                <a:spcPct val="100000"/>
              </a:lnSpc>
              <a:spcBef>
                <a:spcPts val="76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Biaya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perolehan obyek yang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berupa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aset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tetap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mengacu ke PSAK 16 : Aset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tetap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dan  aset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berwujud mengacu ke PSAK </a:t>
            </a:r>
            <a:r>
              <a:rPr sz="3200" spc="5" dirty="0">
                <a:solidFill>
                  <a:srgbClr val="00254B"/>
                </a:solidFill>
                <a:latin typeface="Tahoma"/>
                <a:cs typeface="Tahoma"/>
              </a:rPr>
              <a:t>19: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Aset Tidak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Berwujud.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10)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76415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Biaya perolehan aktiva </a:t>
            </a:r>
            <a:r>
              <a:rPr sz="3600" spc="-10" dirty="0">
                <a:solidFill>
                  <a:srgbClr val="CC0000"/>
                </a:solidFill>
              </a:rPr>
              <a:t>tetap </a:t>
            </a:r>
            <a:r>
              <a:rPr sz="2000" spc="-5" dirty="0">
                <a:solidFill>
                  <a:srgbClr val="CC0000"/>
                </a:solidFill>
              </a:rPr>
              <a:t>(psak </a:t>
            </a:r>
            <a:r>
              <a:rPr sz="2000" dirty="0">
                <a:solidFill>
                  <a:srgbClr val="CC0000"/>
                </a:solidFill>
              </a:rPr>
              <a:t>16 </a:t>
            </a:r>
            <a:r>
              <a:rPr sz="2000" spc="-5" dirty="0">
                <a:solidFill>
                  <a:srgbClr val="CC0000"/>
                </a:solidFill>
              </a:rPr>
              <a:t>prg</a:t>
            </a:r>
            <a:r>
              <a:rPr sz="2000" spc="-10" dirty="0">
                <a:solidFill>
                  <a:srgbClr val="CC0000"/>
                </a:solidFill>
              </a:rPr>
              <a:t> </a:t>
            </a:r>
            <a:r>
              <a:rPr sz="2000" spc="-5" dirty="0">
                <a:solidFill>
                  <a:srgbClr val="CC0000"/>
                </a:solidFill>
              </a:rPr>
              <a:t>6)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1424317" y="1879802"/>
            <a:ext cx="8538210" cy="394970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55600" marR="5080" indent="-343535">
              <a:lnSpc>
                <a:spcPct val="99800"/>
              </a:lnSpc>
              <a:spcBef>
                <a:spcPts val="14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Biaya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perolehan </a:t>
            </a:r>
            <a:r>
              <a:rPr sz="3200" spc="-195" dirty="0">
                <a:solidFill>
                  <a:srgbClr val="00254B"/>
                </a:solidFill>
                <a:latin typeface="Tahoma"/>
                <a:cs typeface="Tahoma"/>
              </a:rPr>
              <a:t>(</a:t>
            </a:r>
            <a:r>
              <a:rPr sz="3350" i="1" spc="-195" dirty="0">
                <a:solidFill>
                  <a:srgbClr val="00254B"/>
                </a:solidFill>
                <a:latin typeface="Verdana"/>
                <a:cs typeface="Verdana"/>
              </a:rPr>
              <a:t>cost</a:t>
            </a:r>
            <a:r>
              <a:rPr sz="3200" spc="-195" dirty="0">
                <a:solidFill>
                  <a:srgbClr val="00254B"/>
                </a:solidFill>
                <a:latin typeface="Tahoma"/>
                <a:cs typeface="Tahoma"/>
              </a:rPr>
              <a:t>)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adalah jumlah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kas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atau setara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kas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yang dibayarkan atau nilai  wajar dari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imbalan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lain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yang diserahkan  untuk memperoleh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suatu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aset pada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saat  perolehan atau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kontruksi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atau,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jika dapat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diterapkan, jumlah yang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diastribusikan </a:t>
            </a:r>
            <a:r>
              <a:rPr sz="3200" spc="5" dirty="0">
                <a:solidFill>
                  <a:srgbClr val="00254B"/>
                </a:solidFill>
                <a:latin typeface="Tahoma"/>
                <a:cs typeface="Tahoma"/>
              </a:rPr>
              <a:t>ke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pada saat pertama kali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diakui sesuai  dengan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persyaratan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tertentu dalam PSAK</a:t>
            </a:r>
            <a:r>
              <a:rPr sz="3200" spc="-4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lain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19616" y="502412"/>
            <a:ext cx="704151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Biaya perolehan aset </a:t>
            </a:r>
            <a:r>
              <a:rPr sz="3600" dirty="0">
                <a:solidFill>
                  <a:srgbClr val="CC0000"/>
                </a:solidFill>
              </a:rPr>
              <a:t>tdk</a:t>
            </a:r>
            <a:r>
              <a:rPr sz="3600" spc="-10" dirty="0">
                <a:solidFill>
                  <a:srgbClr val="CC0000"/>
                </a:solidFill>
              </a:rPr>
              <a:t> </a:t>
            </a:r>
            <a:r>
              <a:rPr sz="3600" spc="-5" dirty="0">
                <a:solidFill>
                  <a:srgbClr val="CC0000"/>
                </a:solidFill>
              </a:rPr>
              <a:t>berwujud</a:t>
            </a:r>
            <a:endParaRPr sz="3600"/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CC0000"/>
                </a:solidFill>
              </a:rPr>
              <a:t>(psak 19 prg</a:t>
            </a:r>
            <a:r>
              <a:rPr sz="2000" spc="-25" dirty="0">
                <a:solidFill>
                  <a:srgbClr val="CC0000"/>
                </a:solidFill>
              </a:rPr>
              <a:t> </a:t>
            </a:r>
            <a:r>
              <a:rPr sz="2000" spc="-5" dirty="0">
                <a:solidFill>
                  <a:srgbClr val="CC0000"/>
                </a:solidFill>
              </a:rPr>
              <a:t>8)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1424317" y="1680463"/>
            <a:ext cx="8475345" cy="471932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965" marR="5080" indent="-342900">
              <a:lnSpc>
                <a:spcPct val="80000"/>
              </a:lnSpc>
              <a:spcBef>
                <a:spcPts val="76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Biaya perolehan adalah jumlah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uang kas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  setara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kas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dibayarkan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 nilai wajar sumber 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daya yang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dikeluarkan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untuk mendapatkan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aset  pada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saat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perolehan atau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saat</a:t>
            </a:r>
            <a:r>
              <a:rPr sz="2800" spc="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diproduksi</a:t>
            </a:r>
            <a:endParaRPr sz="2800">
              <a:latin typeface="Tahoma"/>
              <a:cs typeface="Tahoma"/>
            </a:endParaRPr>
          </a:p>
          <a:p>
            <a:pPr marL="354965" marR="10160" indent="-342900">
              <a:lnSpc>
                <a:spcPct val="80000"/>
              </a:lnSpc>
              <a:spcBef>
                <a:spcPts val="67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Nilai yang dapat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didepresiasi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adalah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biaya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perolehan suatu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aset,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 nilai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lain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fungsinya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menggantikan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biaya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perolehan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dalam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laporan  keuangan dikurangi nilai</a:t>
            </a:r>
            <a:r>
              <a:rPr sz="28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sisa</a:t>
            </a:r>
            <a:endParaRPr sz="2800">
              <a:latin typeface="Tahoma"/>
              <a:cs typeface="Tahoma"/>
            </a:endParaRPr>
          </a:p>
          <a:p>
            <a:pPr marL="354965" marR="88900" indent="-342900">
              <a:lnSpc>
                <a:spcPct val="80000"/>
              </a:lnSpc>
              <a:spcBef>
                <a:spcPts val="670"/>
              </a:spcBef>
              <a:buFont typeface="DejaVu Sans"/>
              <a:buChar char="➢"/>
              <a:tabLst>
                <a:tab pos="355600" algn="l"/>
                <a:tab pos="6385560" algn="l"/>
              </a:tabLst>
            </a:pP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Masa manfaat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adalah (a) periode waktu aset  diperkirakan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akan</a:t>
            </a:r>
            <a:r>
              <a:rPr sz="2800" spc="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dimanfaatkan</a:t>
            </a:r>
            <a:r>
              <a:rPr sz="28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oleh	perusahaan;  atau (b) jumlah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unit produksi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 sejenisnya yang  diperkirakan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diperoleh perusahaan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dari aset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tersebut.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876046"/>
            <a:ext cx="9794875" cy="6216650"/>
            <a:chOff x="504319" y="876046"/>
            <a:chExt cx="9794875" cy="62166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3369" y="1491996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69870" y="882396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6" y="863206"/>
                  </a:moveTo>
                  <a:lnTo>
                    <a:pt x="158496" y="355092"/>
                  </a:ln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2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5957" y="627280"/>
                  </a:lnTo>
                  <a:lnTo>
                    <a:pt x="86868" y="626364"/>
                  </a:lnTo>
                  <a:lnTo>
                    <a:pt x="86868" y="825602"/>
                  </a:lnTo>
                  <a:lnTo>
                    <a:pt x="89916" y="828865"/>
                  </a:lnTo>
                  <a:lnTo>
                    <a:pt x="125701" y="851746"/>
                  </a:lnTo>
                  <a:lnTo>
                    <a:pt x="158496" y="863206"/>
                  </a:lnTo>
                  <a:close/>
                </a:path>
                <a:path w="1752600" h="1066800">
                  <a:moveTo>
                    <a:pt x="86868" y="825602"/>
                  </a:moveTo>
                  <a:lnTo>
                    <a:pt x="86868" y="627888"/>
                  </a:lnTo>
                  <a:lnTo>
                    <a:pt x="85957" y="627280"/>
                  </a:lnTo>
                  <a:lnTo>
                    <a:pt x="65746" y="647628"/>
                  </a:lnTo>
                  <a:lnTo>
                    <a:pt x="50482" y="671893"/>
                  </a:lnTo>
                  <a:lnTo>
                    <a:pt x="41219" y="698158"/>
                  </a:lnTo>
                  <a:lnTo>
                    <a:pt x="38100" y="725424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6868" y="825602"/>
                  </a:lnTo>
                  <a:close/>
                </a:path>
                <a:path w="1752600" h="1066800">
                  <a:moveTo>
                    <a:pt x="911352" y="1065622"/>
                  </a:moveTo>
                  <a:lnTo>
                    <a:pt x="911352" y="83820"/>
                  </a:lnTo>
                  <a:lnTo>
                    <a:pt x="878109" y="61579"/>
                  </a:lnTo>
                  <a:lnTo>
                    <a:pt x="840867" y="45339"/>
                  </a:lnTo>
                  <a:lnTo>
                    <a:pt x="800766" y="35385"/>
                  </a:lnTo>
                  <a:lnTo>
                    <a:pt x="758952" y="32004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2" y="128016"/>
                  </a:lnTo>
                  <a:lnTo>
                    <a:pt x="566928" y="128016"/>
                  </a:lnTo>
                  <a:lnTo>
                    <a:pt x="534781" y="114895"/>
                  </a:lnTo>
                  <a:lnTo>
                    <a:pt x="500634" y="105346"/>
                  </a:lnTo>
                  <a:lnTo>
                    <a:pt x="465343" y="99512"/>
                  </a:lnTo>
                  <a:lnTo>
                    <a:pt x="429768" y="97536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8" y="324612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2" y="355092"/>
                  </a:lnTo>
                  <a:lnTo>
                    <a:pt x="158496" y="355092"/>
                  </a:lnTo>
                  <a:lnTo>
                    <a:pt x="158496" y="863206"/>
                  </a:lnTo>
                  <a:lnTo>
                    <a:pt x="167922" y="866499"/>
                  </a:lnTo>
                  <a:lnTo>
                    <a:pt x="214884" y="871728"/>
                  </a:lnTo>
                  <a:lnTo>
                    <a:pt x="228600" y="871728"/>
                  </a:lnTo>
                  <a:lnTo>
                    <a:pt x="236220" y="870204"/>
                  </a:lnTo>
                  <a:lnTo>
                    <a:pt x="236220" y="873528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2" y="1002792"/>
                  </a:lnTo>
                  <a:lnTo>
                    <a:pt x="549425" y="1000267"/>
                  </a:lnTo>
                  <a:lnTo>
                    <a:pt x="590359" y="992886"/>
                  </a:lnTo>
                  <a:lnTo>
                    <a:pt x="629864" y="980932"/>
                  </a:lnTo>
                  <a:lnTo>
                    <a:pt x="667512" y="964692"/>
                  </a:lnTo>
                  <a:lnTo>
                    <a:pt x="667512" y="966216"/>
                  </a:lnTo>
                  <a:lnTo>
                    <a:pt x="701674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2" y="1066800"/>
                  </a:lnTo>
                  <a:lnTo>
                    <a:pt x="911352" y="1065622"/>
                  </a:lnTo>
                  <a:close/>
                </a:path>
                <a:path w="1752600" h="1066800">
                  <a:moveTo>
                    <a:pt x="236220" y="873528"/>
                  </a:moveTo>
                  <a:lnTo>
                    <a:pt x="236220" y="870204"/>
                  </a:lnTo>
                  <a:lnTo>
                    <a:pt x="234696" y="871728"/>
                  </a:lnTo>
                  <a:lnTo>
                    <a:pt x="236220" y="873528"/>
                  </a:lnTo>
                  <a:close/>
                </a:path>
                <a:path w="1752600" h="1066800">
                  <a:moveTo>
                    <a:pt x="1712976" y="307848"/>
                  </a:move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6" y="134112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8" y="0"/>
                  </a:lnTo>
                  <a:lnTo>
                    <a:pt x="1316783" y="3905"/>
                  </a:lnTo>
                  <a:lnTo>
                    <a:pt x="1276731" y="15240"/>
                  </a:lnTo>
                  <a:lnTo>
                    <a:pt x="1240678" y="33432"/>
                  </a:lnTo>
                  <a:lnTo>
                    <a:pt x="1210056" y="57912"/>
                  </a:lnTo>
                  <a:lnTo>
                    <a:pt x="1181695" y="33432"/>
                  </a:lnTo>
                  <a:lnTo>
                    <a:pt x="1147762" y="15240"/>
                  </a:lnTo>
                  <a:lnTo>
                    <a:pt x="1109543" y="3905"/>
                  </a:lnTo>
                  <a:lnTo>
                    <a:pt x="1068324" y="0"/>
                  </a:lnTo>
                  <a:lnTo>
                    <a:pt x="1019556" y="5762"/>
                  </a:lnTo>
                  <a:lnTo>
                    <a:pt x="975360" y="22098"/>
                  </a:lnTo>
                  <a:lnTo>
                    <a:pt x="938022" y="47577"/>
                  </a:lnTo>
                  <a:lnTo>
                    <a:pt x="909828" y="80772"/>
                  </a:lnTo>
                  <a:lnTo>
                    <a:pt x="911352" y="83820"/>
                  </a:lnTo>
                  <a:lnTo>
                    <a:pt x="911352" y="1065622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70"/>
                  </a:lnTo>
                  <a:lnTo>
                    <a:pt x="1139001" y="944435"/>
                  </a:lnTo>
                  <a:lnTo>
                    <a:pt x="1158240" y="905256"/>
                  </a:lnTo>
                  <a:lnTo>
                    <a:pt x="1158240" y="906780"/>
                  </a:lnTo>
                  <a:lnTo>
                    <a:pt x="1186743" y="919019"/>
                  </a:lnTo>
                  <a:lnTo>
                    <a:pt x="1217104" y="928116"/>
                  </a:lnTo>
                  <a:lnTo>
                    <a:pt x="1248894" y="933783"/>
                  </a:lnTo>
                  <a:lnTo>
                    <a:pt x="1281684" y="935736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80" y="743712"/>
                  </a:lnTo>
                  <a:lnTo>
                    <a:pt x="1516380" y="742188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694688" y="655878"/>
                  </a:lnTo>
                  <a:lnTo>
                    <a:pt x="1694688" y="377952"/>
                  </a:lnTo>
                  <a:lnTo>
                    <a:pt x="1702689" y="361426"/>
                  </a:lnTo>
                  <a:lnTo>
                    <a:pt x="1708404" y="344043"/>
                  </a:lnTo>
                  <a:lnTo>
                    <a:pt x="1711833" y="326088"/>
                  </a:lnTo>
                  <a:lnTo>
                    <a:pt x="1712976" y="307848"/>
                  </a:lnTo>
                  <a:close/>
                </a:path>
                <a:path w="1752600" h="1066800">
                  <a:moveTo>
                    <a:pt x="1752600" y="516636"/>
                  </a:move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8" y="377952"/>
                  </a:lnTo>
                  <a:lnTo>
                    <a:pt x="1694688" y="655878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600" y="516636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69869" y="882396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5" y="355091"/>
                  </a:move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1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6867" y="627887"/>
                  </a:lnTo>
                  <a:lnTo>
                    <a:pt x="50482" y="671893"/>
                  </a:lnTo>
                  <a:lnTo>
                    <a:pt x="38099" y="725423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9915" y="828865"/>
                  </a:lnTo>
                  <a:lnTo>
                    <a:pt x="125701" y="851746"/>
                  </a:lnTo>
                  <a:lnTo>
                    <a:pt x="167922" y="866499"/>
                  </a:lnTo>
                  <a:lnTo>
                    <a:pt x="214883" y="871727"/>
                  </a:lnTo>
                  <a:lnTo>
                    <a:pt x="222503" y="871727"/>
                  </a:lnTo>
                  <a:lnTo>
                    <a:pt x="228599" y="871727"/>
                  </a:lnTo>
                  <a:lnTo>
                    <a:pt x="236219" y="870203"/>
                  </a:lnTo>
                  <a:lnTo>
                    <a:pt x="234695" y="871727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1" y="1002791"/>
                  </a:lnTo>
                  <a:lnTo>
                    <a:pt x="549425" y="1000267"/>
                  </a:lnTo>
                  <a:lnTo>
                    <a:pt x="590359" y="992885"/>
                  </a:lnTo>
                  <a:lnTo>
                    <a:pt x="629864" y="980932"/>
                  </a:lnTo>
                  <a:lnTo>
                    <a:pt x="667511" y="964691"/>
                  </a:lnTo>
                  <a:lnTo>
                    <a:pt x="667511" y="966215"/>
                  </a:lnTo>
                  <a:lnTo>
                    <a:pt x="701673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1" y="1066799"/>
                  </a:lnTo>
                  <a:lnTo>
                    <a:pt x="946701" y="1062890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69"/>
                  </a:lnTo>
                  <a:lnTo>
                    <a:pt x="1139001" y="944435"/>
                  </a:lnTo>
                  <a:lnTo>
                    <a:pt x="1158239" y="905255"/>
                  </a:lnTo>
                  <a:lnTo>
                    <a:pt x="1158239" y="906779"/>
                  </a:lnTo>
                  <a:lnTo>
                    <a:pt x="1186743" y="919019"/>
                  </a:lnTo>
                  <a:lnTo>
                    <a:pt x="1217104" y="928115"/>
                  </a:lnTo>
                  <a:lnTo>
                    <a:pt x="1248894" y="933783"/>
                  </a:lnTo>
                  <a:lnTo>
                    <a:pt x="1281683" y="935735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79" y="743711"/>
                  </a:lnTo>
                  <a:lnTo>
                    <a:pt x="1516379" y="742187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599" y="516635"/>
                  </a:ln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7" y="377951"/>
                  </a:lnTo>
                  <a:lnTo>
                    <a:pt x="1702688" y="361426"/>
                  </a:lnTo>
                  <a:lnTo>
                    <a:pt x="1708403" y="344042"/>
                  </a:lnTo>
                  <a:lnTo>
                    <a:pt x="1711832" y="326088"/>
                  </a:lnTo>
                  <a:lnTo>
                    <a:pt x="1712975" y="307847"/>
                  </a:ln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5" y="134111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7" y="0"/>
                  </a:lnTo>
                  <a:lnTo>
                    <a:pt x="1316783" y="3905"/>
                  </a:lnTo>
                  <a:lnTo>
                    <a:pt x="1276730" y="15239"/>
                  </a:lnTo>
                  <a:lnTo>
                    <a:pt x="1240678" y="33432"/>
                  </a:lnTo>
                  <a:lnTo>
                    <a:pt x="1210055" y="57911"/>
                  </a:lnTo>
                  <a:lnTo>
                    <a:pt x="1181695" y="33432"/>
                  </a:lnTo>
                  <a:lnTo>
                    <a:pt x="1147762" y="15239"/>
                  </a:lnTo>
                  <a:lnTo>
                    <a:pt x="1109543" y="3905"/>
                  </a:lnTo>
                  <a:lnTo>
                    <a:pt x="1068323" y="0"/>
                  </a:lnTo>
                  <a:lnTo>
                    <a:pt x="1019555" y="5762"/>
                  </a:lnTo>
                  <a:lnTo>
                    <a:pt x="975359" y="22097"/>
                  </a:lnTo>
                  <a:lnTo>
                    <a:pt x="938021" y="47577"/>
                  </a:lnTo>
                  <a:lnTo>
                    <a:pt x="909827" y="80771"/>
                  </a:lnTo>
                  <a:lnTo>
                    <a:pt x="911351" y="83819"/>
                  </a:lnTo>
                  <a:lnTo>
                    <a:pt x="878109" y="61579"/>
                  </a:lnTo>
                  <a:lnTo>
                    <a:pt x="840866" y="45338"/>
                  </a:lnTo>
                  <a:lnTo>
                    <a:pt x="800766" y="35385"/>
                  </a:lnTo>
                  <a:lnTo>
                    <a:pt x="758951" y="32003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1" y="128015"/>
                  </a:lnTo>
                  <a:lnTo>
                    <a:pt x="566927" y="128015"/>
                  </a:lnTo>
                  <a:lnTo>
                    <a:pt x="534781" y="114895"/>
                  </a:lnTo>
                  <a:lnTo>
                    <a:pt x="500633" y="105346"/>
                  </a:lnTo>
                  <a:lnTo>
                    <a:pt x="465343" y="99512"/>
                  </a:lnTo>
                  <a:lnTo>
                    <a:pt x="429767" y="97535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7" y="324611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1" y="355091"/>
                  </a:lnTo>
                  <a:lnTo>
                    <a:pt x="158495" y="355091"/>
                  </a:lnTo>
                  <a:close/>
                </a:path>
                <a:path w="1752600" h="1066800">
                  <a:moveTo>
                    <a:pt x="86867" y="627887"/>
                  </a:moveTo>
                  <a:lnTo>
                    <a:pt x="107989" y="636127"/>
                  </a:lnTo>
                  <a:lnTo>
                    <a:pt x="130111" y="642365"/>
                  </a:lnTo>
                  <a:lnTo>
                    <a:pt x="153090" y="646318"/>
                  </a:lnTo>
                  <a:lnTo>
                    <a:pt x="176783" y="647699"/>
                  </a:lnTo>
                  <a:lnTo>
                    <a:pt x="181355" y="647699"/>
                  </a:lnTo>
                  <a:lnTo>
                    <a:pt x="185927" y="647699"/>
                  </a:lnTo>
                  <a:lnTo>
                    <a:pt x="190499" y="647699"/>
                  </a:lnTo>
                </a:path>
                <a:path w="1752600" h="1066800">
                  <a:moveTo>
                    <a:pt x="236219" y="870203"/>
                  </a:moveTo>
                  <a:lnTo>
                    <a:pt x="247626" y="868775"/>
                  </a:lnTo>
                  <a:lnTo>
                    <a:pt x="258889" y="866774"/>
                  </a:lnTo>
                  <a:lnTo>
                    <a:pt x="269867" y="864203"/>
                  </a:lnTo>
                  <a:lnTo>
                    <a:pt x="280415" y="861059"/>
                  </a:lnTo>
                </a:path>
                <a:path w="1752600" h="1066800">
                  <a:moveTo>
                    <a:pt x="640079" y="922019"/>
                  </a:moveTo>
                  <a:lnTo>
                    <a:pt x="646080" y="933426"/>
                  </a:lnTo>
                  <a:lnTo>
                    <a:pt x="652652" y="944689"/>
                  </a:lnTo>
                  <a:lnTo>
                    <a:pt x="659796" y="955667"/>
                  </a:lnTo>
                  <a:lnTo>
                    <a:pt x="667511" y="966215"/>
                  </a:lnTo>
                </a:path>
                <a:path w="1752600" h="1066800">
                  <a:moveTo>
                    <a:pt x="1158239" y="905255"/>
                  </a:moveTo>
                  <a:lnTo>
                    <a:pt x="1161621" y="893587"/>
                  </a:lnTo>
                  <a:lnTo>
                    <a:pt x="1164716" y="881633"/>
                  </a:lnTo>
                  <a:lnTo>
                    <a:pt x="1167241" y="869680"/>
                  </a:lnTo>
                  <a:lnTo>
                    <a:pt x="1168907" y="85801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48835" y="1442974"/>
              <a:ext cx="143763" cy="1894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26841" y="940308"/>
              <a:ext cx="1537970" cy="387350"/>
            </a:xfrm>
            <a:custGeom>
              <a:avLst/>
              <a:gdLst/>
              <a:ahLst/>
              <a:cxnLst/>
              <a:rect l="l" t="t" r="r" b="b"/>
              <a:pathLst>
                <a:path w="1537970" h="387350">
                  <a:moveTo>
                    <a:pt x="1479803" y="387095"/>
                  </a:moveTo>
                  <a:lnTo>
                    <a:pt x="1497210" y="372546"/>
                  </a:lnTo>
                  <a:lnTo>
                    <a:pt x="1512760" y="356425"/>
                  </a:lnTo>
                  <a:lnTo>
                    <a:pt x="1526309" y="338875"/>
                  </a:lnTo>
                  <a:lnTo>
                    <a:pt x="1537715" y="320039"/>
                  </a:lnTo>
                </a:path>
                <a:path w="1537970" h="387350">
                  <a:moveTo>
                    <a:pt x="1399031" y="106679"/>
                  </a:moveTo>
                  <a:lnTo>
                    <a:pt x="1399031" y="105155"/>
                  </a:lnTo>
                  <a:lnTo>
                    <a:pt x="1398984" y="97416"/>
                  </a:lnTo>
                  <a:lnTo>
                    <a:pt x="1398650" y="90106"/>
                  </a:lnTo>
                  <a:lnTo>
                    <a:pt x="1397746" y="83081"/>
                  </a:lnTo>
                  <a:lnTo>
                    <a:pt x="1395983" y="76199"/>
                  </a:lnTo>
                </a:path>
                <a:path w="1537970" h="387350">
                  <a:moveTo>
                    <a:pt x="1053083" y="0"/>
                  </a:moveTo>
                  <a:lnTo>
                    <a:pt x="1043606" y="9191"/>
                  </a:lnTo>
                  <a:lnTo>
                    <a:pt x="1035557" y="18668"/>
                  </a:lnTo>
                  <a:lnTo>
                    <a:pt x="1028652" y="28717"/>
                  </a:lnTo>
                  <a:lnTo>
                    <a:pt x="1022603" y="39623"/>
                  </a:lnTo>
                </a:path>
                <a:path w="1537970" h="387350">
                  <a:moveTo>
                    <a:pt x="752855" y="22859"/>
                  </a:moveTo>
                  <a:lnTo>
                    <a:pt x="748569" y="31122"/>
                  </a:lnTo>
                  <a:lnTo>
                    <a:pt x="744854" y="39814"/>
                  </a:lnTo>
                  <a:lnTo>
                    <a:pt x="741711" y="48791"/>
                  </a:lnTo>
                  <a:lnTo>
                    <a:pt x="739139" y="57911"/>
                  </a:lnTo>
                </a:path>
                <a:path w="1537970" h="387350">
                  <a:moveTo>
                    <a:pt x="463295" y="103631"/>
                  </a:moveTo>
                  <a:lnTo>
                    <a:pt x="451318" y="94535"/>
                  </a:lnTo>
                  <a:lnTo>
                    <a:pt x="438340" y="85724"/>
                  </a:lnTo>
                  <a:lnTo>
                    <a:pt x="424505" y="77485"/>
                  </a:lnTo>
                  <a:lnTo>
                    <a:pt x="409955" y="70103"/>
                  </a:lnTo>
                </a:path>
                <a:path w="1537970" h="387350">
                  <a:moveTo>
                    <a:pt x="0" y="297179"/>
                  </a:moveTo>
                  <a:lnTo>
                    <a:pt x="2285" y="306085"/>
                  </a:lnTo>
                  <a:lnTo>
                    <a:pt x="4571" y="314705"/>
                  </a:lnTo>
                  <a:lnTo>
                    <a:pt x="6857" y="323326"/>
                  </a:lnTo>
                  <a:lnTo>
                    <a:pt x="9143" y="33223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52749" y="18608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291083" y="88391"/>
                  </a:move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52749" y="18608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144779" y="0"/>
                  </a:move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24479" y="2015997"/>
              <a:ext cx="242823" cy="18186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273" y="4052315"/>
              <a:ext cx="2316480" cy="2468880"/>
            </a:xfrm>
            <a:custGeom>
              <a:avLst/>
              <a:gdLst/>
              <a:ahLst/>
              <a:cxnLst/>
              <a:rect l="l" t="t" r="r" b="b"/>
              <a:pathLst>
                <a:path w="2316479" h="2468879">
                  <a:moveTo>
                    <a:pt x="2316476" y="0"/>
                  </a:moveTo>
                  <a:lnTo>
                    <a:pt x="1110992" y="1097279"/>
                  </a:lnTo>
                  <a:lnTo>
                    <a:pt x="316988" y="1097279"/>
                  </a:lnTo>
                  <a:lnTo>
                    <a:pt x="259960" y="1100955"/>
                  </a:lnTo>
                  <a:lnTo>
                    <a:pt x="206305" y="1111554"/>
                  </a:lnTo>
                  <a:lnTo>
                    <a:pt x="156914" y="1128437"/>
                  </a:lnTo>
                  <a:lnTo>
                    <a:pt x="112679" y="1150964"/>
                  </a:lnTo>
                  <a:lnTo>
                    <a:pt x="74489" y="1178497"/>
                  </a:lnTo>
                  <a:lnTo>
                    <a:pt x="43236" y="1210394"/>
                  </a:lnTo>
                  <a:lnTo>
                    <a:pt x="19809" y="1246017"/>
                  </a:lnTo>
                  <a:lnTo>
                    <a:pt x="5100" y="1284725"/>
                  </a:lnTo>
                  <a:lnTo>
                    <a:pt x="0" y="1325879"/>
                  </a:lnTo>
                  <a:lnTo>
                    <a:pt x="0" y="2240279"/>
                  </a:lnTo>
                  <a:lnTo>
                    <a:pt x="5100" y="2281434"/>
                  </a:lnTo>
                  <a:lnTo>
                    <a:pt x="19809" y="2320142"/>
                  </a:lnTo>
                  <a:lnTo>
                    <a:pt x="43236" y="2355765"/>
                  </a:lnTo>
                  <a:lnTo>
                    <a:pt x="74489" y="2387662"/>
                  </a:lnTo>
                  <a:lnTo>
                    <a:pt x="112679" y="2415195"/>
                  </a:lnTo>
                  <a:lnTo>
                    <a:pt x="156914" y="2437722"/>
                  </a:lnTo>
                  <a:lnTo>
                    <a:pt x="206305" y="2454605"/>
                  </a:lnTo>
                  <a:lnTo>
                    <a:pt x="259960" y="2465204"/>
                  </a:lnTo>
                  <a:lnTo>
                    <a:pt x="316988" y="2468879"/>
                  </a:lnTo>
                  <a:lnTo>
                    <a:pt x="1588004" y="2468879"/>
                  </a:lnTo>
                  <a:lnTo>
                    <a:pt x="1645034" y="2465204"/>
                  </a:lnTo>
                  <a:lnTo>
                    <a:pt x="1698690" y="2454605"/>
                  </a:lnTo>
                  <a:lnTo>
                    <a:pt x="1748081" y="2437722"/>
                  </a:lnTo>
                  <a:lnTo>
                    <a:pt x="1792317" y="2415195"/>
                  </a:lnTo>
                  <a:lnTo>
                    <a:pt x="1830506" y="2387662"/>
                  </a:lnTo>
                  <a:lnTo>
                    <a:pt x="1861760" y="2355765"/>
                  </a:lnTo>
                  <a:lnTo>
                    <a:pt x="1885187" y="2320142"/>
                  </a:lnTo>
                  <a:lnTo>
                    <a:pt x="1899896" y="2281434"/>
                  </a:lnTo>
                  <a:lnTo>
                    <a:pt x="1904996" y="2240279"/>
                  </a:lnTo>
                  <a:lnTo>
                    <a:pt x="1904996" y="1325879"/>
                  </a:lnTo>
                  <a:lnTo>
                    <a:pt x="1899896" y="1284725"/>
                  </a:lnTo>
                  <a:lnTo>
                    <a:pt x="1885187" y="1246017"/>
                  </a:lnTo>
                  <a:lnTo>
                    <a:pt x="1861760" y="1210394"/>
                  </a:lnTo>
                  <a:lnTo>
                    <a:pt x="1830506" y="1178497"/>
                  </a:lnTo>
                  <a:lnTo>
                    <a:pt x="1792317" y="1150964"/>
                  </a:lnTo>
                  <a:lnTo>
                    <a:pt x="1748081" y="1128437"/>
                  </a:lnTo>
                  <a:lnTo>
                    <a:pt x="1698690" y="1111554"/>
                  </a:lnTo>
                  <a:lnTo>
                    <a:pt x="1645034" y="1100955"/>
                  </a:lnTo>
                  <a:lnTo>
                    <a:pt x="1588004" y="1097279"/>
                  </a:lnTo>
                  <a:lnTo>
                    <a:pt x="2316476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31273" y="4052315"/>
              <a:ext cx="2316480" cy="2468880"/>
            </a:xfrm>
            <a:custGeom>
              <a:avLst/>
              <a:gdLst/>
              <a:ahLst/>
              <a:cxnLst/>
              <a:rect l="l" t="t" r="r" b="b"/>
              <a:pathLst>
                <a:path w="2316479" h="2468879">
                  <a:moveTo>
                    <a:pt x="316988" y="1097279"/>
                  </a:moveTo>
                  <a:lnTo>
                    <a:pt x="259960" y="1100955"/>
                  </a:lnTo>
                  <a:lnTo>
                    <a:pt x="206305" y="1111554"/>
                  </a:lnTo>
                  <a:lnTo>
                    <a:pt x="156914" y="1128437"/>
                  </a:lnTo>
                  <a:lnTo>
                    <a:pt x="112679" y="1150964"/>
                  </a:lnTo>
                  <a:lnTo>
                    <a:pt x="74489" y="1178497"/>
                  </a:lnTo>
                  <a:lnTo>
                    <a:pt x="43236" y="1210394"/>
                  </a:lnTo>
                  <a:lnTo>
                    <a:pt x="19809" y="1246017"/>
                  </a:lnTo>
                  <a:lnTo>
                    <a:pt x="5100" y="1284725"/>
                  </a:lnTo>
                  <a:lnTo>
                    <a:pt x="0" y="1325879"/>
                  </a:lnTo>
                  <a:lnTo>
                    <a:pt x="0" y="2240279"/>
                  </a:lnTo>
                  <a:lnTo>
                    <a:pt x="5100" y="2281434"/>
                  </a:lnTo>
                  <a:lnTo>
                    <a:pt x="19809" y="2320142"/>
                  </a:lnTo>
                  <a:lnTo>
                    <a:pt x="43236" y="2355765"/>
                  </a:lnTo>
                  <a:lnTo>
                    <a:pt x="74489" y="2387662"/>
                  </a:lnTo>
                  <a:lnTo>
                    <a:pt x="112679" y="2415195"/>
                  </a:lnTo>
                  <a:lnTo>
                    <a:pt x="156914" y="2437722"/>
                  </a:lnTo>
                  <a:lnTo>
                    <a:pt x="206305" y="2454605"/>
                  </a:lnTo>
                  <a:lnTo>
                    <a:pt x="259960" y="2465204"/>
                  </a:lnTo>
                  <a:lnTo>
                    <a:pt x="316988" y="2468879"/>
                  </a:lnTo>
                  <a:lnTo>
                    <a:pt x="1588004" y="2468879"/>
                  </a:lnTo>
                  <a:lnTo>
                    <a:pt x="1645034" y="2465204"/>
                  </a:lnTo>
                  <a:lnTo>
                    <a:pt x="1698690" y="2454605"/>
                  </a:lnTo>
                  <a:lnTo>
                    <a:pt x="1748081" y="2437722"/>
                  </a:lnTo>
                  <a:lnTo>
                    <a:pt x="1792317" y="2415195"/>
                  </a:lnTo>
                  <a:lnTo>
                    <a:pt x="1830506" y="2387662"/>
                  </a:lnTo>
                  <a:lnTo>
                    <a:pt x="1861760" y="2355765"/>
                  </a:lnTo>
                  <a:lnTo>
                    <a:pt x="1885187" y="2320142"/>
                  </a:lnTo>
                  <a:lnTo>
                    <a:pt x="1899896" y="2281434"/>
                  </a:lnTo>
                  <a:lnTo>
                    <a:pt x="1904996" y="2240279"/>
                  </a:lnTo>
                  <a:lnTo>
                    <a:pt x="1904996" y="1325879"/>
                  </a:lnTo>
                  <a:lnTo>
                    <a:pt x="1899896" y="1284725"/>
                  </a:lnTo>
                  <a:lnTo>
                    <a:pt x="1885187" y="1246017"/>
                  </a:lnTo>
                  <a:lnTo>
                    <a:pt x="1861760" y="1210394"/>
                  </a:lnTo>
                  <a:lnTo>
                    <a:pt x="1830506" y="1178497"/>
                  </a:lnTo>
                  <a:lnTo>
                    <a:pt x="1792317" y="1150964"/>
                  </a:lnTo>
                  <a:lnTo>
                    <a:pt x="1748081" y="1128437"/>
                  </a:lnTo>
                  <a:lnTo>
                    <a:pt x="1698690" y="1111554"/>
                  </a:lnTo>
                  <a:lnTo>
                    <a:pt x="1645034" y="1100955"/>
                  </a:lnTo>
                  <a:lnTo>
                    <a:pt x="1588004" y="1097279"/>
                  </a:lnTo>
                  <a:lnTo>
                    <a:pt x="2316476" y="0"/>
                  </a:lnTo>
                  <a:lnTo>
                    <a:pt x="1110992" y="1097279"/>
                  </a:lnTo>
                  <a:lnTo>
                    <a:pt x="316988" y="1097279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96134" y="29291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4974335" y="3223259"/>
                  </a:moveTo>
                  <a:lnTo>
                    <a:pt x="4974335" y="2055875"/>
                  </a:lnTo>
                  <a:lnTo>
                    <a:pt x="4970740" y="2021762"/>
                  </a:lnTo>
                  <a:lnTo>
                    <a:pt x="4943189" y="1957214"/>
                  </a:lnTo>
                  <a:lnTo>
                    <a:pt x="4891179" y="1899038"/>
                  </a:lnTo>
                  <a:lnTo>
                    <a:pt x="4857010" y="1872889"/>
                  </a:lnTo>
                  <a:lnTo>
                    <a:pt x="4817935" y="1848992"/>
                  </a:lnTo>
                  <a:lnTo>
                    <a:pt x="4774358" y="1827569"/>
                  </a:lnTo>
                  <a:lnTo>
                    <a:pt x="4726683" y="1808838"/>
                  </a:lnTo>
                  <a:lnTo>
                    <a:pt x="4675311" y="1793019"/>
                  </a:lnTo>
                  <a:lnTo>
                    <a:pt x="4620648" y="1780332"/>
                  </a:lnTo>
                  <a:lnTo>
                    <a:pt x="4563095" y="1770999"/>
                  </a:lnTo>
                  <a:lnTo>
                    <a:pt x="4503057" y="1765237"/>
                  </a:lnTo>
                  <a:lnTo>
                    <a:pt x="4440935" y="1763267"/>
                  </a:lnTo>
                  <a:lnTo>
                    <a:pt x="3107435" y="1763267"/>
                  </a:lnTo>
                  <a:lnTo>
                    <a:pt x="0" y="0"/>
                  </a:lnTo>
                  <a:lnTo>
                    <a:pt x="2307335" y="1763267"/>
                  </a:lnTo>
                  <a:lnTo>
                    <a:pt x="2245214" y="1765237"/>
                  </a:lnTo>
                  <a:lnTo>
                    <a:pt x="2185176" y="1770999"/>
                  </a:lnTo>
                  <a:lnTo>
                    <a:pt x="2127623" y="1780332"/>
                  </a:lnTo>
                  <a:lnTo>
                    <a:pt x="2072959" y="1793019"/>
                  </a:lnTo>
                  <a:lnTo>
                    <a:pt x="2021588" y="1808838"/>
                  </a:lnTo>
                  <a:lnTo>
                    <a:pt x="1973913" y="1827569"/>
                  </a:lnTo>
                  <a:lnTo>
                    <a:pt x="1930336" y="1848992"/>
                  </a:lnTo>
                  <a:lnTo>
                    <a:pt x="1891261" y="1872889"/>
                  </a:lnTo>
                  <a:lnTo>
                    <a:pt x="1857092" y="1899038"/>
                  </a:lnTo>
                  <a:lnTo>
                    <a:pt x="1828231" y="1927220"/>
                  </a:lnTo>
                  <a:lnTo>
                    <a:pt x="1788047" y="1988802"/>
                  </a:lnTo>
                  <a:lnTo>
                    <a:pt x="1773935" y="2055875"/>
                  </a:lnTo>
                  <a:lnTo>
                    <a:pt x="1773935" y="3223259"/>
                  </a:lnTo>
                  <a:lnTo>
                    <a:pt x="1788047" y="3290333"/>
                  </a:lnTo>
                  <a:lnTo>
                    <a:pt x="1828231" y="3351915"/>
                  </a:lnTo>
                  <a:lnTo>
                    <a:pt x="1857092" y="3380097"/>
                  </a:lnTo>
                  <a:lnTo>
                    <a:pt x="1891261" y="3406246"/>
                  </a:lnTo>
                  <a:lnTo>
                    <a:pt x="1930336" y="3430142"/>
                  </a:lnTo>
                  <a:lnTo>
                    <a:pt x="1973913" y="3451566"/>
                  </a:lnTo>
                  <a:lnTo>
                    <a:pt x="2021588" y="3470297"/>
                  </a:lnTo>
                  <a:lnTo>
                    <a:pt x="2072959" y="3486116"/>
                  </a:lnTo>
                  <a:lnTo>
                    <a:pt x="2127623" y="3498802"/>
                  </a:lnTo>
                  <a:lnTo>
                    <a:pt x="2185176" y="3508136"/>
                  </a:lnTo>
                  <a:lnTo>
                    <a:pt x="2245214" y="3513898"/>
                  </a:lnTo>
                  <a:lnTo>
                    <a:pt x="2307335" y="3515867"/>
                  </a:lnTo>
                  <a:lnTo>
                    <a:pt x="4440935" y="3515867"/>
                  </a:lnTo>
                  <a:lnTo>
                    <a:pt x="4503057" y="3513898"/>
                  </a:lnTo>
                  <a:lnTo>
                    <a:pt x="4563095" y="3508136"/>
                  </a:lnTo>
                  <a:lnTo>
                    <a:pt x="4620648" y="3498802"/>
                  </a:lnTo>
                  <a:lnTo>
                    <a:pt x="4675311" y="3486116"/>
                  </a:lnTo>
                  <a:lnTo>
                    <a:pt x="4726683" y="3470297"/>
                  </a:lnTo>
                  <a:lnTo>
                    <a:pt x="4774358" y="3451566"/>
                  </a:lnTo>
                  <a:lnTo>
                    <a:pt x="4817935" y="3430142"/>
                  </a:lnTo>
                  <a:lnTo>
                    <a:pt x="4857010" y="3406246"/>
                  </a:lnTo>
                  <a:lnTo>
                    <a:pt x="4891179" y="3380097"/>
                  </a:lnTo>
                  <a:lnTo>
                    <a:pt x="4920040" y="3351915"/>
                  </a:lnTo>
                  <a:lnTo>
                    <a:pt x="4960224" y="3290333"/>
                  </a:lnTo>
                  <a:lnTo>
                    <a:pt x="4970740" y="3257373"/>
                  </a:lnTo>
                  <a:lnTo>
                    <a:pt x="4974335" y="322325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96134" y="29291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2307335" y="1763267"/>
                  </a:moveTo>
                  <a:lnTo>
                    <a:pt x="2245214" y="1765237"/>
                  </a:lnTo>
                  <a:lnTo>
                    <a:pt x="2185176" y="1770999"/>
                  </a:lnTo>
                  <a:lnTo>
                    <a:pt x="2127623" y="1780332"/>
                  </a:lnTo>
                  <a:lnTo>
                    <a:pt x="2072959" y="1793019"/>
                  </a:lnTo>
                  <a:lnTo>
                    <a:pt x="2021588" y="1808838"/>
                  </a:lnTo>
                  <a:lnTo>
                    <a:pt x="1973913" y="1827569"/>
                  </a:lnTo>
                  <a:lnTo>
                    <a:pt x="1930336" y="1848992"/>
                  </a:lnTo>
                  <a:lnTo>
                    <a:pt x="1891261" y="1872889"/>
                  </a:lnTo>
                  <a:lnTo>
                    <a:pt x="1857092" y="1899038"/>
                  </a:lnTo>
                  <a:lnTo>
                    <a:pt x="1828231" y="1927220"/>
                  </a:lnTo>
                  <a:lnTo>
                    <a:pt x="1788047" y="1988802"/>
                  </a:lnTo>
                  <a:lnTo>
                    <a:pt x="1773935" y="2055875"/>
                  </a:lnTo>
                  <a:lnTo>
                    <a:pt x="1773935" y="3223259"/>
                  </a:lnTo>
                  <a:lnTo>
                    <a:pt x="1788047" y="3290333"/>
                  </a:lnTo>
                  <a:lnTo>
                    <a:pt x="1828231" y="3351915"/>
                  </a:lnTo>
                  <a:lnTo>
                    <a:pt x="1857092" y="3380097"/>
                  </a:lnTo>
                  <a:lnTo>
                    <a:pt x="1891261" y="3406246"/>
                  </a:lnTo>
                  <a:lnTo>
                    <a:pt x="1930336" y="3430142"/>
                  </a:lnTo>
                  <a:lnTo>
                    <a:pt x="1973913" y="3451566"/>
                  </a:lnTo>
                  <a:lnTo>
                    <a:pt x="2021588" y="3470297"/>
                  </a:lnTo>
                  <a:lnTo>
                    <a:pt x="2072959" y="3486116"/>
                  </a:lnTo>
                  <a:lnTo>
                    <a:pt x="2127623" y="3498802"/>
                  </a:lnTo>
                  <a:lnTo>
                    <a:pt x="2185176" y="3508136"/>
                  </a:lnTo>
                  <a:lnTo>
                    <a:pt x="2245214" y="3513898"/>
                  </a:lnTo>
                  <a:lnTo>
                    <a:pt x="2307335" y="3515867"/>
                  </a:lnTo>
                  <a:lnTo>
                    <a:pt x="4440935" y="3515867"/>
                  </a:lnTo>
                  <a:lnTo>
                    <a:pt x="4503057" y="3513898"/>
                  </a:lnTo>
                  <a:lnTo>
                    <a:pt x="4563095" y="3508136"/>
                  </a:lnTo>
                  <a:lnTo>
                    <a:pt x="4620648" y="3498802"/>
                  </a:lnTo>
                  <a:lnTo>
                    <a:pt x="4675311" y="3486116"/>
                  </a:lnTo>
                  <a:lnTo>
                    <a:pt x="4726683" y="3470297"/>
                  </a:lnTo>
                  <a:lnTo>
                    <a:pt x="4774358" y="3451566"/>
                  </a:lnTo>
                  <a:lnTo>
                    <a:pt x="4817935" y="3430142"/>
                  </a:lnTo>
                  <a:lnTo>
                    <a:pt x="4857010" y="3406246"/>
                  </a:lnTo>
                  <a:lnTo>
                    <a:pt x="4891179" y="3380097"/>
                  </a:lnTo>
                  <a:lnTo>
                    <a:pt x="4920040" y="3351915"/>
                  </a:lnTo>
                  <a:lnTo>
                    <a:pt x="4960224" y="3290333"/>
                  </a:lnTo>
                  <a:lnTo>
                    <a:pt x="4974335" y="3223259"/>
                  </a:lnTo>
                  <a:lnTo>
                    <a:pt x="4974335" y="2055875"/>
                  </a:lnTo>
                  <a:lnTo>
                    <a:pt x="4960224" y="1988802"/>
                  </a:lnTo>
                  <a:lnTo>
                    <a:pt x="4920040" y="1927220"/>
                  </a:lnTo>
                  <a:lnTo>
                    <a:pt x="4891179" y="1899038"/>
                  </a:lnTo>
                  <a:lnTo>
                    <a:pt x="4857010" y="1872889"/>
                  </a:lnTo>
                  <a:lnTo>
                    <a:pt x="4817935" y="1848992"/>
                  </a:lnTo>
                  <a:lnTo>
                    <a:pt x="4774358" y="1827569"/>
                  </a:lnTo>
                  <a:lnTo>
                    <a:pt x="4726683" y="1808838"/>
                  </a:lnTo>
                  <a:lnTo>
                    <a:pt x="4675311" y="1793019"/>
                  </a:lnTo>
                  <a:lnTo>
                    <a:pt x="4620648" y="1780332"/>
                  </a:lnTo>
                  <a:lnTo>
                    <a:pt x="4563095" y="1770999"/>
                  </a:lnTo>
                  <a:lnTo>
                    <a:pt x="4503057" y="1765237"/>
                  </a:lnTo>
                  <a:lnTo>
                    <a:pt x="4440935" y="1763267"/>
                  </a:lnTo>
                  <a:lnTo>
                    <a:pt x="3107435" y="1763267"/>
                  </a:lnTo>
                  <a:lnTo>
                    <a:pt x="0" y="0"/>
                  </a:lnTo>
                  <a:lnTo>
                    <a:pt x="2307335" y="1763267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90547" y="5255766"/>
            <a:ext cx="26720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40" dirty="0">
                <a:solidFill>
                  <a:srgbClr val="00254B"/>
                </a:solidFill>
                <a:latin typeface="Verdana"/>
                <a:cs typeface="Verdana"/>
              </a:rPr>
              <a:t>Pengantar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62302" y="5179566"/>
            <a:ext cx="1485265" cy="1121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2400" dirty="0">
                <a:solidFill>
                  <a:srgbClr val="00254B"/>
                </a:solidFill>
                <a:latin typeface="Verdana"/>
                <a:cs typeface="Verdana"/>
              </a:rPr>
              <a:t>Bahasan  petama  apa 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kek</a:t>
            </a:r>
            <a:r>
              <a:rPr sz="2400" spc="-34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00254B"/>
                </a:solidFill>
                <a:latin typeface="Verdana"/>
                <a:cs typeface="Verdana"/>
              </a:rPr>
              <a:t>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8455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5" dirty="0"/>
              <a:t>jara</a:t>
            </a:r>
            <a:r>
              <a:rPr dirty="0"/>
              <a:t>h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42646"/>
            <a:ext cx="9794875" cy="6750050"/>
            <a:chOff x="504319" y="342646"/>
            <a:chExt cx="9794875" cy="67500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4850" y="348996"/>
              <a:ext cx="3284219" cy="6248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6838184" y="0"/>
                  </a:moveTo>
                  <a:lnTo>
                    <a:pt x="3022088" y="1292351"/>
                  </a:lnTo>
                  <a:lnTo>
                    <a:pt x="864104" y="1292351"/>
                  </a:ln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864104" y="1292351"/>
                  </a:move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lnTo>
                    <a:pt x="3022088" y="1292351"/>
                  </a:lnTo>
                  <a:lnTo>
                    <a:pt x="864104" y="1292351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87119" y="342646"/>
              <a:ext cx="4444491" cy="17652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93491" y="4114290"/>
            <a:ext cx="4608195" cy="1669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Mari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kita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bahas:</a:t>
            </a:r>
            <a:endParaRPr sz="2800">
              <a:latin typeface="Tahoma"/>
              <a:cs typeface="Tahoma"/>
            </a:endParaRPr>
          </a:p>
          <a:p>
            <a:pPr marL="12065" marR="5080" algn="ctr">
              <a:lnSpc>
                <a:spcPts val="4800"/>
              </a:lnSpc>
              <a:spcBef>
                <a:spcPts val="155"/>
              </a:spcBef>
            </a:pPr>
            <a:r>
              <a:rPr sz="4000" spc="210" dirty="0">
                <a:solidFill>
                  <a:srgbClr val="FF0000"/>
                </a:solidFill>
                <a:latin typeface="Verdana"/>
                <a:cs typeface="Verdana"/>
              </a:rPr>
              <a:t>P</a:t>
            </a:r>
            <a:r>
              <a:rPr sz="4000" spc="-7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4000" spc="85" dirty="0">
                <a:solidFill>
                  <a:srgbClr val="FF0000"/>
                </a:solidFill>
                <a:latin typeface="Verdana"/>
                <a:cs typeface="Verdana"/>
              </a:rPr>
              <a:t>N</a:t>
            </a:r>
            <a:r>
              <a:rPr sz="4000" spc="220" dirty="0">
                <a:solidFill>
                  <a:srgbClr val="FF0000"/>
                </a:solidFill>
                <a:latin typeface="Verdana"/>
                <a:cs typeface="Verdana"/>
              </a:rPr>
              <a:t>Y</a:t>
            </a:r>
            <a:r>
              <a:rPr sz="4000" spc="20" dirty="0">
                <a:solidFill>
                  <a:srgbClr val="FF0000"/>
                </a:solidFill>
                <a:latin typeface="Verdana"/>
                <a:cs typeface="Verdana"/>
              </a:rPr>
              <a:t>U</a:t>
            </a:r>
            <a:r>
              <a:rPr sz="4000" spc="-210" dirty="0">
                <a:solidFill>
                  <a:srgbClr val="FF0000"/>
                </a:solidFill>
                <a:latin typeface="Verdana"/>
                <a:cs typeface="Verdana"/>
              </a:rPr>
              <a:t>S</a:t>
            </a:r>
            <a:r>
              <a:rPr sz="4000" spc="20" dirty="0">
                <a:solidFill>
                  <a:srgbClr val="FF0000"/>
                </a:solidFill>
                <a:latin typeface="Verdana"/>
                <a:cs typeface="Verdana"/>
              </a:rPr>
              <a:t>U</a:t>
            </a:r>
            <a:r>
              <a:rPr sz="4000" spc="-25" dirty="0">
                <a:solidFill>
                  <a:srgbClr val="FF0000"/>
                </a:solidFill>
                <a:latin typeface="Verdana"/>
                <a:cs typeface="Verdana"/>
              </a:rPr>
              <a:t>T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4000" spc="90" dirty="0">
                <a:solidFill>
                  <a:srgbClr val="FF0000"/>
                </a:solidFill>
                <a:latin typeface="Verdana"/>
                <a:cs typeface="Verdana"/>
              </a:rPr>
              <a:t>N</a:t>
            </a:r>
            <a:r>
              <a:rPr sz="4000" spc="100" dirty="0">
                <a:solidFill>
                  <a:srgbClr val="FF0000"/>
                </a:solidFill>
                <a:latin typeface="Verdana"/>
                <a:cs typeface="Verdana"/>
              </a:rPr>
              <a:t>N</a:t>
            </a:r>
            <a:r>
              <a:rPr sz="4000" spc="220" dirty="0">
                <a:solidFill>
                  <a:srgbClr val="FF0000"/>
                </a:solidFill>
                <a:latin typeface="Verdana"/>
                <a:cs typeface="Verdana"/>
              </a:rPr>
              <a:t>Y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  </a:t>
            </a:r>
            <a:r>
              <a:rPr sz="4000" spc="15" dirty="0">
                <a:solidFill>
                  <a:srgbClr val="FF0000"/>
                </a:solidFill>
                <a:latin typeface="Verdana"/>
                <a:cs typeface="Verdana"/>
              </a:rPr>
              <a:t>OBYEK</a:t>
            </a:r>
            <a:r>
              <a:rPr sz="4000" spc="-254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95" dirty="0">
                <a:solidFill>
                  <a:srgbClr val="FF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07567"/>
            <a:ext cx="62503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CC0000"/>
                </a:solidFill>
              </a:rPr>
              <a:t>Penyusutan Obyek</a:t>
            </a:r>
            <a:r>
              <a:rPr sz="4400" spc="-55" dirty="0">
                <a:solidFill>
                  <a:srgbClr val="CC0000"/>
                </a:solidFill>
              </a:rPr>
              <a:t> </a:t>
            </a:r>
            <a:r>
              <a:rPr sz="4400" spc="-5" dirty="0">
                <a:solidFill>
                  <a:srgbClr val="CC0000"/>
                </a:solidFill>
              </a:rPr>
              <a:t>Ijarah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1215524" y="1604263"/>
            <a:ext cx="8778240" cy="494792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4965" marR="5080" indent="-342900">
              <a:lnSpc>
                <a:spcPct val="80000"/>
              </a:lnSpc>
              <a:spcBef>
                <a:spcPts val="76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Obyek ijarah disusutkan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diamortisasi,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jika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berupa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dapat disusutkan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 diamortisasi,  sesuai dengan kebijakan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penyusutan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 amortisasi  untuk aset sejenis selama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umur manfaatnya</a:t>
            </a:r>
            <a:r>
              <a:rPr sz="28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(umur</a:t>
            </a:r>
            <a:endParaRPr sz="2800">
              <a:latin typeface="Tahoma"/>
              <a:cs typeface="Tahoma"/>
            </a:endParaRPr>
          </a:p>
          <a:p>
            <a:pPr marL="354965">
              <a:lnSpc>
                <a:spcPts val="3350"/>
              </a:lnSpc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ekonomis).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800" spc="2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11)</a:t>
            </a:r>
            <a:endParaRPr sz="1800">
              <a:latin typeface="Tahoma"/>
              <a:cs typeface="Tahoma"/>
            </a:endParaRPr>
          </a:p>
          <a:p>
            <a:pPr marL="355600" marR="54610" indent="-343535">
              <a:lnSpc>
                <a:spcPct val="80000"/>
              </a:lnSpc>
              <a:spcBef>
                <a:spcPts val="79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Kebijakan penyusutan atau amortisasi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yang dipilih  harus mencerminkan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pola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konsumsi yang diharapkan  dari manfaat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ekonomi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di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masa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depan dari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obyek 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ijarah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.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Umur ekomonis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dapat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berbeda dengan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umur  teknis.</a:t>
            </a:r>
            <a:endParaRPr sz="2800">
              <a:latin typeface="Tahoma"/>
              <a:cs typeface="Tahoma"/>
            </a:endParaRPr>
          </a:p>
          <a:p>
            <a:pPr marL="756285" marR="760095" lvl="1" indent="-287020">
              <a:lnSpc>
                <a:spcPct val="79900"/>
              </a:lnSpc>
              <a:spcBef>
                <a:spcPts val="555"/>
              </a:spcBef>
              <a:buClr>
                <a:srgbClr val="323232"/>
              </a:buClr>
              <a:buSzPct val="91666"/>
              <a:buFont typeface="DejaVu Sans"/>
              <a:buChar char="■"/>
              <a:tabLst>
                <a:tab pos="75692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Misalnya, mobil yang dapat dipakai selama 10 tahun  diijarahkan dengan akad ijarah muntahiyah bittamlik  selama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5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tahun. Dengan demikian umur ekonomisnya  adalah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5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tahun. </a:t>
            </a:r>
            <a:r>
              <a:rPr sz="1600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6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12)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07567"/>
            <a:ext cx="62503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CC0000"/>
                </a:solidFill>
              </a:rPr>
              <a:t>Penyusutan Obyek</a:t>
            </a:r>
            <a:r>
              <a:rPr sz="4400" spc="-55" dirty="0">
                <a:solidFill>
                  <a:srgbClr val="CC0000"/>
                </a:solidFill>
              </a:rPr>
              <a:t> </a:t>
            </a:r>
            <a:r>
              <a:rPr sz="4400" spc="-5" dirty="0">
                <a:solidFill>
                  <a:srgbClr val="CC0000"/>
                </a:solidFill>
              </a:rPr>
              <a:t>Ijarah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1424317" y="1902966"/>
            <a:ext cx="8051800" cy="288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4775" indent="-342900">
              <a:lnSpc>
                <a:spcPct val="100000"/>
              </a:lnSpc>
              <a:spcBef>
                <a:spcPts val="10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Pengaturan penyusutan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obyek ijarah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yang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berupa</a:t>
            </a:r>
            <a:r>
              <a:rPr sz="32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80"/>
              </a:spcBef>
              <a:buClr>
                <a:srgbClr val="323232"/>
              </a:buClr>
              <a:buSzPct val="89285"/>
              <a:buFont typeface="DejaVu Sans"/>
              <a:buChar char="■"/>
              <a:tabLst>
                <a:tab pos="75692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tetap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sesuai dengan PSAK 16: Aset Tetap  dan</a:t>
            </a:r>
            <a:endParaRPr sz="2800">
              <a:latin typeface="Tahoma"/>
              <a:cs typeface="Tahoma"/>
            </a:endParaRPr>
          </a:p>
          <a:p>
            <a:pPr marL="756285" marR="116839" lvl="1" indent="-287020">
              <a:lnSpc>
                <a:spcPct val="100000"/>
              </a:lnSpc>
              <a:spcBef>
                <a:spcPts val="680"/>
              </a:spcBef>
              <a:buClr>
                <a:srgbClr val="323232"/>
              </a:buClr>
              <a:buSzPct val="89285"/>
              <a:buFont typeface="DejaVu Sans"/>
              <a:buChar char="■"/>
              <a:tabLst>
                <a:tab pos="756920" algn="l"/>
              </a:tabLst>
            </a:pP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amortisasi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aset tidak berwujud sesuai dengan  PSAK 19: Aset Tidak Berwujud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800" spc="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13)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68527"/>
            <a:ext cx="7391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CC0000"/>
                </a:solidFill>
              </a:rPr>
              <a:t>Metode penyusutan Aktiva</a:t>
            </a:r>
            <a:r>
              <a:rPr sz="4000" spc="-55" dirty="0">
                <a:solidFill>
                  <a:srgbClr val="CC0000"/>
                </a:solidFill>
              </a:rPr>
              <a:t> </a:t>
            </a:r>
            <a:r>
              <a:rPr sz="4000" spc="-5" dirty="0">
                <a:solidFill>
                  <a:srgbClr val="CC0000"/>
                </a:solidFill>
              </a:rPr>
              <a:t>Tetap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424317" y="1674367"/>
            <a:ext cx="8373745" cy="44170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54965" marR="5080" indent="-342900">
              <a:lnSpc>
                <a:spcPct val="97700"/>
              </a:lnSpc>
              <a:spcBef>
                <a:spcPts val="19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Berbagai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metode penyusutan dapat  digunakan untuk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mengalokasikan jumlah  yang disusutkan secara sistematis dari suatu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aset selama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umur manfaatnya.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Metode  tersebut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antara lain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metode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garis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lurus  </a:t>
            </a:r>
            <a:r>
              <a:rPr sz="3200" spc="-254" dirty="0">
                <a:solidFill>
                  <a:srgbClr val="FF0000"/>
                </a:solidFill>
                <a:latin typeface="Tahoma"/>
                <a:cs typeface="Tahoma"/>
              </a:rPr>
              <a:t>(</a:t>
            </a:r>
            <a:r>
              <a:rPr sz="3350" i="1" spc="-254" dirty="0">
                <a:solidFill>
                  <a:srgbClr val="FF0000"/>
                </a:solidFill>
                <a:latin typeface="Verdana"/>
                <a:cs typeface="Verdana"/>
              </a:rPr>
              <a:t>straight line </a:t>
            </a:r>
            <a:r>
              <a:rPr sz="3350" i="1" spc="-260" dirty="0">
                <a:solidFill>
                  <a:srgbClr val="FF0000"/>
                </a:solidFill>
                <a:latin typeface="Verdana"/>
                <a:cs typeface="Verdana"/>
              </a:rPr>
              <a:t>method</a:t>
            </a:r>
            <a:r>
              <a:rPr sz="3200" spc="-260" dirty="0">
                <a:solidFill>
                  <a:srgbClr val="FF0000"/>
                </a:solidFill>
                <a:latin typeface="Tahoma"/>
                <a:cs typeface="Tahoma"/>
              </a:rPr>
              <a:t>),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metode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saldo  menurun </a:t>
            </a:r>
            <a:r>
              <a:rPr sz="3200" spc="-275" dirty="0">
                <a:solidFill>
                  <a:srgbClr val="FF0000"/>
                </a:solidFill>
                <a:latin typeface="Tahoma"/>
                <a:cs typeface="Tahoma"/>
              </a:rPr>
              <a:t>(</a:t>
            </a:r>
            <a:r>
              <a:rPr sz="3350" i="1" spc="-275" dirty="0">
                <a:solidFill>
                  <a:srgbClr val="FF0000"/>
                </a:solidFill>
                <a:latin typeface="Verdana"/>
                <a:cs typeface="Verdana"/>
              </a:rPr>
              <a:t>diminishing </a:t>
            </a:r>
            <a:r>
              <a:rPr sz="3350" i="1" spc="-300" dirty="0">
                <a:solidFill>
                  <a:srgbClr val="FF0000"/>
                </a:solidFill>
                <a:latin typeface="Verdana"/>
                <a:cs typeface="Verdana"/>
              </a:rPr>
              <a:t>balance method</a:t>
            </a:r>
            <a:r>
              <a:rPr sz="3200" spc="-300" dirty="0">
                <a:solidFill>
                  <a:srgbClr val="FF0000"/>
                </a:solidFill>
                <a:latin typeface="Tahoma"/>
                <a:cs typeface="Tahoma"/>
              </a:rPr>
              <a:t>)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dan  metode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jumlah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unit </a:t>
            </a:r>
            <a:r>
              <a:rPr sz="3200" spc="-310" dirty="0">
                <a:solidFill>
                  <a:srgbClr val="FF0000"/>
                </a:solidFill>
                <a:latin typeface="Tahoma"/>
                <a:cs typeface="Tahoma"/>
              </a:rPr>
              <a:t>(</a:t>
            </a:r>
            <a:r>
              <a:rPr sz="3350" i="1" spc="-310" dirty="0">
                <a:solidFill>
                  <a:srgbClr val="FF0000"/>
                </a:solidFill>
                <a:latin typeface="Verdana"/>
                <a:cs typeface="Verdana"/>
              </a:rPr>
              <a:t>sum </a:t>
            </a:r>
            <a:r>
              <a:rPr sz="3350" i="1" spc="-229" dirty="0">
                <a:solidFill>
                  <a:srgbClr val="FF0000"/>
                </a:solidFill>
                <a:latin typeface="Verdana"/>
                <a:cs typeface="Verdana"/>
              </a:rPr>
              <a:t>of </a:t>
            </a:r>
            <a:r>
              <a:rPr sz="3350" i="1" spc="-300" dirty="0">
                <a:solidFill>
                  <a:srgbClr val="FF0000"/>
                </a:solidFill>
                <a:latin typeface="Verdana"/>
                <a:cs typeface="Verdana"/>
              </a:rPr>
              <a:t>the </a:t>
            </a:r>
            <a:r>
              <a:rPr sz="3350" i="1" spc="-275" dirty="0">
                <a:solidFill>
                  <a:srgbClr val="FF0000"/>
                </a:solidFill>
                <a:latin typeface="Verdana"/>
                <a:cs typeface="Verdana"/>
              </a:rPr>
              <a:t>unit  </a:t>
            </a:r>
            <a:r>
              <a:rPr sz="3350" i="1" spc="-265" dirty="0">
                <a:solidFill>
                  <a:srgbClr val="FF0000"/>
                </a:solidFill>
                <a:latin typeface="Verdana"/>
                <a:cs typeface="Verdana"/>
              </a:rPr>
              <a:t>method</a:t>
            </a:r>
            <a:r>
              <a:rPr sz="3200" spc="-265" dirty="0">
                <a:solidFill>
                  <a:srgbClr val="FF0000"/>
                </a:solidFill>
                <a:latin typeface="Tahoma"/>
                <a:cs typeface="Tahoma"/>
              </a:rPr>
              <a:t>).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(psak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16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prg</a:t>
            </a:r>
            <a:r>
              <a:rPr sz="2400" spc="-4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65)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90447"/>
            <a:ext cx="74720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C0000"/>
                </a:solidFill>
              </a:rPr>
              <a:t>Metode </a:t>
            </a:r>
            <a:r>
              <a:rPr spc="-5" dirty="0">
                <a:solidFill>
                  <a:srgbClr val="CC0000"/>
                </a:solidFill>
              </a:rPr>
              <a:t>Amortisasi </a:t>
            </a:r>
            <a:r>
              <a:rPr dirty="0">
                <a:solidFill>
                  <a:srgbClr val="CC0000"/>
                </a:solidFill>
              </a:rPr>
              <a:t>Aktiva Tidak</a:t>
            </a:r>
            <a:r>
              <a:rPr spc="-5" dirty="0">
                <a:solidFill>
                  <a:srgbClr val="CC0000"/>
                </a:solidFill>
              </a:rPr>
              <a:t> Berwujud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4317" y="1717039"/>
            <a:ext cx="8274050" cy="42710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5080" indent="-342900">
              <a:lnSpc>
                <a:spcPct val="90100"/>
              </a:lnSpc>
              <a:spcBef>
                <a:spcPts val="42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Metode amortisasi harus mencerminkan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pola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konsumsi manfaat ekonomis oleh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perusahaan.Jika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pola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tersebut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tidak dapat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ditentukan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secara andal,  maka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harus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digunakan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metode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garis lurus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……</a:t>
            </a:r>
            <a:r>
              <a:rPr sz="2800" spc="4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dst</a:t>
            </a:r>
            <a:endParaRPr sz="2800">
              <a:latin typeface="Tahoma"/>
              <a:cs typeface="Tahoma"/>
            </a:endParaRPr>
          </a:p>
          <a:p>
            <a:pPr marL="355600">
              <a:lnSpc>
                <a:spcPts val="2145"/>
              </a:lnSpc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(psak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19,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prg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67)</a:t>
            </a:r>
            <a:endParaRPr sz="2000">
              <a:latin typeface="Tahoma"/>
              <a:cs typeface="Tahoma"/>
            </a:endParaRPr>
          </a:p>
          <a:p>
            <a:pPr marL="354965" marR="88265" indent="-342900">
              <a:lnSpc>
                <a:spcPct val="90100"/>
              </a:lnSpc>
              <a:spcBef>
                <a:spcPts val="68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Terdapat berbagai metode amortisasi untuk  mengalokasi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jumlah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dapat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diamortisasi dari  suatu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atas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dasar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sistematis sepanjang 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masa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manfaatnya. Metode-metode itu meliputi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 metode garis lurus, metode saldo menurun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dan 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metode jumlah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unit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produksi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. Dst....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(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psak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19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prgf</a:t>
            </a:r>
            <a:r>
              <a:rPr sz="2000" spc="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68)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42646"/>
            <a:ext cx="9794875" cy="6750050"/>
            <a:chOff x="504319" y="342646"/>
            <a:chExt cx="9794875" cy="67500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4850" y="348996"/>
              <a:ext cx="3284219" cy="6248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6838184" y="0"/>
                  </a:moveTo>
                  <a:lnTo>
                    <a:pt x="3022088" y="1292351"/>
                  </a:lnTo>
                  <a:lnTo>
                    <a:pt x="864104" y="1292351"/>
                  </a:ln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864104" y="1292351"/>
                  </a:move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lnTo>
                    <a:pt x="3022088" y="1292351"/>
                  </a:lnTo>
                  <a:lnTo>
                    <a:pt x="864104" y="1292351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87119" y="342646"/>
              <a:ext cx="4444491" cy="17652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814469" y="4114290"/>
            <a:ext cx="4165600" cy="1669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Mari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kita</a:t>
            </a:r>
            <a:r>
              <a:rPr sz="28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bahas:</a:t>
            </a:r>
            <a:endParaRPr sz="2800">
              <a:latin typeface="Tahoma"/>
              <a:cs typeface="Tahoma"/>
            </a:endParaRPr>
          </a:p>
          <a:p>
            <a:pPr marL="12700" marR="5080" algn="ctr">
              <a:lnSpc>
                <a:spcPts val="4800"/>
              </a:lnSpc>
              <a:spcBef>
                <a:spcPts val="155"/>
              </a:spcBef>
            </a:pPr>
            <a:r>
              <a:rPr sz="4000" spc="210" dirty="0">
                <a:solidFill>
                  <a:srgbClr val="FF0000"/>
                </a:solidFill>
                <a:latin typeface="Verdana"/>
                <a:cs typeface="Verdana"/>
              </a:rPr>
              <a:t>P</a:t>
            </a:r>
            <a:r>
              <a:rPr sz="4000" spc="-7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4000" spc="185" dirty="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r>
              <a:rPr sz="4000" spc="-60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4000" spc="60" dirty="0">
                <a:solidFill>
                  <a:srgbClr val="FF0000"/>
                </a:solidFill>
                <a:latin typeface="Verdana"/>
                <a:cs typeface="Verdana"/>
              </a:rPr>
              <a:t>L</a:t>
            </a:r>
            <a:r>
              <a:rPr sz="4000" spc="240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4000" spc="35" dirty="0">
                <a:solidFill>
                  <a:srgbClr val="FF0000"/>
                </a:solidFill>
                <a:latin typeface="Verdana"/>
                <a:cs typeface="Verdana"/>
              </a:rPr>
              <a:t>H</a:t>
            </a:r>
            <a:r>
              <a:rPr sz="4000" spc="1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4000" spc="114" dirty="0">
                <a:solidFill>
                  <a:srgbClr val="FF0000"/>
                </a:solidFill>
                <a:latin typeface="Verdana"/>
                <a:cs typeface="Verdana"/>
              </a:rPr>
              <a:t>R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AA</a:t>
            </a:r>
            <a:r>
              <a:rPr sz="4000" spc="55" dirty="0">
                <a:solidFill>
                  <a:srgbClr val="FF0000"/>
                </a:solidFill>
                <a:latin typeface="Verdana"/>
                <a:cs typeface="Verdana"/>
              </a:rPr>
              <a:t>N  </a:t>
            </a:r>
            <a:r>
              <a:rPr sz="4000" spc="15" dirty="0">
                <a:solidFill>
                  <a:srgbClr val="FF0000"/>
                </a:solidFill>
                <a:latin typeface="Verdana"/>
                <a:cs typeface="Verdana"/>
              </a:rPr>
              <a:t>OBYEK</a:t>
            </a:r>
            <a:r>
              <a:rPr sz="4000" spc="-26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95" dirty="0">
                <a:solidFill>
                  <a:srgbClr val="FF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68527"/>
            <a:ext cx="76504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5" dirty="0">
                <a:solidFill>
                  <a:srgbClr val="CC0000"/>
                </a:solidFill>
                <a:latin typeface="Verdana"/>
                <a:cs typeface="Verdana"/>
              </a:rPr>
              <a:t>Biaya </a:t>
            </a:r>
            <a:r>
              <a:rPr sz="4000" spc="45" dirty="0">
                <a:solidFill>
                  <a:srgbClr val="CC0000"/>
                </a:solidFill>
                <a:latin typeface="Verdana"/>
                <a:cs typeface="Verdana"/>
              </a:rPr>
              <a:t>Perbaikan </a:t>
            </a:r>
            <a:r>
              <a:rPr sz="4000" spc="-20" dirty="0">
                <a:solidFill>
                  <a:srgbClr val="CC0000"/>
                </a:solidFill>
                <a:latin typeface="Verdana"/>
                <a:cs typeface="Verdana"/>
              </a:rPr>
              <a:t>Obyek</a:t>
            </a:r>
            <a:r>
              <a:rPr sz="4000" spc="-76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4000" spc="60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317" y="1807564"/>
            <a:ext cx="7952105" cy="216852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merupakan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tanggungan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pemilik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.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55"/>
              </a:spcBef>
              <a:buFont typeface="DejaVu Sans"/>
              <a:buChar char="➢"/>
              <a:tabLst>
                <a:tab pos="356235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Perbaikan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dapat dilakukan oleh pemilik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secara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langsung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dilakukan oleh 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penyewa atas persetujuan pemilik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18)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6570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5" dirty="0">
                <a:solidFill>
                  <a:srgbClr val="CC0000"/>
                </a:solidFill>
                <a:latin typeface="Verdana"/>
                <a:cs typeface="Verdana"/>
              </a:rPr>
              <a:t>Biaya</a:t>
            </a:r>
            <a:r>
              <a:rPr sz="3600" spc="-229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600" spc="25" dirty="0">
                <a:solidFill>
                  <a:srgbClr val="CC0000"/>
                </a:solidFill>
                <a:latin typeface="Verdana"/>
                <a:cs typeface="Verdana"/>
              </a:rPr>
              <a:t>Pemeliharaan</a:t>
            </a:r>
            <a:r>
              <a:rPr sz="3600" spc="-2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CC0000"/>
                </a:solidFill>
                <a:latin typeface="Verdana"/>
                <a:cs typeface="Verdana"/>
              </a:rPr>
              <a:t>(prgf</a:t>
            </a:r>
            <a:r>
              <a:rPr sz="1800" spc="-114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–</a:t>
            </a:r>
            <a:r>
              <a:rPr sz="1800" spc="-10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CC0000"/>
                </a:solidFill>
                <a:latin typeface="Verdana"/>
                <a:cs typeface="Verdana"/>
              </a:rPr>
              <a:t>16</a:t>
            </a:r>
            <a:r>
              <a:rPr sz="1800" spc="-10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95" dirty="0">
                <a:solidFill>
                  <a:srgbClr val="CC0000"/>
                </a:solidFill>
                <a:latin typeface="Verdana"/>
                <a:cs typeface="Verdana"/>
              </a:rPr>
              <a:t>&amp;</a:t>
            </a:r>
            <a:r>
              <a:rPr sz="1800" spc="-114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CC0000"/>
                </a:solidFill>
                <a:latin typeface="Verdana"/>
                <a:cs typeface="Verdana"/>
              </a:rPr>
              <a:t>17)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8617" y="1588109"/>
            <a:ext cx="8219440" cy="469646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470"/>
              </a:spcBef>
              <a:buAutoNum type="alphaLcPeriod"/>
              <a:tabLst>
                <a:tab pos="546100" algn="l"/>
                <a:tab pos="546735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rutin =&gt; diakui pada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saat</a:t>
            </a:r>
            <a:r>
              <a:rPr sz="3200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terjadinya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;</a:t>
            </a:r>
            <a:endParaRPr sz="3200">
              <a:latin typeface="Tahoma"/>
              <a:cs typeface="Tahoma"/>
            </a:endParaRPr>
          </a:p>
          <a:p>
            <a:pPr marL="546100" marR="244475" indent="-533400">
              <a:lnSpc>
                <a:spcPct val="89800"/>
              </a:lnSpc>
              <a:spcBef>
                <a:spcPts val="765"/>
              </a:spcBef>
              <a:buAutoNum type="alphaLcPeriod"/>
              <a:tabLst>
                <a:tab pos="546735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jika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dilakukan penyewa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dengan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persetujuan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pemilik, maka biaya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tersebut  dibebankan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kepada pemilik dan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diakui  sebagai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beban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pada saat terjadinya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;</a:t>
            </a:r>
            <a:r>
              <a:rPr sz="32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dan</a:t>
            </a:r>
            <a:endParaRPr sz="3200">
              <a:latin typeface="Tahoma"/>
              <a:cs typeface="Tahoma"/>
            </a:endParaRPr>
          </a:p>
          <a:p>
            <a:pPr marL="546100" marR="302260" indent="-533400">
              <a:lnSpc>
                <a:spcPct val="89800"/>
              </a:lnSpc>
              <a:spcBef>
                <a:spcPts val="760"/>
              </a:spcBef>
              <a:buAutoNum type="alphaLcPeriod"/>
              <a:tabLst>
                <a:tab pos="545465" algn="l"/>
                <a:tab pos="546100" algn="l"/>
              </a:tabLst>
            </a:pP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IMBT melalui penjualan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secara bertahap,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biaya perbaikan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dimaksud (a)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dan (b)  ditanggung pemilik maupun penyewa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sebanding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dengan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bagian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kepemilikan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masing-masing atas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obyek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 ijarah.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42646"/>
            <a:ext cx="9794875" cy="6750050"/>
            <a:chOff x="504319" y="342646"/>
            <a:chExt cx="9794875" cy="67500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4850" y="348996"/>
              <a:ext cx="3284219" cy="6248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6838184" y="0"/>
                  </a:moveTo>
                  <a:lnTo>
                    <a:pt x="3022088" y="1292351"/>
                  </a:lnTo>
                  <a:lnTo>
                    <a:pt x="864104" y="1292351"/>
                  </a:ln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864104" y="1292351"/>
                  </a:move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lnTo>
                    <a:pt x="3022088" y="1292351"/>
                  </a:lnTo>
                  <a:lnTo>
                    <a:pt x="864104" y="1292351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87119" y="342646"/>
              <a:ext cx="4444491" cy="17652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22673" y="4114290"/>
            <a:ext cx="3950970" cy="1669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Mari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kita</a:t>
            </a:r>
            <a:r>
              <a:rPr sz="28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bahas:</a:t>
            </a:r>
            <a:endParaRPr sz="2800">
              <a:latin typeface="Tahoma"/>
              <a:cs typeface="Tahoma"/>
            </a:endParaRPr>
          </a:p>
          <a:p>
            <a:pPr marL="12700" marR="5080" indent="-2540" algn="ctr">
              <a:lnSpc>
                <a:spcPts val="4800"/>
              </a:lnSpc>
              <a:spcBef>
                <a:spcPts val="155"/>
              </a:spcBef>
            </a:pPr>
            <a:r>
              <a:rPr sz="4000" spc="5" dirty="0">
                <a:solidFill>
                  <a:srgbClr val="FF0000"/>
                </a:solidFill>
                <a:latin typeface="Verdana"/>
                <a:cs typeface="Verdana"/>
              </a:rPr>
              <a:t>HARGA </a:t>
            </a:r>
            <a:r>
              <a:rPr sz="4000" spc="-30" dirty="0">
                <a:solidFill>
                  <a:srgbClr val="FF0000"/>
                </a:solidFill>
                <a:latin typeface="Verdana"/>
                <a:cs typeface="Verdana"/>
              </a:rPr>
              <a:t>SEWA  </a:t>
            </a:r>
            <a:r>
              <a:rPr sz="4000" spc="40" dirty="0">
                <a:solidFill>
                  <a:srgbClr val="FF0000"/>
                </a:solidFill>
                <a:latin typeface="Verdana"/>
                <a:cs typeface="Verdana"/>
              </a:rPr>
              <a:t>DALAM</a:t>
            </a:r>
            <a:r>
              <a:rPr sz="4000" spc="-3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spc="100" dirty="0">
                <a:solidFill>
                  <a:srgbClr val="FF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5314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Pendapatan </a:t>
            </a:r>
            <a:r>
              <a:rPr sz="3600" dirty="0">
                <a:solidFill>
                  <a:srgbClr val="CC0000"/>
                </a:solidFill>
              </a:rPr>
              <a:t>Sewa</a:t>
            </a:r>
            <a:r>
              <a:rPr sz="3600" spc="-65" dirty="0">
                <a:solidFill>
                  <a:srgbClr val="CC0000"/>
                </a:solidFill>
              </a:rPr>
              <a:t> </a:t>
            </a:r>
            <a:r>
              <a:rPr sz="3600" spc="-5" dirty="0">
                <a:solidFill>
                  <a:srgbClr val="CC0000"/>
                </a:solidFill>
              </a:rPr>
              <a:t>(Ijarah)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1424317" y="1902966"/>
            <a:ext cx="8469630" cy="2560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824865" indent="-342900">
              <a:lnSpc>
                <a:spcPct val="100000"/>
              </a:lnSpc>
              <a:spcBef>
                <a:spcPts val="10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diakui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pada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saat manfaat atas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aset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telah  diserahkan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kepada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penyewa.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14)</a:t>
            </a:r>
            <a:endParaRPr sz="2000">
              <a:latin typeface="Tahoma"/>
              <a:cs typeface="Tahoma"/>
            </a:endParaRPr>
          </a:p>
          <a:p>
            <a:pPr marL="355600" marR="5080" indent="-343535">
              <a:lnSpc>
                <a:spcPct val="100000"/>
              </a:lnSpc>
              <a:spcBef>
                <a:spcPts val="76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Piutang pendapatan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sewa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=&gt; diukur sebesar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nilai yang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dapat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direalisasikan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pada akhir  periode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pelaporan.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15)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045904"/>
            <a:ext cx="9813925" cy="4046854"/>
            <a:chOff x="504319" y="3045904"/>
            <a:chExt cx="9813925" cy="4046854"/>
          </a:xfrm>
        </p:grpSpPr>
        <p:sp>
          <p:nvSpPr>
            <p:cNvPr id="5" name="object 5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55269" y="3060191"/>
              <a:ext cx="7391400" cy="3352800"/>
            </a:xfrm>
            <a:custGeom>
              <a:avLst/>
              <a:gdLst/>
              <a:ahLst/>
              <a:cxnLst/>
              <a:rect l="l" t="t" r="r" b="b"/>
              <a:pathLst>
                <a:path w="7391400" h="3352800">
                  <a:moveTo>
                    <a:pt x="3695699" y="0"/>
                  </a:moveTo>
                  <a:lnTo>
                    <a:pt x="3630705" y="254"/>
                  </a:lnTo>
                  <a:lnTo>
                    <a:pt x="3565982" y="1014"/>
                  </a:lnTo>
                  <a:lnTo>
                    <a:pt x="3501539" y="2277"/>
                  </a:lnTo>
                  <a:lnTo>
                    <a:pt x="3437385" y="4036"/>
                  </a:lnTo>
                  <a:lnTo>
                    <a:pt x="3373530" y="6290"/>
                  </a:lnTo>
                  <a:lnTo>
                    <a:pt x="3309982" y="9033"/>
                  </a:lnTo>
                  <a:lnTo>
                    <a:pt x="3246751" y="12260"/>
                  </a:lnTo>
                  <a:lnTo>
                    <a:pt x="3183847" y="15969"/>
                  </a:lnTo>
                  <a:lnTo>
                    <a:pt x="3121277" y="20155"/>
                  </a:lnTo>
                  <a:lnTo>
                    <a:pt x="3059052" y="24813"/>
                  </a:lnTo>
                  <a:lnTo>
                    <a:pt x="2997180" y="29940"/>
                  </a:lnTo>
                  <a:lnTo>
                    <a:pt x="2935671" y="35531"/>
                  </a:lnTo>
                  <a:lnTo>
                    <a:pt x="2874534" y="41582"/>
                  </a:lnTo>
                  <a:lnTo>
                    <a:pt x="2813778" y="48089"/>
                  </a:lnTo>
                  <a:lnTo>
                    <a:pt x="2753412" y="55048"/>
                  </a:lnTo>
                  <a:lnTo>
                    <a:pt x="2693446" y="62455"/>
                  </a:lnTo>
                  <a:lnTo>
                    <a:pt x="2633888" y="70305"/>
                  </a:lnTo>
                  <a:lnTo>
                    <a:pt x="2574748" y="78594"/>
                  </a:lnTo>
                  <a:lnTo>
                    <a:pt x="2516034" y="87318"/>
                  </a:lnTo>
                  <a:lnTo>
                    <a:pt x="2457757" y="96473"/>
                  </a:lnTo>
                  <a:lnTo>
                    <a:pt x="2399925" y="106055"/>
                  </a:lnTo>
                  <a:lnTo>
                    <a:pt x="2342547" y="116059"/>
                  </a:lnTo>
                  <a:lnTo>
                    <a:pt x="2285633" y="126482"/>
                  </a:lnTo>
                  <a:lnTo>
                    <a:pt x="2229192" y="137319"/>
                  </a:lnTo>
                  <a:lnTo>
                    <a:pt x="2173233" y="148566"/>
                  </a:lnTo>
                  <a:lnTo>
                    <a:pt x="2117764" y="160219"/>
                  </a:lnTo>
                  <a:lnTo>
                    <a:pt x="2062796" y="172274"/>
                  </a:lnTo>
                  <a:lnTo>
                    <a:pt x="2008338" y="184726"/>
                  </a:lnTo>
                  <a:lnTo>
                    <a:pt x="1954398" y="197572"/>
                  </a:lnTo>
                  <a:lnTo>
                    <a:pt x="1900985" y="210807"/>
                  </a:lnTo>
                  <a:lnTo>
                    <a:pt x="1848110" y="224426"/>
                  </a:lnTo>
                  <a:lnTo>
                    <a:pt x="1795781" y="238427"/>
                  </a:lnTo>
                  <a:lnTo>
                    <a:pt x="1744007" y="252804"/>
                  </a:lnTo>
                  <a:lnTo>
                    <a:pt x="1692797" y="267554"/>
                  </a:lnTo>
                  <a:lnTo>
                    <a:pt x="1642161" y="282672"/>
                  </a:lnTo>
                  <a:lnTo>
                    <a:pt x="1592108" y="298154"/>
                  </a:lnTo>
                  <a:lnTo>
                    <a:pt x="1542647" y="313996"/>
                  </a:lnTo>
                  <a:lnTo>
                    <a:pt x="1493787" y="330194"/>
                  </a:lnTo>
                  <a:lnTo>
                    <a:pt x="1445537" y="346744"/>
                  </a:lnTo>
                  <a:lnTo>
                    <a:pt x="1397907" y="363641"/>
                  </a:lnTo>
                  <a:lnTo>
                    <a:pt x="1350905" y="380881"/>
                  </a:lnTo>
                  <a:lnTo>
                    <a:pt x="1304542" y="398461"/>
                  </a:lnTo>
                  <a:lnTo>
                    <a:pt x="1258825" y="416375"/>
                  </a:lnTo>
                  <a:lnTo>
                    <a:pt x="1213764" y="434621"/>
                  </a:lnTo>
                  <a:lnTo>
                    <a:pt x="1169369" y="453192"/>
                  </a:lnTo>
                  <a:lnTo>
                    <a:pt x="1125648" y="472087"/>
                  </a:lnTo>
                  <a:lnTo>
                    <a:pt x="1082611" y="491299"/>
                  </a:lnTo>
                  <a:lnTo>
                    <a:pt x="1040267" y="510826"/>
                  </a:lnTo>
                  <a:lnTo>
                    <a:pt x="998624" y="530662"/>
                  </a:lnTo>
                  <a:lnTo>
                    <a:pt x="957693" y="550804"/>
                  </a:lnTo>
                  <a:lnTo>
                    <a:pt x="917482" y="571248"/>
                  </a:lnTo>
                  <a:lnTo>
                    <a:pt x="878001" y="591989"/>
                  </a:lnTo>
                  <a:lnTo>
                    <a:pt x="839259" y="613023"/>
                  </a:lnTo>
                  <a:lnTo>
                    <a:pt x="801264" y="634347"/>
                  </a:lnTo>
                  <a:lnTo>
                    <a:pt x="764026" y="655955"/>
                  </a:lnTo>
                  <a:lnTo>
                    <a:pt x="727555" y="677844"/>
                  </a:lnTo>
                  <a:lnTo>
                    <a:pt x="691859" y="700010"/>
                  </a:lnTo>
                  <a:lnTo>
                    <a:pt x="656947" y="722447"/>
                  </a:lnTo>
                  <a:lnTo>
                    <a:pt x="622829" y="745153"/>
                  </a:lnTo>
                  <a:lnTo>
                    <a:pt x="589514" y="768123"/>
                  </a:lnTo>
                  <a:lnTo>
                    <a:pt x="557011" y="791353"/>
                  </a:lnTo>
                  <a:lnTo>
                    <a:pt x="525330" y="814839"/>
                  </a:lnTo>
                  <a:lnTo>
                    <a:pt x="494478" y="838576"/>
                  </a:lnTo>
                  <a:lnTo>
                    <a:pt x="464467" y="862560"/>
                  </a:lnTo>
                  <a:lnTo>
                    <a:pt x="406999" y="911254"/>
                  </a:lnTo>
                  <a:lnTo>
                    <a:pt x="352999" y="960888"/>
                  </a:lnTo>
                  <a:lnTo>
                    <a:pt x="302541" y="1011427"/>
                  </a:lnTo>
                  <a:lnTo>
                    <a:pt x="255698" y="1062838"/>
                  </a:lnTo>
                  <a:lnTo>
                    <a:pt x="212543" y="1115089"/>
                  </a:lnTo>
                  <a:lnTo>
                    <a:pt x="173150" y="1168145"/>
                  </a:lnTo>
                  <a:lnTo>
                    <a:pt x="137592" y="1221973"/>
                  </a:lnTo>
                  <a:lnTo>
                    <a:pt x="105943" y="1276541"/>
                  </a:lnTo>
                  <a:lnTo>
                    <a:pt x="78276" y="1331814"/>
                  </a:lnTo>
                  <a:lnTo>
                    <a:pt x="54664" y="1387759"/>
                  </a:lnTo>
                  <a:lnTo>
                    <a:pt x="35180" y="1444343"/>
                  </a:lnTo>
                  <a:lnTo>
                    <a:pt x="19899" y="1501533"/>
                  </a:lnTo>
                  <a:lnTo>
                    <a:pt x="8893" y="1559294"/>
                  </a:lnTo>
                  <a:lnTo>
                    <a:pt x="2235" y="1617594"/>
                  </a:lnTo>
                  <a:lnTo>
                    <a:pt x="0" y="1676399"/>
                  </a:lnTo>
                  <a:lnTo>
                    <a:pt x="560" y="1705911"/>
                  </a:lnTo>
                  <a:lnTo>
                    <a:pt x="5016" y="1764557"/>
                  </a:lnTo>
                  <a:lnTo>
                    <a:pt x="13857" y="1822673"/>
                  </a:lnTo>
                  <a:lnTo>
                    <a:pt x="27010" y="1880226"/>
                  </a:lnTo>
                  <a:lnTo>
                    <a:pt x="44401" y="1937184"/>
                  </a:lnTo>
                  <a:lnTo>
                    <a:pt x="65958" y="1993511"/>
                  </a:lnTo>
                  <a:lnTo>
                    <a:pt x="91607" y="2049177"/>
                  </a:lnTo>
                  <a:lnTo>
                    <a:pt x="121275" y="2104147"/>
                  </a:lnTo>
                  <a:lnTo>
                    <a:pt x="154887" y="2158389"/>
                  </a:lnTo>
                  <a:lnTo>
                    <a:pt x="192372" y="2211869"/>
                  </a:lnTo>
                  <a:lnTo>
                    <a:pt x="233655" y="2264554"/>
                  </a:lnTo>
                  <a:lnTo>
                    <a:pt x="278663" y="2316412"/>
                  </a:lnTo>
                  <a:lnTo>
                    <a:pt x="327322" y="2367408"/>
                  </a:lnTo>
                  <a:lnTo>
                    <a:pt x="379561" y="2417511"/>
                  </a:lnTo>
                  <a:lnTo>
                    <a:pt x="435304" y="2466686"/>
                  </a:lnTo>
                  <a:lnTo>
                    <a:pt x="494478" y="2514900"/>
                  </a:lnTo>
                  <a:lnTo>
                    <a:pt x="525330" y="2538637"/>
                  </a:lnTo>
                  <a:lnTo>
                    <a:pt x="557011" y="2562121"/>
                  </a:lnTo>
                  <a:lnTo>
                    <a:pt x="589514" y="2585349"/>
                  </a:lnTo>
                  <a:lnTo>
                    <a:pt x="622829" y="2608316"/>
                  </a:lnTo>
                  <a:lnTo>
                    <a:pt x="656947" y="2631018"/>
                  </a:lnTo>
                  <a:lnTo>
                    <a:pt x="691859" y="2653451"/>
                  </a:lnTo>
                  <a:lnTo>
                    <a:pt x="727555" y="2675611"/>
                  </a:lnTo>
                  <a:lnTo>
                    <a:pt x="764026" y="2697493"/>
                  </a:lnTo>
                  <a:lnTo>
                    <a:pt x="801264" y="2719094"/>
                  </a:lnTo>
                  <a:lnTo>
                    <a:pt x="839259" y="2740409"/>
                  </a:lnTo>
                  <a:lnTo>
                    <a:pt x="878001" y="2761435"/>
                  </a:lnTo>
                  <a:lnTo>
                    <a:pt x="917482" y="2782167"/>
                  </a:lnTo>
                  <a:lnTo>
                    <a:pt x="957693" y="2802600"/>
                  </a:lnTo>
                  <a:lnTo>
                    <a:pt x="998624" y="2822732"/>
                  </a:lnTo>
                  <a:lnTo>
                    <a:pt x="1040267" y="2842557"/>
                  </a:lnTo>
                  <a:lnTo>
                    <a:pt x="1082611" y="2862071"/>
                  </a:lnTo>
                  <a:lnTo>
                    <a:pt x="1125648" y="2881271"/>
                  </a:lnTo>
                  <a:lnTo>
                    <a:pt x="1169369" y="2900153"/>
                  </a:lnTo>
                  <a:lnTo>
                    <a:pt x="1213764" y="2918711"/>
                  </a:lnTo>
                  <a:lnTo>
                    <a:pt x="1258825" y="2936943"/>
                  </a:lnTo>
                  <a:lnTo>
                    <a:pt x="1304542" y="2954843"/>
                  </a:lnTo>
                  <a:lnTo>
                    <a:pt x="1350905" y="2972408"/>
                  </a:lnTo>
                  <a:lnTo>
                    <a:pt x="1397907" y="2989633"/>
                  </a:lnTo>
                  <a:lnTo>
                    <a:pt x="1445537" y="3006515"/>
                  </a:lnTo>
                  <a:lnTo>
                    <a:pt x="1493787" y="3023050"/>
                  </a:lnTo>
                  <a:lnTo>
                    <a:pt x="1542647" y="3039232"/>
                  </a:lnTo>
                  <a:lnTo>
                    <a:pt x="1592108" y="3055059"/>
                  </a:lnTo>
                  <a:lnTo>
                    <a:pt x="1642161" y="3070525"/>
                  </a:lnTo>
                  <a:lnTo>
                    <a:pt x="1692797" y="3085627"/>
                  </a:lnTo>
                  <a:lnTo>
                    <a:pt x="1744007" y="3100360"/>
                  </a:lnTo>
                  <a:lnTo>
                    <a:pt x="1795781" y="3114722"/>
                  </a:lnTo>
                  <a:lnTo>
                    <a:pt x="1848110" y="3128706"/>
                  </a:lnTo>
                  <a:lnTo>
                    <a:pt x="1900985" y="3142309"/>
                  </a:lnTo>
                  <a:lnTo>
                    <a:pt x="1954398" y="3155528"/>
                  </a:lnTo>
                  <a:lnTo>
                    <a:pt x="2008338" y="3168357"/>
                  </a:lnTo>
                  <a:lnTo>
                    <a:pt x="2062796" y="3180794"/>
                  </a:lnTo>
                  <a:lnTo>
                    <a:pt x="2117764" y="3192833"/>
                  </a:lnTo>
                  <a:lnTo>
                    <a:pt x="2173233" y="3204470"/>
                  </a:lnTo>
                  <a:lnTo>
                    <a:pt x="2229192" y="3215702"/>
                  </a:lnTo>
                  <a:lnTo>
                    <a:pt x="2285633" y="3226523"/>
                  </a:lnTo>
                  <a:lnTo>
                    <a:pt x="2342547" y="3236931"/>
                  </a:lnTo>
                  <a:lnTo>
                    <a:pt x="2399925" y="3246921"/>
                  </a:lnTo>
                  <a:lnTo>
                    <a:pt x="2457757" y="3256489"/>
                  </a:lnTo>
                  <a:lnTo>
                    <a:pt x="2516034" y="3265630"/>
                  </a:lnTo>
                  <a:lnTo>
                    <a:pt x="2574748" y="3274341"/>
                  </a:lnTo>
                  <a:lnTo>
                    <a:pt x="2633888" y="3282617"/>
                  </a:lnTo>
                  <a:lnTo>
                    <a:pt x="2693446" y="3290454"/>
                  </a:lnTo>
                  <a:lnTo>
                    <a:pt x="2753412" y="3297848"/>
                  </a:lnTo>
                  <a:lnTo>
                    <a:pt x="2813778" y="3304796"/>
                  </a:lnTo>
                  <a:lnTo>
                    <a:pt x="2874534" y="3311292"/>
                  </a:lnTo>
                  <a:lnTo>
                    <a:pt x="2935671" y="3317333"/>
                  </a:lnTo>
                  <a:lnTo>
                    <a:pt x="2997180" y="3322914"/>
                  </a:lnTo>
                  <a:lnTo>
                    <a:pt x="3059052" y="3328032"/>
                  </a:lnTo>
                  <a:lnTo>
                    <a:pt x="3121277" y="3332682"/>
                  </a:lnTo>
                  <a:lnTo>
                    <a:pt x="3183847" y="3336860"/>
                  </a:lnTo>
                  <a:lnTo>
                    <a:pt x="3246751" y="3340562"/>
                  </a:lnTo>
                  <a:lnTo>
                    <a:pt x="3309982" y="3343784"/>
                  </a:lnTo>
                  <a:lnTo>
                    <a:pt x="3373530" y="3346521"/>
                  </a:lnTo>
                  <a:lnTo>
                    <a:pt x="3437385" y="3348770"/>
                  </a:lnTo>
                  <a:lnTo>
                    <a:pt x="3501539" y="3350527"/>
                  </a:lnTo>
                  <a:lnTo>
                    <a:pt x="3565982" y="3351787"/>
                  </a:lnTo>
                  <a:lnTo>
                    <a:pt x="3630705" y="3352546"/>
                  </a:lnTo>
                  <a:lnTo>
                    <a:pt x="3695699" y="3352799"/>
                  </a:lnTo>
                  <a:lnTo>
                    <a:pt x="3760694" y="3352546"/>
                  </a:lnTo>
                  <a:lnTo>
                    <a:pt x="3825417" y="3351787"/>
                  </a:lnTo>
                  <a:lnTo>
                    <a:pt x="3889860" y="3350527"/>
                  </a:lnTo>
                  <a:lnTo>
                    <a:pt x="3954014" y="3348770"/>
                  </a:lnTo>
                  <a:lnTo>
                    <a:pt x="4017869" y="3346521"/>
                  </a:lnTo>
                  <a:lnTo>
                    <a:pt x="4081417" y="3343784"/>
                  </a:lnTo>
                  <a:lnTo>
                    <a:pt x="4144647" y="3340562"/>
                  </a:lnTo>
                  <a:lnTo>
                    <a:pt x="4207552" y="3336860"/>
                  </a:lnTo>
                  <a:lnTo>
                    <a:pt x="4270122" y="3332682"/>
                  </a:lnTo>
                  <a:lnTo>
                    <a:pt x="4332347" y="3328032"/>
                  </a:lnTo>
                  <a:lnTo>
                    <a:pt x="4394219" y="3322914"/>
                  </a:lnTo>
                  <a:lnTo>
                    <a:pt x="4455727" y="3317333"/>
                  </a:lnTo>
                  <a:lnTo>
                    <a:pt x="4516865" y="3311292"/>
                  </a:lnTo>
                  <a:lnTo>
                    <a:pt x="4577621" y="3304796"/>
                  </a:lnTo>
                  <a:lnTo>
                    <a:pt x="4637987" y="3297848"/>
                  </a:lnTo>
                  <a:lnTo>
                    <a:pt x="4697953" y="3290454"/>
                  </a:lnTo>
                  <a:lnTo>
                    <a:pt x="4757511" y="3282617"/>
                  </a:lnTo>
                  <a:lnTo>
                    <a:pt x="4816651" y="3274341"/>
                  </a:lnTo>
                  <a:lnTo>
                    <a:pt x="4875364" y="3265630"/>
                  </a:lnTo>
                  <a:lnTo>
                    <a:pt x="4933642" y="3256489"/>
                  </a:lnTo>
                  <a:lnTo>
                    <a:pt x="4991474" y="3246921"/>
                  </a:lnTo>
                  <a:lnTo>
                    <a:pt x="5048851" y="3236931"/>
                  </a:lnTo>
                  <a:lnTo>
                    <a:pt x="5105765" y="3226523"/>
                  </a:lnTo>
                  <a:lnTo>
                    <a:pt x="5162207" y="3215702"/>
                  </a:lnTo>
                  <a:lnTo>
                    <a:pt x="5218166" y="3204470"/>
                  </a:lnTo>
                  <a:lnTo>
                    <a:pt x="5273635" y="3192833"/>
                  </a:lnTo>
                  <a:lnTo>
                    <a:pt x="5328603" y="3180794"/>
                  </a:lnTo>
                  <a:lnTo>
                    <a:pt x="5383061" y="3168357"/>
                  </a:lnTo>
                  <a:lnTo>
                    <a:pt x="5437001" y="3155528"/>
                  </a:lnTo>
                  <a:lnTo>
                    <a:pt x="5490414" y="3142309"/>
                  </a:lnTo>
                  <a:lnTo>
                    <a:pt x="5543289" y="3128706"/>
                  </a:lnTo>
                  <a:lnTo>
                    <a:pt x="5595618" y="3114722"/>
                  </a:lnTo>
                  <a:lnTo>
                    <a:pt x="5647392" y="3100360"/>
                  </a:lnTo>
                  <a:lnTo>
                    <a:pt x="5698602" y="3085627"/>
                  </a:lnTo>
                  <a:lnTo>
                    <a:pt x="5749238" y="3070525"/>
                  </a:lnTo>
                  <a:lnTo>
                    <a:pt x="5799291" y="3055059"/>
                  </a:lnTo>
                  <a:lnTo>
                    <a:pt x="5848752" y="3039232"/>
                  </a:lnTo>
                  <a:lnTo>
                    <a:pt x="5897612" y="3023050"/>
                  </a:lnTo>
                  <a:lnTo>
                    <a:pt x="5945862" y="3006515"/>
                  </a:lnTo>
                  <a:lnTo>
                    <a:pt x="5993492" y="2989633"/>
                  </a:lnTo>
                  <a:lnTo>
                    <a:pt x="6040493" y="2972408"/>
                  </a:lnTo>
                  <a:lnTo>
                    <a:pt x="6086857" y="2954843"/>
                  </a:lnTo>
                  <a:lnTo>
                    <a:pt x="6132574" y="2936943"/>
                  </a:lnTo>
                  <a:lnTo>
                    <a:pt x="6177635" y="2918711"/>
                  </a:lnTo>
                  <a:lnTo>
                    <a:pt x="6222030" y="2900153"/>
                  </a:lnTo>
                  <a:lnTo>
                    <a:pt x="6265751" y="2881271"/>
                  </a:lnTo>
                  <a:lnTo>
                    <a:pt x="6308788" y="2862071"/>
                  </a:lnTo>
                  <a:lnTo>
                    <a:pt x="6351132" y="2842557"/>
                  </a:lnTo>
                  <a:lnTo>
                    <a:pt x="6392774" y="2822732"/>
                  </a:lnTo>
                  <a:lnTo>
                    <a:pt x="6433706" y="2802600"/>
                  </a:lnTo>
                  <a:lnTo>
                    <a:pt x="6473916" y="2782167"/>
                  </a:lnTo>
                  <a:lnTo>
                    <a:pt x="6513398" y="2761435"/>
                  </a:lnTo>
                  <a:lnTo>
                    <a:pt x="6552140" y="2740409"/>
                  </a:lnTo>
                  <a:lnTo>
                    <a:pt x="6590135" y="2719094"/>
                  </a:lnTo>
                  <a:lnTo>
                    <a:pt x="6627373" y="2697493"/>
                  </a:lnTo>
                  <a:lnTo>
                    <a:pt x="6663844" y="2675611"/>
                  </a:lnTo>
                  <a:lnTo>
                    <a:pt x="6699540" y="2653451"/>
                  </a:lnTo>
                  <a:lnTo>
                    <a:pt x="6734452" y="2631018"/>
                  </a:lnTo>
                  <a:lnTo>
                    <a:pt x="6768570" y="2608316"/>
                  </a:lnTo>
                  <a:lnTo>
                    <a:pt x="6801885" y="2585349"/>
                  </a:lnTo>
                  <a:lnTo>
                    <a:pt x="6834388" y="2562121"/>
                  </a:lnTo>
                  <a:lnTo>
                    <a:pt x="6866069" y="2538637"/>
                  </a:lnTo>
                  <a:lnTo>
                    <a:pt x="6896920" y="2514900"/>
                  </a:lnTo>
                  <a:lnTo>
                    <a:pt x="6926932" y="2490915"/>
                  </a:lnTo>
                  <a:lnTo>
                    <a:pt x="6984400" y="2442216"/>
                  </a:lnTo>
                  <a:lnTo>
                    <a:pt x="7038400" y="2392573"/>
                  </a:lnTo>
                  <a:lnTo>
                    <a:pt x="7088858" y="2342020"/>
                  </a:lnTo>
                  <a:lnTo>
                    <a:pt x="7135701" y="2290589"/>
                  </a:lnTo>
                  <a:lnTo>
                    <a:pt x="7178856" y="2238313"/>
                  </a:lnTo>
                  <a:lnTo>
                    <a:pt x="7218249" y="2185226"/>
                  </a:lnTo>
                  <a:lnTo>
                    <a:pt x="7253806" y="2131361"/>
                  </a:lnTo>
                  <a:lnTo>
                    <a:pt x="7285456" y="2076751"/>
                  </a:lnTo>
                  <a:lnTo>
                    <a:pt x="7313123" y="2021429"/>
                  </a:lnTo>
                  <a:lnTo>
                    <a:pt x="7336735" y="1965428"/>
                  </a:lnTo>
                  <a:lnTo>
                    <a:pt x="7356219" y="1908782"/>
                  </a:lnTo>
                  <a:lnTo>
                    <a:pt x="7371500" y="1851522"/>
                  </a:lnTo>
                  <a:lnTo>
                    <a:pt x="7382506" y="1793683"/>
                  </a:lnTo>
                  <a:lnTo>
                    <a:pt x="7389164" y="1735298"/>
                  </a:lnTo>
                  <a:lnTo>
                    <a:pt x="7391399" y="1676399"/>
                  </a:lnTo>
                  <a:lnTo>
                    <a:pt x="7390839" y="1646936"/>
                  </a:lnTo>
                  <a:lnTo>
                    <a:pt x="7386383" y="1588379"/>
                  </a:lnTo>
                  <a:lnTo>
                    <a:pt x="7377542" y="1530344"/>
                  </a:lnTo>
                  <a:lnTo>
                    <a:pt x="7364389" y="1472864"/>
                  </a:lnTo>
                  <a:lnTo>
                    <a:pt x="7346997" y="1415973"/>
                  </a:lnTo>
                  <a:lnTo>
                    <a:pt x="7325440" y="1359705"/>
                  </a:lnTo>
                  <a:lnTo>
                    <a:pt x="7299792" y="1304091"/>
                  </a:lnTo>
                  <a:lnTo>
                    <a:pt x="7270124" y="1249167"/>
                  </a:lnTo>
                  <a:lnTo>
                    <a:pt x="7236511" y="1194965"/>
                  </a:lnTo>
                  <a:lnTo>
                    <a:pt x="7199027" y="1141518"/>
                  </a:lnTo>
                  <a:lnTo>
                    <a:pt x="7157744" y="1088860"/>
                  </a:lnTo>
                  <a:lnTo>
                    <a:pt x="7112736" y="1037025"/>
                  </a:lnTo>
                  <a:lnTo>
                    <a:pt x="7064076" y="986046"/>
                  </a:lnTo>
                  <a:lnTo>
                    <a:pt x="7011838" y="935956"/>
                  </a:lnTo>
                  <a:lnTo>
                    <a:pt x="6956095" y="886788"/>
                  </a:lnTo>
                  <a:lnTo>
                    <a:pt x="6896920" y="838576"/>
                  </a:lnTo>
                  <a:lnTo>
                    <a:pt x="6866069" y="814839"/>
                  </a:lnTo>
                  <a:lnTo>
                    <a:pt x="6834388" y="791353"/>
                  </a:lnTo>
                  <a:lnTo>
                    <a:pt x="6801885" y="768123"/>
                  </a:lnTo>
                  <a:lnTo>
                    <a:pt x="6768570" y="745153"/>
                  </a:lnTo>
                  <a:lnTo>
                    <a:pt x="6734452" y="722447"/>
                  </a:lnTo>
                  <a:lnTo>
                    <a:pt x="6699540" y="700010"/>
                  </a:lnTo>
                  <a:lnTo>
                    <a:pt x="6663844" y="677844"/>
                  </a:lnTo>
                  <a:lnTo>
                    <a:pt x="6627373" y="655955"/>
                  </a:lnTo>
                  <a:lnTo>
                    <a:pt x="6590135" y="634347"/>
                  </a:lnTo>
                  <a:lnTo>
                    <a:pt x="6552140" y="613023"/>
                  </a:lnTo>
                  <a:lnTo>
                    <a:pt x="6513398" y="591989"/>
                  </a:lnTo>
                  <a:lnTo>
                    <a:pt x="6473916" y="571248"/>
                  </a:lnTo>
                  <a:lnTo>
                    <a:pt x="6433706" y="550804"/>
                  </a:lnTo>
                  <a:lnTo>
                    <a:pt x="6392774" y="530662"/>
                  </a:lnTo>
                  <a:lnTo>
                    <a:pt x="6351132" y="510826"/>
                  </a:lnTo>
                  <a:lnTo>
                    <a:pt x="6308788" y="491299"/>
                  </a:lnTo>
                  <a:lnTo>
                    <a:pt x="6265751" y="472087"/>
                  </a:lnTo>
                  <a:lnTo>
                    <a:pt x="6222030" y="453192"/>
                  </a:lnTo>
                  <a:lnTo>
                    <a:pt x="6177635" y="434621"/>
                  </a:lnTo>
                  <a:lnTo>
                    <a:pt x="6132574" y="416375"/>
                  </a:lnTo>
                  <a:lnTo>
                    <a:pt x="6086857" y="398461"/>
                  </a:lnTo>
                  <a:lnTo>
                    <a:pt x="6040493" y="380881"/>
                  </a:lnTo>
                  <a:lnTo>
                    <a:pt x="5993492" y="363641"/>
                  </a:lnTo>
                  <a:lnTo>
                    <a:pt x="5945862" y="346744"/>
                  </a:lnTo>
                  <a:lnTo>
                    <a:pt x="5897612" y="330194"/>
                  </a:lnTo>
                  <a:lnTo>
                    <a:pt x="5848752" y="313996"/>
                  </a:lnTo>
                  <a:lnTo>
                    <a:pt x="5799291" y="298154"/>
                  </a:lnTo>
                  <a:lnTo>
                    <a:pt x="5749238" y="282672"/>
                  </a:lnTo>
                  <a:lnTo>
                    <a:pt x="5698602" y="267554"/>
                  </a:lnTo>
                  <a:lnTo>
                    <a:pt x="5647392" y="252804"/>
                  </a:lnTo>
                  <a:lnTo>
                    <a:pt x="5595618" y="238427"/>
                  </a:lnTo>
                  <a:lnTo>
                    <a:pt x="5543289" y="224426"/>
                  </a:lnTo>
                  <a:lnTo>
                    <a:pt x="5490414" y="210807"/>
                  </a:lnTo>
                  <a:lnTo>
                    <a:pt x="5437001" y="197572"/>
                  </a:lnTo>
                  <a:lnTo>
                    <a:pt x="5383061" y="184726"/>
                  </a:lnTo>
                  <a:lnTo>
                    <a:pt x="5328603" y="172274"/>
                  </a:lnTo>
                  <a:lnTo>
                    <a:pt x="5273635" y="160219"/>
                  </a:lnTo>
                  <a:lnTo>
                    <a:pt x="5218166" y="148566"/>
                  </a:lnTo>
                  <a:lnTo>
                    <a:pt x="5162207" y="137319"/>
                  </a:lnTo>
                  <a:lnTo>
                    <a:pt x="5105765" y="126482"/>
                  </a:lnTo>
                  <a:lnTo>
                    <a:pt x="5048851" y="116059"/>
                  </a:lnTo>
                  <a:lnTo>
                    <a:pt x="4991474" y="106055"/>
                  </a:lnTo>
                  <a:lnTo>
                    <a:pt x="4933642" y="96473"/>
                  </a:lnTo>
                  <a:lnTo>
                    <a:pt x="4875364" y="87318"/>
                  </a:lnTo>
                  <a:lnTo>
                    <a:pt x="4816651" y="78594"/>
                  </a:lnTo>
                  <a:lnTo>
                    <a:pt x="4757511" y="70305"/>
                  </a:lnTo>
                  <a:lnTo>
                    <a:pt x="4697953" y="62455"/>
                  </a:lnTo>
                  <a:lnTo>
                    <a:pt x="4637987" y="55048"/>
                  </a:lnTo>
                  <a:lnTo>
                    <a:pt x="4577621" y="48089"/>
                  </a:lnTo>
                  <a:lnTo>
                    <a:pt x="4516865" y="41582"/>
                  </a:lnTo>
                  <a:lnTo>
                    <a:pt x="4455727" y="35531"/>
                  </a:lnTo>
                  <a:lnTo>
                    <a:pt x="4394219" y="29940"/>
                  </a:lnTo>
                  <a:lnTo>
                    <a:pt x="4332347" y="24813"/>
                  </a:lnTo>
                  <a:lnTo>
                    <a:pt x="4270122" y="20155"/>
                  </a:lnTo>
                  <a:lnTo>
                    <a:pt x="4207552" y="15969"/>
                  </a:lnTo>
                  <a:lnTo>
                    <a:pt x="4144647" y="12260"/>
                  </a:lnTo>
                  <a:lnTo>
                    <a:pt x="4081417" y="9033"/>
                  </a:lnTo>
                  <a:lnTo>
                    <a:pt x="4017869" y="6290"/>
                  </a:lnTo>
                  <a:lnTo>
                    <a:pt x="3954014" y="4036"/>
                  </a:lnTo>
                  <a:lnTo>
                    <a:pt x="3889860" y="2277"/>
                  </a:lnTo>
                  <a:lnTo>
                    <a:pt x="3825417" y="1014"/>
                  </a:lnTo>
                  <a:lnTo>
                    <a:pt x="3760694" y="254"/>
                  </a:lnTo>
                  <a:lnTo>
                    <a:pt x="3695699" y="0"/>
                  </a:lnTo>
                  <a:close/>
                </a:path>
              </a:pathLst>
            </a:custGeom>
            <a:ln w="28574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59597" y="695959"/>
            <a:ext cx="30581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55" dirty="0">
                <a:solidFill>
                  <a:srgbClr val="CC0000"/>
                </a:solidFill>
                <a:latin typeface="Verdana"/>
                <a:cs typeface="Verdana"/>
              </a:rPr>
              <a:t>Jenis</a:t>
            </a:r>
            <a:r>
              <a:rPr sz="4000" spc="-30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4000" spc="60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05815" y="3440682"/>
            <a:ext cx="2858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 Aset</a:t>
            </a:r>
            <a:r>
              <a:rPr sz="24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berwujud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50239" y="3807052"/>
            <a:ext cx="3616325" cy="13055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08000" indent="-495300">
              <a:lnSpc>
                <a:spcPct val="100000"/>
              </a:lnSpc>
              <a:spcBef>
                <a:spcPts val="340"/>
              </a:spcBef>
              <a:buClr>
                <a:srgbClr val="323232"/>
              </a:buClr>
              <a:buSzPct val="90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  <a:p>
            <a:pPr marL="507365" marR="5080" indent="-495300">
              <a:lnSpc>
                <a:spcPts val="2160"/>
              </a:lnSpc>
              <a:spcBef>
                <a:spcPts val="509"/>
              </a:spcBef>
              <a:buClr>
                <a:srgbClr val="323232"/>
              </a:buClr>
              <a:buSzPct val="90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Muntahiyah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Bittamlik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(IMBT)</a:t>
            </a:r>
            <a:endParaRPr sz="2000">
              <a:latin typeface="Tahoma"/>
              <a:cs typeface="Tahoma"/>
            </a:endParaRPr>
          </a:p>
          <a:p>
            <a:pPr marL="508000" indent="-495300">
              <a:lnSpc>
                <a:spcPct val="100000"/>
              </a:lnSpc>
              <a:spcBef>
                <a:spcPts val="209"/>
              </a:spcBef>
              <a:buClr>
                <a:srgbClr val="323232"/>
              </a:buClr>
              <a:buSzPct val="90000"/>
              <a:buAutoNum type="arabicPeriod"/>
              <a:tabLst>
                <a:tab pos="507365" algn="l"/>
                <a:tab pos="508000" algn="l"/>
              </a:tabLst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Jual –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05798" y="5121654"/>
            <a:ext cx="3607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 Aset tidak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berwujud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50239" y="5488023"/>
            <a:ext cx="227393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08000" indent="-495300">
              <a:lnSpc>
                <a:spcPct val="100000"/>
              </a:lnSpc>
              <a:spcBef>
                <a:spcPts val="340"/>
              </a:spcBef>
              <a:buClr>
                <a:srgbClr val="323232"/>
              </a:buClr>
              <a:buSzPct val="90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r>
              <a:rPr sz="2000" spc="-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Berlanjut</a:t>
            </a:r>
            <a:endParaRPr sz="2000">
              <a:latin typeface="Tahoma"/>
              <a:cs typeface="Tahoma"/>
            </a:endParaRPr>
          </a:p>
          <a:p>
            <a:pPr marL="508000" indent="-495300">
              <a:lnSpc>
                <a:spcPct val="100000"/>
              </a:lnSpc>
              <a:spcBef>
                <a:spcPts val="240"/>
              </a:spcBef>
              <a:buClr>
                <a:srgbClr val="323232"/>
              </a:buClr>
              <a:buSzPct val="90000"/>
              <a:buAutoNum type="arabicPeriod"/>
              <a:tabLst>
                <a:tab pos="507365" algn="l"/>
                <a:tab pos="5080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Multijasa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24562" y="2511386"/>
            <a:ext cx="592455" cy="19164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515"/>
              </a:lnSpc>
            </a:pPr>
            <a:r>
              <a:rPr sz="4000" b="1" dirty="0">
                <a:solidFill>
                  <a:srgbClr val="00254B"/>
                </a:solidFill>
                <a:latin typeface="Arial"/>
                <a:cs typeface="Arial"/>
              </a:rPr>
              <a:t>I</a:t>
            </a:r>
            <a:r>
              <a:rPr sz="4000" b="1" spc="-5" dirty="0">
                <a:solidFill>
                  <a:srgbClr val="00254B"/>
                </a:solidFill>
                <a:latin typeface="Arial"/>
                <a:cs typeface="Arial"/>
              </a:rPr>
              <a:t>J</a:t>
            </a:r>
            <a:r>
              <a:rPr sz="4000" b="1" spc="-10" dirty="0">
                <a:solidFill>
                  <a:srgbClr val="00254B"/>
                </a:solidFill>
                <a:latin typeface="Arial"/>
                <a:cs typeface="Arial"/>
              </a:rPr>
              <a:t>A</a:t>
            </a:r>
            <a:r>
              <a:rPr sz="4000" b="1" spc="5" dirty="0">
                <a:solidFill>
                  <a:srgbClr val="00254B"/>
                </a:solidFill>
                <a:latin typeface="Arial"/>
                <a:cs typeface="Arial"/>
              </a:rPr>
              <a:t>RA</a:t>
            </a:r>
            <a:r>
              <a:rPr sz="4000" b="1" dirty="0">
                <a:solidFill>
                  <a:srgbClr val="00254B"/>
                </a:solidFill>
                <a:latin typeface="Arial"/>
                <a:cs typeface="Arial"/>
              </a:rPr>
              <a:t>H</a:t>
            </a:r>
            <a:endParaRPr sz="4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45852" y="1866391"/>
            <a:ext cx="16865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254B"/>
                </a:solidFill>
                <a:latin typeface="Arial"/>
                <a:cs typeface="Arial"/>
              </a:rPr>
              <a:t>Ijarah</a:t>
            </a:r>
            <a:r>
              <a:rPr sz="2800" b="1" spc="-7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54B"/>
                </a:solidFill>
                <a:latin typeface="Arial"/>
                <a:cs typeface="Arial"/>
              </a:rPr>
              <a:t>Fee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29592" y="1561591"/>
            <a:ext cx="366776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Ijarah</a:t>
            </a:r>
            <a:r>
              <a:rPr sz="2000" spc="-2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SDB</a:t>
            </a:r>
            <a:endParaRPr sz="20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Ijarah pemeliharaan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Rahn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Emas  Ijarah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penyimpanan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Rahn Emas 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dsb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86396" y="4609590"/>
            <a:ext cx="1844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254B"/>
                </a:solidFill>
                <a:latin typeface="Arial"/>
                <a:cs typeface="Arial"/>
              </a:rPr>
              <a:t>Ijarah</a:t>
            </a:r>
            <a:r>
              <a:rPr sz="2800" b="1" spc="-6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54B"/>
                </a:solidFill>
                <a:latin typeface="Arial"/>
                <a:cs typeface="Arial"/>
              </a:rPr>
              <a:t>Aset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131382" y="1602866"/>
            <a:ext cx="3448050" cy="4434205"/>
            <a:chOff x="2131382" y="1602866"/>
            <a:chExt cx="3448050" cy="4434205"/>
          </a:xfrm>
        </p:grpSpPr>
        <p:sp>
          <p:nvSpPr>
            <p:cNvPr id="18" name="object 18"/>
            <p:cNvSpPr/>
            <p:nvPr/>
          </p:nvSpPr>
          <p:spPr>
            <a:xfrm>
              <a:off x="2145669" y="2069591"/>
              <a:ext cx="685800" cy="2819400"/>
            </a:xfrm>
            <a:custGeom>
              <a:avLst/>
              <a:gdLst/>
              <a:ahLst/>
              <a:cxnLst/>
              <a:rect l="l" t="t" r="r" b="b"/>
              <a:pathLst>
                <a:path w="685800" h="2819400">
                  <a:moveTo>
                    <a:pt x="685799" y="0"/>
                  </a:moveTo>
                  <a:lnTo>
                    <a:pt x="630277" y="3073"/>
                  </a:lnTo>
                  <a:lnTo>
                    <a:pt x="577571" y="11972"/>
                  </a:lnTo>
                  <a:lnTo>
                    <a:pt x="528395" y="26211"/>
                  </a:lnTo>
                  <a:lnTo>
                    <a:pt x="483461" y="45305"/>
                  </a:lnTo>
                  <a:lnTo>
                    <a:pt x="443483" y="68770"/>
                  </a:lnTo>
                  <a:lnTo>
                    <a:pt x="409175" y="96121"/>
                  </a:lnTo>
                  <a:lnTo>
                    <a:pt x="381249" y="126874"/>
                  </a:lnTo>
                  <a:lnTo>
                    <a:pt x="360419" y="160544"/>
                  </a:lnTo>
                  <a:lnTo>
                    <a:pt x="347398" y="196646"/>
                  </a:lnTo>
                  <a:lnTo>
                    <a:pt x="342899" y="234695"/>
                  </a:lnTo>
                  <a:lnTo>
                    <a:pt x="342899" y="1175003"/>
                  </a:lnTo>
                  <a:lnTo>
                    <a:pt x="338401" y="1213053"/>
                  </a:lnTo>
                  <a:lnTo>
                    <a:pt x="325380" y="1249155"/>
                  </a:lnTo>
                  <a:lnTo>
                    <a:pt x="304550" y="1282825"/>
                  </a:lnTo>
                  <a:lnTo>
                    <a:pt x="276624" y="1313578"/>
                  </a:lnTo>
                  <a:lnTo>
                    <a:pt x="242315" y="1340929"/>
                  </a:lnTo>
                  <a:lnTo>
                    <a:pt x="202338" y="1364394"/>
                  </a:lnTo>
                  <a:lnTo>
                    <a:pt x="157404" y="1383488"/>
                  </a:lnTo>
                  <a:lnTo>
                    <a:pt x="108228" y="1397727"/>
                  </a:lnTo>
                  <a:lnTo>
                    <a:pt x="55522" y="1406626"/>
                  </a:lnTo>
                  <a:lnTo>
                    <a:pt x="0" y="1409699"/>
                  </a:lnTo>
                  <a:lnTo>
                    <a:pt x="55522" y="1412773"/>
                  </a:lnTo>
                  <a:lnTo>
                    <a:pt x="108228" y="1421672"/>
                  </a:lnTo>
                  <a:lnTo>
                    <a:pt x="157404" y="1435911"/>
                  </a:lnTo>
                  <a:lnTo>
                    <a:pt x="202338" y="1455005"/>
                  </a:lnTo>
                  <a:lnTo>
                    <a:pt x="242315" y="1478470"/>
                  </a:lnTo>
                  <a:lnTo>
                    <a:pt x="276624" y="1505821"/>
                  </a:lnTo>
                  <a:lnTo>
                    <a:pt x="304550" y="1536574"/>
                  </a:lnTo>
                  <a:lnTo>
                    <a:pt x="325380" y="1570244"/>
                  </a:lnTo>
                  <a:lnTo>
                    <a:pt x="338401" y="1606346"/>
                  </a:lnTo>
                  <a:lnTo>
                    <a:pt x="342899" y="1644395"/>
                  </a:lnTo>
                  <a:lnTo>
                    <a:pt x="342899" y="2584703"/>
                  </a:lnTo>
                  <a:lnTo>
                    <a:pt x="347398" y="2622753"/>
                  </a:lnTo>
                  <a:lnTo>
                    <a:pt x="360419" y="2658855"/>
                  </a:lnTo>
                  <a:lnTo>
                    <a:pt x="381249" y="2692525"/>
                  </a:lnTo>
                  <a:lnTo>
                    <a:pt x="409175" y="2723278"/>
                  </a:lnTo>
                  <a:lnTo>
                    <a:pt x="443483" y="2750629"/>
                  </a:lnTo>
                  <a:lnTo>
                    <a:pt x="483461" y="2774094"/>
                  </a:lnTo>
                  <a:lnTo>
                    <a:pt x="528395" y="2793188"/>
                  </a:lnTo>
                  <a:lnTo>
                    <a:pt x="577571" y="2807427"/>
                  </a:lnTo>
                  <a:lnTo>
                    <a:pt x="630277" y="2816326"/>
                  </a:lnTo>
                  <a:lnTo>
                    <a:pt x="685799" y="2819399"/>
                  </a:lnTo>
                </a:path>
              </a:pathLst>
            </a:custGeom>
            <a:ln w="2857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041269" y="1612391"/>
              <a:ext cx="457200" cy="1143000"/>
            </a:xfrm>
            <a:custGeom>
              <a:avLst/>
              <a:gdLst/>
              <a:ahLst/>
              <a:cxnLst/>
              <a:rect l="l" t="t" r="r" b="b"/>
              <a:pathLst>
                <a:path w="457200" h="1143000">
                  <a:moveTo>
                    <a:pt x="457199" y="0"/>
                  </a:moveTo>
                  <a:lnTo>
                    <a:pt x="396345" y="3407"/>
                  </a:lnTo>
                  <a:lnTo>
                    <a:pt x="341714" y="13038"/>
                  </a:lnTo>
                  <a:lnTo>
                    <a:pt x="295465" y="28003"/>
                  </a:lnTo>
                  <a:lnTo>
                    <a:pt x="259757" y="47413"/>
                  </a:lnTo>
                  <a:lnTo>
                    <a:pt x="228599" y="96011"/>
                  </a:lnTo>
                  <a:lnTo>
                    <a:pt x="228599" y="477011"/>
                  </a:lnTo>
                  <a:lnTo>
                    <a:pt x="220450" y="502002"/>
                  </a:lnTo>
                  <a:lnTo>
                    <a:pt x="161734" y="543686"/>
                  </a:lnTo>
                  <a:lnTo>
                    <a:pt x="115485" y="558517"/>
                  </a:lnTo>
                  <a:lnTo>
                    <a:pt x="60854" y="568099"/>
                  </a:lnTo>
                  <a:lnTo>
                    <a:pt x="0" y="571499"/>
                  </a:lnTo>
                  <a:lnTo>
                    <a:pt x="60854" y="574907"/>
                  </a:lnTo>
                  <a:lnTo>
                    <a:pt x="115485" y="584538"/>
                  </a:lnTo>
                  <a:lnTo>
                    <a:pt x="161734" y="599503"/>
                  </a:lnTo>
                  <a:lnTo>
                    <a:pt x="197442" y="618913"/>
                  </a:lnTo>
                  <a:lnTo>
                    <a:pt x="228599" y="667511"/>
                  </a:lnTo>
                  <a:lnTo>
                    <a:pt x="228599" y="1048511"/>
                  </a:lnTo>
                  <a:lnTo>
                    <a:pt x="236749" y="1073502"/>
                  </a:lnTo>
                  <a:lnTo>
                    <a:pt x="259757" y="1096038"/>
                  </a:lnTo>
                  <a:lnTo>
                    <a:pt x="295465" y="1115186"/>
                  </a:lnTo>
                  <a:lnTo>
                    <a:pt x="341714" y="1130017"/>
                  </a:lnTo>
                  <a:lnTo>
                    <a:pt x="396345" y="1139599"/>
                  </a:lnTo>
                  <a:lnTo>
                    <a:pt x="457199" y="1142999"/>
                  </a:lnTo>
                </a:path>
              </a:pathLst>
            </a:custGeom>
            <a:ln w="1904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65069" y="3593591"/>
              <a:ext cx="609600" cy="2438400"/>
            </a:xfrm>
            <a:custGeom>
              <a:avLst/>
              <a:gdLst/>
              <a:ahLst/>
              <a:cxnLst/>
              <a:rect l="l" t="t" r="r" b="b"/>
              <a:pathLst>
                <a:path w="609600" h="2438400">
                  <a:moveTo>
                    <a:pt x="609599" y="0"/>
                  </a:moveTo>
                  <a:lnTo>
                    <a:pt x="554995" y="3288"/>
                  </a:lnTo>
                  <a:lnTo>
                    <a:pt x="503526" y="12760"/>
                  </a:lnTo>
                  <a:lnTo>
                    <a:pt x="456071" y="27827"/>
                  </a:lnTo>
                  <a:lnTo>
                    <a:pt x="413507" y="47898"/>
                  </a:lnTo>
                  <a:lnTo>
                    <a:pt x="376714" y="72384"/>
                  </a:lnTo>
                  <a:lnTo>
                    <a:pt x="346568" y="100696"/>
                  </a:lnTo>
                  <a:lnTo>
                    <a:pt x="323949" y="132245"/>
                  </a:lnTo>
                  <a:lnTo>
                    <a:pt x="304799" y="202691"/>
                  </a:lnTo>
                  <a:lnTo>
                    <a:pt x="304799" y="1016507"/>
                  </a:lnTo>
                  <a:lnTo>
                    <a:pt x="299866" y="1052759"/>
                  </a:lnTo>
                  <a:lnTo>
                    <a:pt x="263031" y="1118503"/>
                  </a:lnTo>
                  <a:lnTo>
                    <a:pt x="232885" y="1146815"/>
                  </a:lnTo>
                  <a:lnTo>
                    <a:pt x="196092" y="1171301"/>
                  </a:lnTo>
                  <a:lnTo>
                    <a:pt x="153528" y="1191372"/>
                  </a:lnTo>
                  <a:lnTo>
                    <a:pt x="106073" y="1206439"/>
                  </a:lnTo>
                  <a:lnTo>
                    <a:pt x="54604" y="1215911"/>
                  </a:lnTo>
                  <a:lnTo>
                    <a:pt x="0" y="1219199"/>
                  </a:lnTo>
                  <a:lnTo>
                    <a:pt x="54604" y="1222488"/>
                  </a:lnTo>
                  <a:lnTo>
                    <a:pt x="106073" y="1231960"/>
                  </a:lnTo>
                  <a:lnTo>
                    <a:pt x="153528" y="1247027"/>
                  </a:lnTo>
                  <a:lnTo>
                    <a:pt x="196092" y="1267098"/>
                  </a:lnTo>
                  <a:lnTo>
                    <a:pt x="232885" y="1291584"/>
                  </a:lnTo>
                  <a:lnTo>
                    <a:pt x="263031" y="1319896"/>
                  </a:lnTo>
                  <a:lnTo>
                    <a:pt x="285650" y="1351445"/>
                  </a:lnTo>
                  <a:lnTo>
                    <a:pt x="304799" y="1421891"/>
                  </a:lnTo>
                  <a:lnTo>
                    <a:pt x="304799" y="2235707"/>
                  </a:lnTo>
                  <a:lnTo>
                    <a:pt x="309733" y="2271959"/>
                  </a:lnTo>
                  <a:lnTo>
                    <a:pt x="346568" y="2337703"/>
                  </a:lnTo>
                  <a:lnTo>
                    <a:pt x="376714" y="2366015"/>
                  </a:lnTo>
                  <a:lnTo>
                    <a:pt x="413507" y="2390501"/>
                  </a:lnTo>
                  <a:lnTo>
                    <a:pt x="456071" y="2410572"/>
                  </a:lnTo>
                  <a:lnTo>
                    <a:pt x="503526" y="2425639"/>
                  </a:lnTo>
                  <a:lnTo>
                    <a:pt x="554995" y="2435111"/>
                  </a:lnTo>
                  <a:lnTo>
                    <a:pt x="609599" y="2438399"/>
                  </a:lnTo>
                </a:path>
              </a:pathLst>
            </a:custGeom>
            <a:ln w="952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614817" y="5831837"/>
            <a:ext cx="1600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Arial"/>
                <a:cs typeface="Arial"/>
              </a:rPr>
              <a:t>Aktiva produktif  </a:t>
            </a:r>
            <a:r>
              <a:rPr sz="1800" spc="-10" dirty="0">
                <a:solidFill>
                  <a:srgbClr val="00254B"/>
                </a:solidFill>
                <a:latin typeface="Arial"/>
                <a:cs typeface="Arial"/>
              </a:rPr>
              <a:t>Bank</a:t>
            </a:r>
            <a:r>
              <a:rPr sz="1800" spc="-6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Arial"/>
                <a:cs typeface="Arial"/>
              </a:rPr>
              <a:t>Indonesia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50470" y="5170932"/>
            <a:ext cx="855344" cy="632460"/>
          </a:xfrm>
          <a:custGeom>
            <a:avLst/>
            <a:gdLst/>
            <a:ahLst/>
            <a:cxnLst/>
            <a:rect l="l" t="t" r="r" b="b"/>
            <a:pathLst>
              <a:path w="855345" h="632460">
                <a:moveTo>
                  <a:pt x="122461" y="508747"/>
                </a:moveTo>
                <a:lnTo>
                  <a:pt x="88392" y="461772"/>
                </a:lnTo>
                <a:lnTo>
                  <a:pt x="0" y="632460"/>
                </a:lnTo>
                <a:lnTo>
                  <a:pt x="99060" y="615683"/>
                </a:lnTo>
                <a:lnTo>
                  <a:pt x="99060" y="525780"/>
                </a:lnTo>
                <a:lnTo>
                  <a:pt x="122461" y="508747"/>
                </a:lnTo>
                <a:close/>
              </a:path>
              <a:path w="855345" h="632460">
                <a:moveTo>
                  <a:pt x="155748" y="554642"/>
                </a:moveTo>
                <a:lnTo>
                  <a:pt x="122461" y="508747"/>
                </a:lnTo>
                <a:lnTo>
                  <a:pt x="99060" y="525780"/>
                </a:lnTo>
                <a:lnTo>
                  <a:pt x="132588" y="571500"/>
                </a:lnTo>
                <a:lnTo>
                  <a:pt x="155748" y="554642"/>
                </a:lnTo>
                <a:close/>
              </a:path>
              <a:path w="855345" h="632460">
                <a:moveTo>
                  <a:pt x="188976" y="600456"/>
                </a:moveTo>
                <a:lnTo>
                  <a:pt x="155748" y="554642"/>
                </a:lnTo>
                <a:lnTo>
                  <a:pt x="132588" y="571500"/>
                </a:lnTo>
                <a:lnTo>
                  <a:pt x="99060" y="525780"/>
                </a:lnTo>
                <a:lnTo>
                  <a:pt x="99060" y="615683"/>
                </a:lnTo>
                <a:lnTo>
                  <a:pt x="188976" y="600456"/>
                </a:lnTo>
                <a:close/>
              </a:path>
              <a:path w="855345" h="632460">
                <a:moveTo>
                  <a:pt x="854964" y="45720"/>
                </a:moveTo>
                <a:lnTo>
                  <a:pt x="821436" y="0"/>
                </a:lnTo>
                <a:lnTo>
                  <a:pt x="122461" y="508747"/>
                </a:lnTo>
                <a:lnTo>
                  <a:pt x="155748" y="554642"/>
                </a:lnTo>
                <a:lnTo>
                  <a:pt x="854964" y="4572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68527"/>
            <a:ext cx="6870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5" dirty="0">
                <a:solidFill>
                  <a:srgbClr val="CC0000"/>
                </a:solidFill>
                <a:latin typeface="Verdana"/>
                <a:cs typeface="Verdana"/>
              </a:rPr>
              <a:t>Contoh </a:t>
            </a:r>
            <a:r>
              <a:rPr sz="4000" spc="30" dirty="0">
                <a:solidFill>
                  <a:srgbClr val="CC0000"/>
                </a:solidFill>
                <a:latin typeface="Verdana"/>
                <a:cs typeface="Verdana"/>
              </a:rPr>
              <a:t>perhitungan</a:t>
            </a:r>
            <a:r>
              <a:rPr sz="4000" spc="-5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4000" spc="60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2417" y="1951735"/>
            <a:ext cx="8458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254B"/>
                </a:solidFill>
                <a:latin typeface="Arial"/>
                <a:cs typeface="Arial"/>
              </a:rPr>
              <a:t>Pada </a:t>
            </a:r>
            <a:r>
              <a:rPr sz="1800" spc="-5" dirty="0">
                <a:solidFill>
                  <a:srgbClr val="00254B"/>
                </a:solidFill>
                <a:latin typeface="Arial"/>
                <a:cs typeface="Arial"/>
              </a:rPr>
              <a:t>tanggal </a:t>
            </a:r>
            <a:r>
              <a:rPr sz="1800" dirty="0">
                <a:solidFill>
                  <a:srgbClr val="00254B"/>
                </a:solidFill>
                <a:latin typeface="Arial"/>
                <a:cs typeface="Arial"/>
              </a:rPr>
              <a:t>10 </a:t>
            </a:r>
            <a:r>
              <a:rPr sz="1800" spc="-5" dirty="0">
                <a:solidFill>
                  <a:srgbClr val="00254B"/>
                </a:solidFill>
                <a:latin typeface="Arial"/>
                <a:cs typeface="Arial"/>
              </a:rPr>
              <a:t>Maret </a:t>
            </a:r>
            <a:r>
              <a:rPr sz="1800" spc="-10" dirty="0">
                <a:solidFill>
                  <a:srgbClr val="00254B"/>
                </a:solidFill>
                <a:latin typeface="Arial"/>
                <a:cs typeface="Arial"/>
              </a:rPr>
              <a:t>2008, </a:t>
            </a:r>
            <a:r>
              <a:rPr sz="1800" spc="-5" dirty="0">
                <a:solidFill>
                  <a:srgbClr val="00254B"/>
                </a:solidFill>
                <a:latin typeface="Arial"/>
                <a:cs typeface="Arial"/>
              </a:rPr>
              <a:t>LKS Mitra Mandiri melakukan transaksi Ijarah </a:t>
            </a:r>
            <a:r>
              <a:rPr sz="1800" spc="-10" dirty="0">
                <a:solidFill>
                  <a:srgbClr val="00254B"/>
                </a:solidFill>
                <a:latin typeface="Arial"/>
                <a:cs typeface="Arial"/>
              </a:rPr>
              <a:t>dengan  data-data </a:t>
            </a:r>
            <a:r>
              <a:rPr sz="1800" spc="-5" dirty="0">
                <a:solidFill>
                  <a:srgbClr val="00254B"/>
                </a:solidFill>
                <a:latin typeface="Arial"/>
                <a:cs typeface="Arial"/>
              </a:rPr>
              <a:t>sebagai berikut: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91287" y="2507994"/>
            <a:ext cx="4182745" cy="3675379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</a:t>
            </a:r>
            <a:r>
              <a:rPr sz="1800" spc="25" dirty="0">
                <a:solidFill>
                  <a:srgbClr val="FF0000"/>
                </a:solidFill>
                <a:latin typeface="Verdana"/>
                <a:cs typeface="Verdana"/>
              </a:rPr>
              <a:t>Ijarah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Hasan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Kijang Inova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Rp.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Rp.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Rp.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28.800.000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(Rp.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2.400.000 /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bln)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Rp.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14.400.000 ( 6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bulan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sewa)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(satu)</a:t>
            </a:r>
            <a:r>
              <a:rPr sz="1800" spc="-8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tahun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Rp.</a:t>
            </a:r>
            <a:r>
              <a:rPr sz="1800" spc="-8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300.000,--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40576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Dibawah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tangan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2406" y="2507994"/>
            <a:ext cx="3714750" cy="3675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1480" marR="1141730" indent="-399415">
              <a:lnSpc>
                <a:spcPct val="132800"/>
              </a:lnSpc>
              <a:spcBef>
                <a:spcPts val="100"/>
              </a:spcBef>
              <a:tabLst>
                <a:tab pos="411480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	Jenis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Akad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(pertama)  Nama Penyewa</a:t>
            </a:r>
            <a:endParaRPr sz="1800">
              <a:latin typeface="Tahoma"/>
              <a:cs typeface="Tahoma"/>
            </a:endParaRPr>
          </a:p>
          <a:p>
            <a:pPr marL="411480" marR="699135">
              <a:lnSpc>
                <a:spcPct val="133100"/>
              </a:lnSpc>
              <a:spcBef>
                <a:spcPts val="5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Jenis barang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disewa  Harga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barang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perolehan  Nilai sisa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residual</a:t>
            </a:r>
            <a:r>
              <a:rPr sz="18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value</a:t>
            </a:r>
            <a:endParaRPr sz="1800">
              <a:latin typeface="Tahoma"/>
              <a:cs typeface="Tahoma"/>
            </a:endParaRPr>
          </a:p>
          <a:p>
            <a:pPr marL="411480" marR="5080" indent="-635">
              <a:lnSpc>
                <a:spcPct val="133100"/>
              </a:lnSpc>
              <a:spcBef>
                <a:spcPts val="5"/>
              </a:spcBef>
              <a:tabLst>
                <a:tab pos="296862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Total</a:t>
            </a:r>
            <a:r>
              <a:rPr sz="18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pembayaran</a:t>
            </a:r>
            <a:r>
              <a:rPr sz="18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sewa	per</a:t>
            </a:r>
            <a:r>
              <a:rPr sz="1800" spc="-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thn  Uang muka 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sewa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dari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penyewa  Jangka waktu</a:t>
            </a:r>
            <a:r>
              <a:rPr sz="18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1800">
              <a:latin typeface="Tahoma"/>
              <a:cs typeface="Tahoma"/>
            </a:endParaRPr>
          </a:p>
          <a:p>
            <a:pPr marL="411480" marR="1472565">
              <a:lnSpc>
                <a:spcPts val="2880"/>
              </a:lnSpc>
              <a:spcBef>
                <a:spcPts val="2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Biaya administrasi  Pengikatan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8617" y="1012951"/>
            <a:ext cx="64503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" dirty="0">
                <a:solidFill>
                  <a:srgbClr val="CC0000"/>
                </a:solidFill>
                <a:latin typeface="Verdana"/>
                <a:cs typeface="Verdana"/>
              </a:rPr>
              <a:t>Perhitungan </a:t>
            </a:r>
            <a:r>
              <a:rPr spc="20" dirty="0">
                <a:solidFill>
                  <a:srgbClr val="CC0000"/>
                </a:solidFill>
                <a:latin typeface="Verdana"/>
                <a:cs typeface="Verdana"/>
              </a:rPr>
              <a:t>Penyusutan</a:t>
            </a:r>
            <a:r>
              <a:rPr spc="-4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pc="45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614817" y="1974595"/>
            <a:ext cx="4769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Perhitungan penyusutan obyek ijarah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sbb: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4817" y="2279395"/>
            <a:ext cx="40462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Harga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perolehan obyek ijarah  Umur ekonomis (masa penyusutan)  Metode</a:t>
            </a:r>
            <a:r>
              <a:rPr sz="2000" spc="-1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penyusutan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7145" y="2279395"/>
            <a:ext cx="378967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 Rp.</a:t>
            </a:r>
            <a:r>
              <a:rPr sz="2000" spc="-3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120.000.000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5 tahun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(sesuai</a:t>
            </a:r>
            <a:r>
              <a:rPr sz="20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kebijakan)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garis lurus (straight line</a:t>
            </a:r>
            <a:r>
              <a:rPr sz="2000" spc="-5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method)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84716" y="4309447"/>
            <a:ext cx="3619500" cy="0"/>
          </a:xfrm>
          <a:custGeom>
            <a:avLst/>
            <a:gdLst/>
            <a:ahLst/>
            <a:cxnLst/>
            <a:rect l="l" t="t" r="r" b="b"/>
            <a:pathLst>
              <a:path w="3619500">
                <a:moveTo>
                  <a:pt x="0" y="0"/>
                </a:moveTo>
                <a:lnTo>
                  <a:pt x="3619026" y="0"/>
                </a:lnTo>
              </a:path>
            </a:pathLst>
          </a:custGeom>
          <a:ln w="22409">
            <a:solidFill>
              <a:srgbClr val="00244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614817" y="3498594"/>
            <a:ext cx="446214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Rumus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Harga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perolehan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–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nilai</a:t>
            </a:r>
            <a:r>
              <a:rPr sz="2000" spc="-3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residu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Masa penyusutan (umur</a:t>
            </a:r>
            <a:r>
              <a:rPr sz="2000" spc="-3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ekonomis)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840864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120.000.000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–</a:t>
            </a:r>
            <a:r>
              <a:rPr sz="2000" spc="-2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72454" y="5327393"/>
            <a:ext cx="4852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=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24.000.000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/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thn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atau Rp.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2.000.000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/</a:t>
            </a:r>
            <a:r>
              <a:rPr sz="2000" spc="-12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bln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14814" y="5327393"/>
            <a:ext cx="347852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93520" algn="l"/>
                <a:tab pos="1781810" algn="l"/>
              </a:tabLst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Penyusutan	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=	</a:t>
            </a:r>
            <a:r>
              <a:rPr sz="2000" spc="-10" dirty="0">
                <a:solidFill>
                  <a:srgbClr val="00254B"/>
                </a:solidFill>
                <a:latin typeface="Arial"/>
                <a:cs typeface="Arial"/>
              </a:rPr>
              <a:t>--------------------</a:t>
            </a:r>
            <a:endParaRPr sz="2000">
              <a:latin typeface="Arial"/>
              <a:cs typeface="Arial"/>
            </a:endParaRPr>
          </a:p>
          <a:p>
            <a:pPr marL="2755265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883982" y="5516308"/>
            <a:ext cx="2389505" cy="1085215"/>
            <a:chOff x="3883982" y="5516308"/>
            <a:chExt cx="2389505" cy="1085215"/>
          </a:xfrm>
        </p:grpSpPr>
        <p:sp>
          <p:nvSpPr>
            <p:cNvPr id="16" name="object 16"/>
            <p:cNvSpPr/>
            <p:nvPr/>
          </p:nvSpPr>
          <p:spPr>
            <a:xfrm>
              <a:off x="3898269" y="5530595"/>
              <a:ext cx="990600" cy="533400"/>
            </a:xfrm>
            <a:custGeom>
              <a:avLst/>
              <a:gdLst/>
              <a:ahLst/>
              <a:cxnLst/>
              <a:rect l="l" t="t" r="r" b="b"/>
              <a:pathLst>
                <a:path w="990600" h="533400">
                  <a:moveTo>
                    <a:pt x="495299" y="0"/>
                  </a:moveTo>
                  <a:lnTo>
                    <a:pt x="433018" y="2069"/>
                  </a:lnTo>
                  <a:lnTo>
                    <a:pt x="373088" y="8113"/>
                  </a:lnTo>
                  <a:lnTo>
                    <a:pt x="315968" y="17886"/>
                  </a:lnTo>
                  <a:lnTo>
                    <a:pt x="262114" y="31143"/>
                  </a:lnTo>
                  <a:lnTo>
                    <a:pt x="211986" y="47638"/>
                  </a:lnTo>
                  <a:lnTo>
                    <a:pt x="166041" y="67125"/>
                  </a:lnTo>
                  <a:lnTo>
                    <a:pt x="124736" y="89359"/>
                  </a:lnTo>
                  <a:lnTo>
                    <a:pt x="88530" y="114095"/>
                  </a:lnTo>
                  <a:lnTo>
                    <a:pt x="57880" y="141086"/>
                  </a:lnTo>
                  <a:lnTo>
                    <a:pt x="15080" y="200855"/>
                  </a:lnTo>
                  <a:lnTo>
                    <a:pt x="0" y="266699"/>
                  </a:lnTo>
                  <a:lnTo>
                    <a:pt x="3846" y="300259"/>
                  </a:lnTo>
                  <a:lnTo>
                    <a:pt x="33244" y="363311"/>
                  </a:lnTo>
                  <a:lnTo>
                    <a:pt x="88530" y="419304"/>
                  </a:lnTo>
                  <a:lnTo>
                    <a:pt x="124736" y="444040"/>
                  </a:lnTo>
                  <a:lnTo>
                    <a:pt x="166041" y="466274"/>
                  </a:lnTo>
                  <a:lnTo>
                    <a:pt x="211986" y="485761"/>
                  </a:lnTo>
                  <a:lnTo>
                    <a:pt x="262114" y="502256"/>
                  </a:lnTo>
                  <a:lnTo>
                    <a:pt x="315968" y="515513"/>
                  </a:lnTo>
                  <a:lnTo>
                    <a:pt x="373088" y="525286"/>
                  </a:lnTo>
                  <a:lnTo>
                    <a:pt x="433018" y="531330"/>
                  </a:lnTo>
                  <a:lnTo>
                    <a:pt x="495299" y="533399"/>
                  </a:lnTo>
                  <a:lnTo>
                    <a:pt x="557281" y="531330"/>
                  </a:lnTo>
                  <a:lnTo>
                    <a:pt x="617007" y="525286"/>
                  </a:lnTo>
                  <a:lnTo>
                    <a:pt x="674007" y="515513"/>
                  </a:lnTo>
                  <a:lnTo>
                    <a:pt x="727810" y="502256"/>
                  </a:lnTo>
                  <a:lnTo>
                    <a:pt x="777947" y="485761"/>
                  </a:lnTo>
                  <a:lnTo>
                    <a:pt x="823947" y="466274"/>
                  </a:lnTo>
                  <a:lnTo>
                    <a:pt x="865339" y="444040"/>
                  </a:lnTo>
                  <a:lnTo>
                    <a:pt x="901653" y="419304"/>
                  </a:lnTo>
                  <a:lnTo>
                    <a:pt x="932420" y="392313"/>
                  </a:lnTo>
                  <a:lnTo>
                    <a:pt x="957168" y="363311"/>
                  </a:lnTo>
                  <a:lnTo>
                    <a:pt x="986728" y="300259"/>
                  </a:lnTo>
                  <a:lnTo>
                    <a:pt x="990599" y="266699"/>
                  </a:lnTo>
                  <a:lnTo>
                    <a:pt x="986728" y="233140"/>
                  </a:lnTo>
                  <a:lnTo>
                    <a:pt x="957168" y="170088"/>
                  </a:lnTo>
                  <a:lnTo>
                    <a:pt x="932420" y="141086"/>
                  </a:lnTo>
                  <a:lnTo>
                    <a:pt x="901653" y="114095"/>
                  </a:lnTo>
                  <a:lnTo>
                    <a:pt x="865339" y="89359"/>
                  </a:lnTo>
                  <a:lnTo>
                    <a:pt x="823947" y="67125"/>
                  </a:lnTo>
                  <a:lnTo>
                    <a:pt x="777947" y="47638"/>
                  </a:lnTo>
                  <a:lnTo>
                    <a:pt x="727810" y="31143"/>
                  </a:lnTo>
                  <a:lnTo>
                    <a:pt x="674007" y="17886"/>
                  </a:lnTo>
                  <a:lnTo>
                    <a:pt x="617007" y="8113"/>
                  </a:lnTo>
                  <a:lnTo>
                    <a:pt x="557281" y="2069"/>
                  </a:lnTo>
                  <a:lnTo>
                    <a:pt x="495299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949829" y="5794247"/>
              <a:ext cx="1304925" cy="788035"/>
            </a:xfrm>
            <a:custGeom>
              <a:avLst/>
              <a:gdLst/>
              <a:ahLst/>
              <a:cxnLst/>
              <a:rect l="l" t="t" r="r" b="b"/>
              <a:pathLst>
                <a:path w="1304925" h="788034">
                  <a:moveTo>
                    <a:pt x="202691" y="486155"/>
                  </a:moveTo>
                  <a:lnTo>
                    <a:pt x="257555" y="364235"/>
                  </a:lnTo>
                  <a:lnTo>
                    <a:pt x="1194815" y="787907"/>
                  </a:lnTo>
                  <a:lnTo>
                    <a:pt x="1304543" y="545591"/>
                  </a:lnTo>
                  <a:lnTo>
                    <a:pt x="367283" y="120395"/>
                  </a:lnTo>
                  <a:lnTo>
                    <a:pt x="422147" y="0"/>
                  </a:lnTo>
                  <a:lnTo>
                    <a:pt x="0" y="100583"/>
                  </a:lnTo>
                  <a:lnTo>
                    <a:pt x="202691" y="486155"/>
                  </a:lnTo>
                  <a:close/>
                </a:path>
              </a:pathLst>
            </a:custGeom>
            <a:ln w="38099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5974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0" dirty="0">
                <a:solidFill>
                  <a:srgbClr val="CC0000"/>
                </a:solidFill>
                <a:latin typeface="Verdana"/>
                <a:cs typeface="Verdana"/>
              </a:rPr>
              <a:t>Contoh </a:t>
            </a:r>
            <a:r>
              <a:rPr sz="3600" spc="25" dirty="0">
                <a:solidFill>
                  <a:srgbClr val="CC0000"/>
                </a:solidFill>
                <a:latin typeface="Verdana"/>
                <a:cs typeface="Verdana"/>
              </a:rPr>
              <a:t>perhitungan</a:t>
            </a:r>
            <a:r>
              <a:rPr sz="3600" spc="-484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600" spc="90" dirty="0">
                <a:solidFill>
                  <a:srgbClr val="CC0000"/>
                </a:solidFill>
                <a:latin typeface="Verdana"/>
                <a:cs typeface="Verdana"/>
              </a:rPr>
              <a:t>IMBT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</a:t>
            </a:r>
            <a:r>
              <a:rPr spc="25" dirty="0"/>
              <a:t>Ijarah </a:t>
            </a:r>
            <a:r>
              <a:rPr spc="20" dirty="0"/>
              <a:t>Muntahia Bittamlik</a:t>
            </a:r>
            <a:r>
              <a:rPr spc="-445" dirty="0"/>
              <a:t> </a:t>
            </a:r>
            <a:r>
              <a:rPr spc="30" dirty="0"/>
              <a:t>(IMBT)</a:t>
            </a: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Amir</a:t>
            </a:r>
          </a:p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Kijang Inova</a:t>
            </a: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Rp.</a:t>
            </a:r>
            <a:r>
              <a:rPr spc="-10" dirty="0">
                <a:latin typeface="Tahoma"/>
                <a:cs typeface="Tahoma"/>
              </a:rPr>
              <a:t> </a:t>
            </a:r>
            <a:r>
              <a:rPr dirty="0">
                <a:latin typeface="Tahoma"/>
                <a:cs typeface="Tahoma"/>
              </a:rPr>
              <a:t>120.000.000,--</a:t>
            </a:r>
          </a:p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Rp.</a:t>
            </a:r>
            <a:r>
              <a:rPr spc="-10" dirty="0">
                <a:latin typeface="Tahoma"/>
                <a:cs typeface="Tahoma"/>
              </a:rPr>
              <a:t> </a:t>
            </a:r>
            <a:r>
              <a:rPr dirty="0">
                <a:latin typeface="Tahoma"/>
                <a:cs typeface="Tahoma"/>
              </a:rPr>
              <a:t>1</a:t>
            </a: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Rp. </a:t>
            </a:r>
            <a:r>
              <a:rPr dirty="0">
                <a:latin typeface="Tahoma"/>
                <a:cs typeface="Tahoma"/>
              </a:rPr>
              <a:t>72.000.000 </a:t>
            </a:r>
            <a:r>
              <a:rPr spc="-5" dirty="0">
                <a:latin typeface="Tahoma"/>
                <a:cs typeface="Tahoma"/>
              </a:rPr>
              <a:t>(Rp. </a:t>
            </a:r>
            <a:r>
              <a:rPr dirty="0">
                <a:latin typeface="Tahoma"/>
                <a:cs typeface="Tahoma"/>
              </a:rPr>
              <a:t>6.000.000 /</a:t>
            </a:r>
            <a:r>
              <a:rPr spc="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bln)</a:t>
            </a:r>
          </a:p>
          <a:p>
            <a:pPr marL="12700">
              <a:lnSpc>
                <a:spcPct val="100000"/>
              </a:lnSpc>
              <a:spcBef>
                <a:spcPts val="65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Rp. </a:t>
            </a:r>
            <a:r>
              <a:rPr dirty="0">
                <a:latin typeface="Tahoma"/>
                <a:cs typeface="Tahoma"/>
              </a:rPr>
              <a:t>36.000.000 ( 6 </a:t>
            </a:r>
            <a:r>
              <a:rPr spc="-5" dirty="0">
                <a:latin typeface="Tahoma"/>
                <a:cs typeface="Tahoma"/>
              </a:rPr>
              <a:t>bulan</a:t>
            </a:r>
            <a:r>
              <a:rPr spc="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sewa)</a:t>
            </a:r>
          </a:p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</a:t>
            </a:r>
            <a:r>
              <a:rPr dirty="0">
                <a:solidFill>
                  <a:srgbClr val="FF0000"/>
                </a:solidFill>
              </a:rPr>
              <a:t>2 (satu)</a:t>
            </a:r>
            <a:r>
              <a:rPr spc="-215" dirty="0">
                <a:solidFill>
                  <a:srgbClr val="FF0000"/>
                </a:solidFill>
              </a:rPr>
              <a:t> </a:t>
            </a:r>
            <a:r>
              <a:rPr spc="5" dirty="0">
                <a:solidFill>
                  <a:srgbClr val="FF0000"/>
                </a:solidFill>
              </a:rPr>
              <a:t>tahun</a:t>
            </a: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Akhir masa</a:t>
            </a:r>
            <a:r>
              <a:rPr spc="5" dirty="0">
                <a:latin typeface="Tahoma"/>
                <a:cs typeface="Tahoma"/>
              </a:rPr>
              <a:t> </a:t>
            </a:r>
            <a:r>
              <a:rPr spc="-10" dirty="0">
                <a:latin typeface="Tahoma"/>
                <a:cs typeface="Tahoma"/>
              </a:rPr>
              <a:t>sewa</a:t>
            </a:r>
          </a:p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Rp.</a:t>
            </a:r>
            <a:r>
              <a:rPr spc="-10" dirty="0">
                <a:latin typeface="Tahoma"/>
                <a:cs typeface="Tahoma"/>
              </a:rPr>
              <a:t> </a:t>
            </a:r>
            <a:r>
              <a:rPr dirty="0">
                <a:latin typeface="Tahoma"/>
                <a:cs typeface="Tahoma"/>
              </a:rPr>
              <a:t>300.000,--</a:t>
            </a: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417830" algn="l"/>
              </a:tabLst>
            </a:pPr>
            <a:r>
              <a:rPr spc="-5" dirty="0">
                <a:latin typeface="Tahoma"/>
                <a:cs typeface="Tahoma"/>
              </a:rPr>
              <a:t>:	</a:t>
            </a:r>
            <a:r>
              <a:rPr dirty="0">
                <a:latin typeface="Tahoma"/>
                <a:cs typeface="Tahoma"/>
              </a:rPr>
              <a:t>Dibawah </a:t>
            </a:r>
            <a:r>
              <a:rPr spc="-5" dirty="0">
                <a:latin typeface="Tahoma"/>
                <a:cs typeface="Tahoma"/>
              </a:rPr>
              <a:t>tangan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marR="1371600" indent="-407034">
              <a:lnSpc>
                <a:spcPct val="131100"/>
              </a:lnSpc>
              <a:spcBef>
                <a:spcPts val="100"/>
              </a:spcBef>
              <a:tabLst>
                <a:tab pos="419100" algn="l"/>
              </a:tabLst>
            </a:pPr>
            <a:r>
              <a:rPr dirty="0"/>
              <a:t>B	</a:t>
            </a:r>
            <a:r>
              <a:rPr spc="-5" dirty="0"/>
              <a:t>Jenis </a:t>
            </a:r>
            <a:r>
              <a:rPr dirty="0"/>
              <a:t>Akad</a:t>
            </a:r>
            <a:r>
              <a:rPr spc="-70" dirty="0"/>
              <a:t> </a:t>
            </a:r>
            <a:r>
              <a:rPr spc="-5" dirty="0"/>
              <a:t>(kedua)  Nama</a:t>
            </a:r>
            <a:r>
              <a:rPr spc="-10" dirty="0"/>
              <a:t> </a:t>
            </a:r>
            <a:r>
              <a:rPr spc="-5" dirty="0"/>
              <a:t>Penyewa</a:t>
            </a:r>
          </a:p>
          <a:p>
            <a:pPr marL="419100">
              <a:lnSpc>
                <a:spcPct val="100000"/>
              </a:lnSpc>
              <a:spcBef>
                <a:spcPts val="660"/>
              </a:spcBef>
            </a:pPr>
            <a:r>
              <a:rPr spc="-5" dirty="0"/>
              <a:t>Jenis barang </a:t>
            </a:r>
            <a:r>
              <a:rPr dirty="0"/>
              <a:t>yang</a:t>
            </a:r>
            <a:r>
              <a:rPr spc="-5" dirty="0"/>
              <a:t> disewa</a:t>
            </a:r>
          </a:p>
          <a:p>
            <a:pPr marL="419100" marR="795655">
              <a:lnSpc>
                <a:spcPct val="130600"/>
              </a:lnSpc>
              <a:spcBef>
                <a:spcPts val="10"/>
              </a:spcBef>
            </a:pPr>
            <a:r>
              <a:rPr spc="-5" dirty="0"/>
              <a:t>Harga </a:t>
            </a:r>
            <a:r>
              <a:rPr dirty="0"/>
              <a:t>barang </a:t>
            </a:r>
            <a:r>
              <a:rPr spc="-5" dirty="0"/>
              <a:t>perolehan  Nilai sisa </a:t>
            </a:r>
            <a:r>
              <a:rPr dirty="0"/>
              <a:t>/ </a:t>
            </a:r>
            <a:r>
              <a:rPr spc="-5" dirty="0"/>
              <a:t>residual</a:t>
            </a:r>
            <a:r>
              <a:rPr spc="-30" dirty="0"/>
              <a:t> </a:t>
            </a:r>
            <a:r>
              <a:rPr spc="-5" dirty="0"/>
              <a:t>value</a:t>
            </a:r>
          </a:p>
          <a:p>
            <a:pPr marL="419100" marR="5080" indent="-635">
              <a:lnSpc>
                <a:spcPct val="130300"/>
              </a:lnSpc>
              <a:spcBef>
                <a:spcPts val="15"/>
              </a:spcBef>
              <a:tabLst>
                <a:tab pos="2976245" algn="l"/>
              </a:tabLst>
            </a:pPr>
            <a:r>
              <a:rPr spc="-5" dirty="0"/>
              <a:t>Total</a:t>
            </a:r>
            <a:r>
              <a:rPr spc="5" dirty="0"/>
              <a:t> </a:t>
            </a:r>
            <a:r>
              <a:rPr dirty="0"/>
              <a:t>pembayaran</a:t>
            </a:r>
            <a:r>
              <a:rPr spc="10" dirty="0"/>
              <a:t> </a:t>
            </a:r>
            <a:r>
              <a:rPr spc="-5" dirty="0"/>
              <a:t>sewa	per</a:t>
            </a:r>
            <a:r>
              <a:rPr spc="-75" dirty="0"/>
              <a:t> </a:t>
            </a:r>
            <a:r>
              <a:rPr spc="-5" dirty="0"/>
              <a:t>thn  Uang muka </a:t>
            </a:r>
            <a:r>
              <a:rPr spc="-10" dirty="0"/>
              <a:t>sewa </a:t>
            </a:r>
            <a:r>
              <a:rPr dirty="0"/>
              <a:t>dari </a:t>
            </a:r>
            <a:r>
              <a:rPr spc="-5" dirty="0"/>
              <a:t>penyewa  Jangka waktu</a:t>
            </a:r>
            <a:r>
              <a:rPr spc="5" dirty="0"/>
              <a:t> </a:t>
            </a:r>
            <a:r>
              <a:rPr spc="-5" dirty="0"/>
              <a:t>sewa</a:t>
            </a:r>
          </a:p>
          <a:p>
            <a:pPr marL="419100" marR="648335">
              <a:lnSpc>
                <a:spcPct val="130800"/>
              </a:lnSpc>
              <a:spcBef>
                <a:spcPts val="10"/>
              </a:spcBef>
            </a:pPr>
            <a:r>
              <a:rPr spc="-5" dirty="0"/>
              <a:t>Opsi pengalihan pemilikan  Biaya administrasi  Pengikatan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5592508"/>
            <a:ext cx="9813925" cy="1500505"/>
            <a:chOff x="504319" y="5592508"/>
            <a:chExt cx="9813925" cy="1500505"/>
          </a:xfrm>
        </p:grpSpPr>
        <p:sp>
          <p:nvSpPr>
            <p:cNvPr id="5" name="object 5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98269" y="5606795"/>
              <a:ext cx="990600" cy="609600"/>
            </a:xfrm>
            <a:custGeom>
              <a:avLst/>
              <a:gdLst/>
              <a:ahLst/>
              <a:cxnLst/>
              <a:rect l="l" t="t" r="r" b="b"/>
              <a:pathLst>
                <a:path w="990600" h="609600">
                  <a:moveTo>
                    <a:pt x="495299" y="0"/>
                  </a:moveTo>
                  <a:lnTo>
                    <a:pt x="437394" y="2060"/>
                  </a:lnTo>
                  <a:lnTo>
                    <a:pt x="381488" y="8086"/>
                  </a:lnTo>
                  <a:lnTo>
                    <a:pt x="327948" y="17844"/>
                  </a:lnTo>
                  <a:lnTo>
                    <a:pt x="277141" y="31102"/>
                  </a:lnTo>
                  <a:lnTo>
                    <a:pt x="229433" y="47624"/>
                  </a:lnTo>
                  <a:lnTo>
                    <a:pt x="185190" y="67180"/>
                  </a:lnTo>
                  <a:lnTo>
                    <a:pt x="144779" y="89534"/>
                  </a:lnTo>
                  <a:lnTo>
                    <a:pt x="108568" y="114455"/>
                  </a:lnTo>
                  <a:lnTo>
                    <a:pt x="76922" y="141708"/>
                  </a:lnTo>
                  <a:lnTo>
                    <a:pt x="50207" y="171061"/>
                  </a:lnTo>
                  <a:lnTo>
                    <a:pt x="13040" y="235131"/>
                  </a:lnTo>
                  <a:lnTo>
                    <a:pt x="0" y="304799"/>
                  </a:lnTo>
                  <a:lnTo>
                    <a:pt x="3321" y="340217"/>
                  </a:lnTo>
                  <a:lnTo>
                    <a:pt x="28791" y="407320"/>
                  </a:lnTo>
                  <a:lnTo>
                    <a:pt x="76922" y="467891"/>
                  </a:lnTo>
                  <a:lnTo>
                    <a:pt x="108568" y="495144"/>
                  </a:lnTo>
                  <a:lnTo>
                    <a:pt x="144779" y="520064"/>
                  </a:lnTo>
                  <a:lnTo>
                    <a:pt x="185190" y="542419"/>
                  </a:lnTo>
                  <a:lnTo>
                    <a:pt x="229433" y="561974"/>
                  </a:lnTo>
                  <a:lnTo>
                    <a:pt x="277141" y="578497"/>
                  </a:lnTo>
                  <a:lnTo>
                    <a:pt x="327948" y="591755"/>
                  </a:lnTo>
                  <a:lnTo>
                    <a:pt x="381488" y="601513"/>
                  </a:lnTo>
                  <a:lnTo>
                    <a:pt x="437394" y="607539"/>
                  </a:lnTo>
                  <a:lnTo>
                    <a:pt x="495299" y="609599"/>
                  </a:lnTo>
                  <a:lnTo>
                    <a:pt x="552923" y="607539"/>
                  </a:lnTo>
                  <a:lnTo>
                    <a:pt x="608631" y="601513"/>
                  </a:lnTo>
                  <a:lnTo>
                    <a:pt x="662046" y="591755"/>
                  </a:lnTo>
                  <a:lnTo>
                    <a:pt x="712792" y="578497"/>
                  </a:lnTo>
                  <a:lnTo>
                    <a:pt x="760492" y="561974"/>
                  </a:lnTo>
                  <a:lnTo>
                    <a:pt x="804769" y="542419"/>
                  </a:lnTo>
                  <a:lnTo>
                    <a:pt x="845248" y="520064"/>
                  </a:lnTo>
                  <a:lnTo>
                    <a:pt x="881551" y="495144"/>
                  </a:lnTo>
                  <a:lnTo>
                    <a:pt x="913303" y="467891"/>
                  </a:lnTo>
                  <a:lnTo>
                    <a:pt x="940125" y="438538"/>
                  </a:lnTo>
                  <a:lnTo>
                    <a:pt x="977479" y="374468"/>
                  </a:lnTo>
                  <a:lnTo>
                    <a:pt x="990599" y="304799"/>
                  </a:lnTo>
                  <a:lnTo>
                    <a:pt x="987257" y="269382"/>
                  </a:lnTo>
                  <a:lnTo>
                    <a:pt x="961643" y="202279"/>
                  </a:lnTo>
                  <a:lnTo>
                    <a:pt x="913303" y="141708"/>
                  </a:lnTo>
                  <a:lnTo>
                    <a:pt x="881551" y="114455"/>
                  </a:lnTo>
                  <a:lnTo>
                    <a:pt x="845248" y="89534"/>
                  </a:lnTo>
                  <a:lnTo>
                    <a:pt x="804769" y="67180"/>
                  </a:lnTo>
                  <a:lnTo>
                    <a:pt x="760492" y="47624"/>
                  </a:lnTo>
                  <a:lnTo>
                    <a:pt x="712792" y="31102"/>
                  </a:lnTo>
                  <a:lnTo>
                    <a:pt x="662046" y="17844"/>
                  </a:lnTo>
                  <a:lnTo>
                    <a:pt x="608631" y="8086"/>
                  </a:lnTo>
                  <a:lnTo>
                    <a:pt x="552923" y="2060"/>
                  </a:lnTo>
                  <a:lnTo>
                    <a:pt x="495299" y="0"/>
                  </a:lnTo>
                  <a:close/>
                </a:path>
              </a:pathLst>
            </a:custGeom>
            <a:ln w="2857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38617" y="2050795"/>
            <a:ext cx="7950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Perhitungan penyusutan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yang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dilakukan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oleh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pemilik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obyek ijarah</a:t>
            </a:r>
            <a:r>
              <a:rPr sz="2000" spc="-2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sbb: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8617" y="2355595"/>
            <a:ext cx="40462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Harga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perolehan obyek ijarah  Umur ekonomis (masa penyusutan)  Metode</a:t>
            </a:r>
            <a:r>
              <a:rPr sz="2000" spc="-1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penyusutan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10945" y="2355595"/>
            <a:ext cx="378967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 Rp.</a:t>
            </a:r>
            <a:r>
              <a:rPr sz="2000" spc="-3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120.000.000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 tahun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(sesuai masa</a:t>
            </a:r>
            <a:r>
              <a:rPr sz="20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sewa)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garis lurus (straight line</a:t>
            </a:r>
            <a:r>
              <a:rPr sz="2000" spc="-5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method)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65714" y="4385647"/>
            <a:ext cx="3704590" cy="0"/>
          </a:xfrm>
          <a:custGeom>
            <a:avLst/>
            <a:gdLst/>
            <a:ahLst/>
            <a:cxnLst/>
            <a:rect l="l" t="t" r="r" b="b"/>
            <a:pathLst>
              <a:path w="3704590">
                <a:moveTo>
                  <a:pt x="0" y="0"/>
                </a:moveTo>
                <a:lnTo>
                  <a:pt x="3704371" y="0"/>
                </a:lnTo>
              </a:path>
            </a:pathLst>
          </a:custGeom>
          <a:ln w="22409">
            <a:solidFill>
              <a:srgbClr val="00244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38617" y="3574794"/>
            <a:ext cx="491934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938270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Rumus</a:t>
            </a:r>
            <a:r>
              <a:rPr sz="2000" spc="-6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Harga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perolehan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–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nilai</a:t>
            </a:r>
            <a:r>
              <a:rPr sz="2000" spc="-30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residu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Masa penyusutan (umur</a:t>
            </a:r>
            <a:r>
              <a:rPr sz="2000" spc="-3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ekonomis)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38617" y="5403593"/>
            <a:ext cx="16560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93520" algn="l"/>
              </a:tabLst>
            </a:pPr>
            <a:r>
              <a:rPr sz="2000" spc="-10" dirty="0">
                <a:solidFill>
                  <a:srgbClr val="00254B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en</a:t>
            </a:r>
            <a:r>
              <a:rPr sz="2000" spc="-10" dirty="0">
                <a:solidFill>
                  <a:srgbClr val="00254B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u</a:t>
            </a:r>
            <a:r>
              <a:rPr sz="2000" spc="5" dirty="0">
                <a:solidFill>
                  <a:srgbClr val="00254B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u</a:t>
            </a:r>
            <a:r>
              <a:rPr sz="2000" spc="-20" dirty="0">
                <a:solidFill>
                  <a:srgbClr val="00254B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an	=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79634" y="5403593"/>
            <a:ext cx="44164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0355" algn="l"/>
              </a:tabLst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=	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60.000.000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/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thn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atau Rp. 5 </a:t>
            </a: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juta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/</a:t>
            </a:r>
            <a:r>
              <a:rPr sz="2000" spc="-114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bln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67411" y="5098794"/>
            <a:ext cx="18605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Arial"/>
                <a:cs typeface="Arial"/>
              </a:rPr>
              <a:t>120.000.000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–</a:t>
            </a:r>
            <a:r>
              <a:rPr sz="2000" spc="-75" dirty="0">
                <a:solidFill>
                  <a:srgbClr val="00254B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6350" algn="ctr">
              <a:lnSpc>
                <a:spcPct val="100000"/>
              </a:lnSpc>
            </a:pPr>
            <a:r>
              <a:rPr sz="2000" spc="-10" dirty="0">
                <a:solidFill>
                  <a:srgbClr val="00254B"/>
                </a:solidFill>
                <a:latin typeface="Arial"/>
                <a:cs typeface="Arial"/>
              </a:rPr>
              <a:t>--------------------</a:t>
            </a:r>
            <a:endParaRPr sz="2000">
              <a:latin typeface="Arial"/>
              <a:cs typeface="Arial"/>
            </a:endParaRPr>
          </a:p>
          <a:p>
            <a:pPr marL="135255" algn="ctr">
              <a:lnSpc>
                <a:spcPct val="100000"/>
              </a:lnSpc>
            </a:pPr>
            <a:r>
              <a:rPr sz="2000" dirty="0">
                <a:solidFill>
                  <a:srgbClr val="00254B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310017" y="1267459"/>
            <a:ext cx="62693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" dirty="0">
                <a:solidFill>
                  <a:srgbClr val="CC0000"/>
                </a:solidFill>
                <a:latin typeface="Verdana"/>
                <a:cs typeface="Verdana"/>
              </a:rPr>
              <a:t>Perhitungan </a:t>
            </a:r>
            <a:r>
              <a:rPr spc="20" dirty="0">
                <a:solidFill>
                  <a:srgbClr val="CC0000"/>
                </a:solidFill>
                <a:latin typeface="Verdana"/>
                <a:cs typeface="Verdana"/>
              </a:rPr>
              <a:t>Penyusutan</a:t>
            </a:r>
            <a:r>
              <a:rPr spc="-4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pc="80" dirty="0">
                <a:solidFill>
                  <a:srgbClr val="CC0000"/>
                </a:solidFill>
                <a:latin typeface="Verdana"/>
                <a:cs typeface="Verdana"/>
              </a:rPr>
              <a:t>IMBT</a:t>
            </a:r>
          </a:p>
        </p:txBody>
      </p:sp>
      <p:sp>
        <p:nvSpPr>
          <p:cNvPr id="17" name="object 17"/>
          <p:cNvSpPr/>
          <p:nvPr/>
        </p:nvSpPr>
        <p:spPr>
          <a:xfrm>
            <a:off x="2535814" y="5867400"/>
            <a:ext cx="1297305" cy="800100"/>
          </a:xfrm>
          <a:custGeom>
            <a:avLst/>
            <a:gdLst/>
            <a:ahLst/>
            <a:cxnLst/>
            <a:rect l="l" t="t" r="r" b="b"/>
            <a:pathLst>
              <a:path w="1297304" h="800100">
                <a:moveTo>
                  <a:pt x="873251" y="0"/>
                </a:moveTo>
                <a:lnTo>
                  <a:pt x="929639" y="120395"/>
                </a:lnTo>
                <a:lnTo>
                  <a:pt x="0" y="557783"/>
                </a:lnTo>
                <a:lnTo>
                  <a:pt x="112775" y="800099"/>
                </a:lnTo>
                <a:lnTo>
                  <a:pt x="1043939" y="361187"/>
                </a:lnTo>
                <a:lnTo>
                  <a:pt x="1100327" y="483107"/>
                </a:lnTo>
                <a:lnTo>
                  <a:pt x="1296923" y="94487"/>
                </a:lnTo>
                <a:lnTo>
                  <a:pt x="873251" y="0"/>
                </a:lnTo>
                <a:close/>
              </a:path>
            </a:pathLst>
          </a:custGeom>
          <a:ln w="38099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682119" y="1180846"/>
            <a:ext cx="1612900" cy="2298700"/>
            <a:chOff x="1682119" y="1180846"/>
            <a:chExt cx="1612900" cy="2298700"/>
          </a:xfrm>
        </p:grpSpPr>
        <p:sp>
          <p:nvSpPr>
            <p:cNvPr id="5" name="object 5"/>
            <p:cNvSpPr/>
            <p:nvPr/>
          </p:nvSpPr>
          <p:spPr>
            <a:xfrm>
              <a:off x="1688469" y="1187196"/>
              <a:ext cx="1600200" cy="2286000"/>
            </a:xfrm>
            <a:custGeom>
              <a:avLst/>
              <a:gdLst/>
              <a:ahLst/>
              <a:cxnLst/>
              <a:rect l="l" t="t" r="r" b="b"/>
              <a:pathLst>
                <a:path w="1600200" h="2286000">
                  <a:moveTo>
                    <a:pt x="1600199" y="1142999"/>
                  </a:moveTo>
                  <a:lnTo>
                    <a:pt x="637031" y="0"/>
                  </a:lnTo>
                  <a:lnTo>
                    <a:pt x="637031" y="278891"/>
                  </a:lnTo>
                  <a:lnTo>
                    <a:pt x="0" y="278891"/>
                  </a:lnTo>
                  <a:lnTo>
                    <a:pt x="0" y="2007107"/>
                  </a:lnTo>
                  <a:lnTo>
                    <a:pt x="637031" y="2007107"/>
                  </a:lnTo>
                  <a:lnTo>
                    <a:pt x="637031" y="2285999"/>
                  </a:lnTo>
                  <a:lnTo>
                    <a:pt x="1600199" y="11429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88469" y="1187196"/>
              <a:ext cx="1600200" cy="2286000"/>
            </a:xfrm>
            <a:custGeom>
              <a:avLst/>
              <a:gdLst/>
              <a:ahLst/>
              <a:cxnLst/>
              <a:rect l="l" t="t" r="r" b="b"/>
              <a:pathLst>
                <a:path w="1600200" h="2286000">
                  <a:moveTo>
                    <a:pt x="637031" y="0"/>
                  </a:moveTo>
                  <a:lnTo>
                    <a:pt x="637031" y="278891"/>
                  </a:lnTo>
                  <a:lnTo>
                    <a:pt x="0" y="278891"/>
                  </a:lnTo>
                  <a:lnTo>
                    <a:pt x="0" y="2007107"/>
                  </a:lnTo>
                  <a:lnTo>
                    <a:pt x="637031" y="2007107"/>
                  </a:lnTo>
                  <a:lnTo>
                    <a:pt x="637031" y="2285999"/>
                  </a:lnTo>
                  <a:lnTo>
                    <a:pt x="1600199" y="1142999"/>
                  </a:lnTo>
                  <a:lnTo>
                    <a:pt x="637031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04319" y="4076445"/>
            <a:ext cx="9794875" cy="3016250"/>
            <a:chOff x="504319" y="4076445"/>
            <a:chExt cx="9794875" cy="3016250"/>
          </a:xfrm>
        </p:grpSpPr>
        <p:sp>
          <p:nvSpPr>
            <p:cNvPr id="8" name="object 8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88469" y="4082795"/>
              <a:ext cx="1600200" cy="2286000"/>
            </a:xfrm>
            <a:custGeom>
              <a:avLst/>
              <a:gdLst/>
              <a:ahLst/>
              <a:cxnLst/>
              <a:rect l="l" t="t" r="r" b="b"/>
              <a:pathLst>
                <a:path w="1600200" h="2286000">
                  <a:moveTo>
                    <a:pt x="1600199" y="1142999"/>
                  </a:moveTo>
                  <a:lnTo>
                    <a:pt x="637031" y="0"/>
                  </a:lnTo>
                  <a:lnTo>
                    <a:pt x="637031" y="278891"/>
                  </a:lnTo>
                  <a:lnTo>
                    <a:pt x="0" y="278891"/>
                  </a:lnTo>
                  <a:lnTo>
                    <a:pt x="0" y="2007107"/>
                  </a:lnTo>
                  <a:lnTo>
                    <a:pt x="637031" y="2007107"/>
                  </a:lnTo>
                  <a:lnTo>
                    <a:pt x="637031" y="2285999"/>
                  </a:lnTo>
                  <a:lnTo>
                    <a:pt x="1600199" y="1142999"/>
                  </a:lnTo>
                  <a:close/>
                </a:path>
              </a:pathLst>
            </a:custGeom>
            <a:solidFill>
              <a:srgbClr val="CCE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88469" y="4082795"/>
              <a:ext cx="1600200" cy="2286000"/>
            </a:xfrm>
            <a:custGeom>
              <a:avLst/>
              <a:gdLst/>
              <a:ahLst/>
              <a:cxnLst/>
              <a:rect l="l" t="t" r="r" b="b"/>
              <a:pathLst>
                <a:path w="1600200" h="2286000">
                  <a:moveTo>
                    <a:pt x="637031" y="0"/>
                  </a:moveTo>
                  <a:lnTo>
                    <a:pt x="637031" y="278891"/>
                  </a:lnTo>
                  <a:lnTo>
                    <a:pt x="0" y="278891"/>
                  </a:lnTo>
                  <a:lnTo>
                    <a:pt x="0" y="2007107"/>
                  </a:lnTo>
                  <a:lnTo>
                    <a:pt x="637031" y="2007107"/>
                  </a:lnTo>
                  <a:lnTo>
                    <a:pt x="637031" y="2285999"/>
                  </a:lnTo>
                  <a:lnTo>
                    <a:pt x="1600199" y="1142999"/>
                  </a:lnTo>
                  <a:lnTo>
                    <a:pt x="637031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41069" y="4235195"/>
              <a:ext cx="6629400" cy="1981200"/>
            </a:xfrm>
            <a:custGeom>
              <a:avLst/>
              <a:gdLst/>
              <a:ahLst/>
              <a:cxnLst/>
              <a:rect l="l" t="t" r="r" b="b"/>
              <a:pathLst>
                <a:path w="6629400" h="1981200">
                  <a:moveTo>
                    <a:pt x="6629399" y="1981199"/>
                  </a:moveTo>
                  <a:lnTo>
                    <a:pt x="6629399" y="0"/>
                  </a:lnTo>
                  <a:lnTo>
                    <a:pt x="0" y="0"/>
                  </a:lnTo>
                  <a:lnTo>
                    <a:pt x="0" y="1981199"/>
                  </a:lnTo>
                  <a:lnTo>
                    <a:pt x="6629399" y="1981199"/>
                  </a:lnTo>
                  <a:close/>
                </a:path>
              </a:pathLst>
            </a:custGeom>
            <a:solidFill>
              <a:srgbClr val="CCE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41069" y="4235195"/>
              <a:ext cx="6629400" cy="1981200"/>
            </a:xfrm>
            <a:custGeom>
              <a:avLst/>
              <a:gdLst/>
              <a:ahLst/>
              <a:cxnLst/>
              <a:rect l="l" t="t" r="r" b="b"/>
              <a:pathLst>
                <a:path w="6629400" h="1981200">
                  <a:moveTo>
                    <a:pt x="0" y="0"/>
                  </a:moveTo>
                  <a:lnTo>
                    <a:pt x="0" y="1981199"/>
                  </a:lnTo>
                  <a:lnTo>
                    <a:pt x="6629399" y="1981199"/>
                  </a:lnTo>
                  <a:lnTo>
                    <a:pt x="66293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3232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10625" y="5492796"/>
              <a:ext cx="1650364" cy="0"/>
            </a:xfrm>
            <a:custGeom>
              <a:avLst/>
              <a:gdLst/>
              <a:ahLst/>
              <a:cxnLst/>
              <a:rect l="l" t="t" r="r" b="b"/>
              <a:pathLst>
                <a:path w="1650365">
                  <a:moveTo>
                    <a:pt x="0" y="0"/>
                  </a:moveTo>
                  <a:lnTo>
                    <a:pt x="1650070" y="0"/>
                  </a:lnTo>
                </a:path>
              </a:pathLst>
            </a:custGeom>
            <a:ln w="19899">
              <a:solidFill>
                <a:srgbClr val="00244A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462417" y="616711"/>
            <a:ext cx="50145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5" dirty="0">
                <a:solidFill>
                  <a:srgbClr val="FF3200"/>
                </a:solidFill>
                <a:latin typeface="Verdana"/>
                <a:cs typeface="Verdana"/>
              </a:rPr>
              <a:t>Perhitungan </a:t>
            </a:r>
            <a:r>
              <a:rPr spc="5" dirty="0">
                <a:solidFill>
                  <a:srgbClr val="FF3200"/>
                </a:solidFill>
                <a:latin typeface="Verdana"/>
                <a:cs typeface="Verdana"/>
              </a:rPr>
              <a:t>harga</a:t>
            </a:r>
            <a:r>
              <a:rPr spc="-450" dirty="0">
                <a:solidFill>
                  <a:srgbClr val="FF3200"/>
                </a:solidFill>
                <a:latin typeface="Verdana"/>
                <a:cs typeface="Verdana"/>
              </a:rPr>
              <a:t> </a:t>
            </a:r>
            <a:r>
              <a:rPr spc="50" dirty="0">
                <a:solidFill>
                  <a:srgbClr val="FF3200"/>
                </a:solidFill>
                <a:latin typeface="Verdana"/>
                <a:cs typeface="Verdana"/>
              </a:rPr>
              <a:t>sewa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436307" y="1334833"/>
            <a:ext cx="6638925" cy="2066925"/>
            <a:chOff x="3436307" y="1334833"/>
            <a:chExt cx="6638925" cy="2066925"/>
          </a:xfrm>
        </p:grpSpPr>
        <p:sp>
          <p:nvSpPr>
            <p:cNvPr id="17" name="object 17"/>
            <p:cNvSpPr/>
            <p:nvPr/>
          </p:nvSpPr>
          <p:spPr>
            <a:xfrm>
              <a:off x="3441070" y="1339595"/>
              <a:ext cx="6629400" cy="2057400"/>
            </a:xfrm>
            <a:custGeom>
              <a:avLst/>
              <a:gdLst/>
              <a:ahLst/>
              <a:cxnLst/>
              <a:rect l="l" t="t" r="r" b="b"/>
              <a:pathLst>
                <a:path w="6629400" h="2057400">
                  <a:moveTo>
                    <a:pt x="6629399" y="2057399"/>
                  </a:moveTo>
                  <a:lnTo>
                    <a:pt x="6629399" y="0"/>
                  </a:lnTo>
                  <a:lnTo>
                    <a:pt x="0" y="0"/>
                  </a:lnTo>
                  <a:lnTo>
                    <a:pt x="0" y="2057399"/>
                  </a:lnTo>
                  <a:lnTo>
                    <a:pt x="6629399" y="20573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41070" y="1339595"/>
              <a:ext cx="6629400" cy="2057400"/>
            </a:xfrm>
            <a:custGeom>
              <a:avLst/>
              <a:gdLst/>
              <a:ahLst/>
              <a:cxnLst/>
              <a:rect l="l" t="t" r="r" b="b"/>
              <a:pathLst>
                <a:path w="6629400" h="2057400">
                  <a:moveTo>
                    <a:pt x="0" y="0"/>
                  </a:moveTo>
                  <a:lnTo>
                    <a:pt x="0" y="2057399"/>
                  </a:lnTo>
                  <a:lnTo>
                    <a:pt x="6629399" y="2057399"/>
                  </a:lnTo>
                  <a:lnTo>
                    <a:pt x="66293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3232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38612" y="1329943"/>
            <a:ext cx="4335145" cy="112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26745">
              <a:lnSpc>
                <a:spcPct val="100000"/>
              </a:lnSpc>
              <a:spcBef>
                <a:spcPts val="100"/>
              </a:spcBef>
              <a:tabLst>
                <a:tab pos="1356360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Keuntungan yang diharapkan :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20% 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Perhitungan	harga sewa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r>
              <a:rPr sz="18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sbb:</a:t>
            </a:r>
            <a:endParaRPr sz="1800">
              <a:latin typeface="Tahoma"/>
              <a:cs typeface="Tahoma"/>
            </a:endParaRPr>
          </a:p>
          <a:p>
            <a:pPr marL="457200" marR="5080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Harga Perolehan Obyek Ijarah per thn  Keuntungan :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20% x Rp.</a:t>
            </a:r>
            <a:r>
              <a:rPr sz="18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24.000.000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82654" y="1880107"/>
            <a:ext cx="1584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6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24.000.000</a:t>
            </a:r>
            <a:endParaRPr sz="1800">
              <a:latin typeface="Tahoma"/>
              <a:cs typeface="Tahoma"/>
            </a:endParaRPr>
          </a:p>
          <a:p>
            <a:pPr marL="635">
              <a:lnSpc>
                <a:spcPct val="100000"/>
              </a:lnSpc>
              <a:tabLst>
                <a:tab pos="55308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4.800.000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110625" y="2597198"/>
            <a:ext cx="1650364" cy="0"/>
          </a:xfrm>
          <a:custGeom>
            <a:avLst/>
            <a:gdLst/>
            <a:ahLst/>
            <a:cxnLst/>
            <a:rect l="l" t="t" r="r" b="b"/>
            <a:pathLst>
              <a:path w="1650365">
                <a:moveTo>
                  <a:pt x="0" y="0"/>
                </a:moveTo>
                <a:lnTo>
                  <a:pt x="1650070" y="0"/>
                </a:lnTo>
              </a:path>
            </a:pathLst>
          </a:custGeom>
          <a:ln w="19899">
            <a:solidFill>
              <a:srgbClr val="00244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111016" y="2703066"/>
            <a:ext cx="1564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28.800.000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95701" y="2703066"/>
            <a:ext cx="35979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Harga sewa </a:t>
            </a:r>
            <a:r>
              <a:rPr sz="1800" spc="5" dirty="0">
                <a:solidFill>
                  <a:srgbClr val="00254B"/>
                </a:solidFill>
                <a:latin typeface="Tahoma"/>
                <a:cs typeface="Tahoma"/>
              </a:rPr>
              <a:t>per</a:t>
            </a:r>
            <a:r>
              <a:rPr sz="18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tahun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Atau sebesar 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Rp.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2.400.000 per</a:t>
            </a:r>
            <a:r>
              <a:rPr sz="18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bln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38612" y="4225542"/>
            <a:ext cx="6138545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Keuntungan yang diharapkan :</a:t>
            </a:r>
            <a:r>
              <a:rPr sz="18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20%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Perhitungan harga sewa IMBT adalah sebagai</a:t>
            </a:r>
            <a:r>
              <a:rPr sz="1800" spc="7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berikut:</a:t>
            </a:r>
            <a:endParaRPr sz="1800">
              <a:latin typeface="Tahoma"/>
              <a:cs typeface="Tahoma"/>
            </a:endParaRPr>
          </a:p>
          <a:p>
            <a:pPr marL="457200" marR="5080">
              <a:lnSpc>
                <a:spcPct val="100000"/>
              </a:lnSpc>
              <a:spcBef>
                <a:spcPts val="10"/>
              </a:spcBef>
              <a:tabLst>
                <a:tab pos="4572000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Harga perolehan</a:t>
            </a:r>
            <a:r>
              <a:rPr sz="1800" spc="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obyek</a:t>
            </a:r>
            <a:r>
              <a:rPr sz="18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IMBT	Rp.</a:t>
            </a:r>
            <a:r>
              <a:rPr sz="1800" spc="-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60.000.000 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Keuntungan :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20% x</a:t>
            </a:r>
            <a:r>
              <a:rPr sz="1800" spc="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60.000.000	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12.000.000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ahoma"/>
              <a:cs typeface="Tahoma"/>
            </a:endParaRPr>
          </a:p>
          <a:p>
            <a:pPr marL="456565" marR="5715">
              <a:lnSpc>
                <a:spcPct val="100000"/>
              </a:lnSpc>
              <a:spcBef>
                <a:spcPts val="5"/>
              </a:spcBef>
              <a:tabLst>
                <a:tab pos="4572000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Harga sewa</a:t>
            </a:r>
            <a:r>
              <a:rPr sz="18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00254B"/>
                </a:solidFill>
                <a:latin typeface="Tahoma"/>
                <a:cs typeface="Tahoma"/>
              </a:rPr>
              <a:t>per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tahun	Rp.</a:t>
            </a:r>
            <a:r>
              <a:rPr sz="1800" spc="-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72.000.000 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Atau sebesar 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Rp.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6.000.000 per</a:t>
            </a:r>
            <a:r>
              <a:rPr sz="18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bln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67216" y="2049271"/>
            <a:ext cx="1162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200"/>
                </a:solidFill>
                <a:latin typeface="Arial"/>
                <a:cs typeface="Arial"/>
              </a:rPr>
              <a:t>I</a:t>
            </a:r>
            <a:r>
              <a:rPr sz="2400" b="1" spc="-5" dirty="0">
                <a:solidFill>
                  <a:srgbClr val="FF3200"/>
                </a:solidFill>
                <a:latin typeface="Arial"/>
                <a:cs typeface="Arial"/>
              </a:rPr>
              <a:t>J</a:t>
            </a:r>
            <a:r>
              <a:rPr sz="2400" b="1" spc="-10" dirty="0">
                <a:solidFill>
                  <a:srgbClr val="FF3200"/>
                </a:solidFill>
                <a:latin typeface="Arial"/>
                <a:cs typeface="Arial"/>
              </a:rPr>
              <a:t>A</a:t>
            </a:r>
            <a:r>
              <a:rPr sz="2400" b="1" spc="5" dirty="0">
                <a:solidFill>
                  <a:srgbClr val="FF3200"/>
                </a:solidFill>
                <a:latin typeface="Arial"/>
                <a:cs typeface="Arial"/>
              </a:rPr>
              <a:t>RA</a:t>
            </a:r>
            <a:r>
              <a:rPr sz="2400" b="1" dirty="0">
                <a:solidFill>
                  <a:srgbClr val="FF32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95818" y="5021069"/>
            <a:ext cx="771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200"/>
                </a:solidFill>
                <a:latin typeface="Arial"/>
                <a:cs typeface="Arial"/>
              </a:rPr>
              <a:t>IM</a:t>
            </a:r>
            <a:r>
              <a:rPr sz="2400" b="1" spc="-10" dirty="0">
                <a:solidFill>
                  <a:srgbClr val="FF3200"/>
                </a:solidFill>
                <a:latin typeface="Arial"/>
                <a:cs typeface="Arial"/>
              </a:rPr>
              <a:t>B</a:t>
            </a:r>
            <a:r>
              <a:rPr sz="2400" b="1" dirty="0">
                <a:solidFill>
                  <a:srgbClr val="FF3200"/>
                </a:solidFill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79669" y="4235195"/>
            <a:ext cx="2590800" cy="1981200"/>
          </a:xfrm>
          <a:custGeom>
            <a:avLst/>
            <a:gdLst/>
            <a:ahLst/>
            <a:cxnLst/>
            <a:rect l="l" t="t" r="r" b="b"/>
            <a:pathLst>
              <a:path w="2590800" h="1981200">
                <a:moveTo>
                  <a:pt x="635507" y="0"/>
                </a:moveTo>
                <a:lnTo>
                  <a:pt x="635507" y="266699"/>
                </a:lnTo>
                <a:lnTo>
                  <a:pt x="2590799" y="266699"/>
                </a:lnTo>
                <a:lnTo>
                  <a:pt x="2590799" y="1714499"/>
                </a:lnTo>
                <a:lnTo>
                  <a:pt x="635507" y="1714499"/>
                </a:lnTo>
                <a:lnTo>
                  <a:pt x="635507" y="1981199"/>
                </a:lnTo>
                <a:lnTo>
                  <a:pt x="0" y="990599"/>
                </a:lnTo>
                <a:lnTo>
                  <a:pt x="635507" y="0"/>
                </a:lnTo>
                <a:close/>
              </a:path>
            </a:pathLst>
          </a:custGeom>
          <a:ln w="28574">
            <a:solidFill>
              <a:srgbClr val="3232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59873" y="1720595"/>
            <a:ext cx="2667000" cy="1905000"/>
          </a:xfrm>
          <a:custGeom>
            <a:avLst/>
            <a:gdLst/>
            <a:ahLst/>
            <a:cxnLst/>
            <a:rect l="l" t="t" r="r" b="b"/>
            <a:pathLst>
              <a:path w="2667000" h="1905000">
                <a:moveTo>
                  <a:pt x="1542284" y="0"/>
                </a:moveTo>
                <a:lnTo>
                  <a:pt x="1542284" y="246887"/>
                </a:lnTo>
                <a:lnTo>
                  <a:pt x="0" y="246887"/>
                </a:lnTo>
                <a:lnTo>
                  <a:pt x="0" y="1656587"/>
                </a:lnTo>
                <a:lnTo>
                  <a:pt x="1542284" y="1656587"/>
                </a:lnTo>
                <a:lnTo>
                  <a:pt x="1542284" y="1904999"/>
                </a:lnTo>
                <a:lnTo>
                  <a:pt x="2666996" y="952499"/>
                </a:lnTo>
                <a:lnTo>
                  <a:pt x="1542284" y="0"/>
                </a:lnTo>
                <a:close/>
              </a:path>
            </a:pathLst>
          </a:custGeom>
          <a:ln w="28574">
            <a:solidFill>
              <a:srgbClr val="FF3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0017" y="602995"/>
            <a:ext cx="5785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5" dirty="0">
                <a:solidFill>
                  <a:srgbClr val="FF3200"/>
                </a:solidFill>
                <a:latin typeface="Verdana"/>
                <a:cs typeface="Verdana"/>
              </a:rPr>
              <a:t>Penyajian </a:t>
            </a:r>
            <a:r>
              <a:rPr sz="3600" spc="5" dirty="0">
                <a:solidFill>
                  <a:srgbClr val="FF3200"/>
                </a:solidFill>
                <a:latin typeface="Verdana"/>
                <a:cs typeface="Verdana"/>
              </a:rPr>
              <a:t>dalam </a:t>
            </a:r>
            <a:r>
              <a:rPr sz="3600" spc="20" dirty="0">
                <a:solidFill>
                  <a:srgbClr val="FF3200"/>
                </a:solidFill>
                <a:latin typeface="Verdana"/>
                <a:cs typeface="Verdana"/>
              </a:rPr>
              <a:t>Lap</a:t>
            </a:r>
            <a:r>
              <a:rPr sz="3600" spc="-780" dirty="0">
                <a:solidFill>
                  <a:srgbClr val="FF3200"/>
                </a:solidFill>
                <a:latin typeface="Verdana"/>
                <a:cs typeface="Verdana"/>
              </a:rPr>
              <a:t> </a:t>
            </a:r>
            <a:r>
              <a:rPr sz="3600" spc="200" dirty="0">
                <a:solidFill>
                  <a:srgbClr val="FF3200"/>
                </a:solidFill>
                <a:latin typeface="Verdana"/>
                <a:cs typeface="Verdana"/>
              </a:rPr>
              <a:t>L/R</a:t>
            </a:r>
            <a:endParaRPr sz="3600">
              <a:latin typeface="Verdana"/>
              <a:cs typeface="Verdana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4719965" y="1369717"/>
          <a:ext cx="5427980" cy="23320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2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36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sewa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Pengeluaran biaya</a:t>
                      </a:r>
                      <a:r>
                        <a:rPr sz="1600" b="1" spc="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LKS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2.400.000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penyusutan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2.000.000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pemeliharaan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500.000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2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lain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Total 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bank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2.500.000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4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neto sewa</a:t>
                      </a:r>
                      <a:r>
                        <a:rPr sz="1600" b="1" spc="-2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(ijarah)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100.00</a:t>
                      </a:r>
                      <a:r>
                        <a:rPr sz="1600" b="1" spc="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443349" y="4112916"/>
          <a:ext cx="5654039" cy="23153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4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36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sewa</a:t>
                      </a:r>
                      <a:r>
                        <a:rPr sz="1600" b="1" spc="-7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IMBT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Pengeluaran biaya</a:t>
                      </a:r>
                      <a:r>
                        <a:rPr sz="1600" b="1" spc="-4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LKS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6.000.000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penyusutan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5.000.000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pemeliharaan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500.000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lain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Total biaya</a:t>
                      </a:r>
                      <a:r>
                        <a:rPr sz="1600" b="1" spc="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bank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dirty="0">
                          <a:solidFill>
                            <a:srgbClr val="3232FF"/>
                          </a:solidFill>
                          <a:latin typeface="Arial"/>
                          <a:cs typeface="Arial"/>
                        </a:rPr>
                        <a:t>5.500.000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neto Sewa</a:t>
                      </a:r>
                      <a:r>
                        <a:rPr sz="1600" b="1" spc="-2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(IMBT)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500.000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1155073" y="3930395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3996" y="0"/>
                </a:lnTo>
              </a:path>
            </a:pathLst>
          </a:custGeom>
          <a:ln w="28574">
            <a:solidFill>
              <a:srgbClr val="FF32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614817" y="2334259"/>
            <a:ext cx="1916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3200"/>
                </a:solidFill>
                <a:latin typeface="Arial"/>
                <a:cs typeface="Arial"/>
              </a:rPr>
              <a:t>I</a:t>
            </a:r>
            <a:r>
              <a:rPr sz="4000" b="1" spc="-10" dirty="0">
                <a:solidFill>
                  <a:srgbClr val="FF3200"/>
                </a:solidFill>
                <a:latin typeface="Arial"/>
                <a:cs typeface="Arial"/>
              </a:rPr>
              <a:t>J</a:t>
            </a:r>
            <a:r>
              <a:rPr sz="4000" b="1" spc="-15" dirty="0">
                <a:solidFill>
                  <a:srgbClr val="FF3200"/>
                </a:solidFill>
                <a:latin typeface="Arial"/>
                <a:cs typeface="Arial"/>
              </a:rPr>
              <a:t>A</a:t>
            </a:r>
            <a:r>
              <a:rPr sz="4000" b="1" dirty="0">
                <a:solidFill>
                  <a:srgbClr val="FF3200"/>
                </a:solidFill>
                <a:latin typeface="Arial"/>
                <a:cs typeface="Arial"/>
              </a:rPr>
              <a:t>RA</a:t>
            </a:r>
            <a:r>
              <a:rPr sz="4000" b="1" spc="-5" dirty="0">
                <a:solidFill>
                  <a:srgbClr val="FF3200"/>
                </a:solidFill>
                <a:latin typeface="Arial"/>
                <a:cs typeface="Arial"/>
              </a:rPr>
              <a:t>H</a:t>
            </a:r>
            <a:endParaRPr sz="4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91814" y="4800089"/>
            <a:ext cx="15151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solidFill>
                  <a:srgbClr val="3232FF"/>
                </a:solidFill>
                <a:latin typeface="Arial"/>
                <a:cs typeface="Arial"/>
              </a:rPr>
              <a:t>IM</a:t>
            </a:r>
            <a:r>
              <a:rPr sz="4800" b="1" dirty="0">
                <a:solidFill>
                  <a:srgbClr val="3232FF"/>
                </a:solidFill>
                <a:latin typeface="Arial"/>
                <a:cs typeface="Arial"/>
              </a:rPr>
              <a:t>BT</a:t>
            </a:r>
            <a:endParaRPr sz="48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342646"/>
            <a:ext cx="9794875" cy="6750050"/>
            <a:chOff x="504319" y="342646"/>
            <a:chExt cx="9794875" cy="67500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14850" y="348996"/>
              <a:ext cx="3284219" cy="6248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6838184" y="0"/>
                  </a:moveTo>
                  <a:lnTo>
                    <a:pt x="3022088" y="1292351"/>
                  </a:lnTo>
                  <a:lnTo>
                    <a:pt x="864104" y="1292351"/>
                  </a:ln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673" y="2638043"/>
              <a:ext cx="6838315" cy="3502660"/>
            </a:xfrm>
            <a:custGeom>
              <a:avLst/>
              <a:gdLst/>
              <a:ahLst/>
              <a:cxnLst/>
              <a:rect l="l" t="t" r="r" b="b"/>
              <a:pathLst>
                <a:path w="6838315" h="3502660">
                  <a:moveTo>
                    <a:pt x="864104" y="1292351"/>
                  </a:moveTo>
                  <a:lnTo>
                    <a:pt x="799643" y="1293360"/>
                  </a:lnTo>
                  <a:lnTo>
                    <a:pt x="736463" y="1296338"/>
                  </a:lnTo>
                  <a:lnTo>
                    <a:pt x="674733" y="1301216"/>
                  </a:lnTo>
                  <a:lnTo>
                    <a:pt x="614620" y="1307924"/>
                  </a:lnTo>
                  <a:lnTo>
                    <a:pt x="556291" y="1316389"/>
                  </a:lnTo>
                  <a:lnTo>
                    <a:pt x="499915" y="1326544"/>
                  </a:lnTo>
                  <a:lnTo>
                    <a:pt x="445658" y="1338316"/>
                  </a:lnTo>
                  <a:lnTo>
                    <a:pt x="393687" y="1351635"/>
                  </a:lnTo>
                  <a:lnTo>
                    <a:pt x="344172" y="1366432"/>
                  </a:lnTo>
                  <a:lnTo>
                    <a:pt x="297277" y="1382635"/>
                  </a:lnTo>
                  <a:lnTo>
                    <a:pt x="253172" y="1400174"/>
                  </a:lnTo>
                  <a:lnTo>
                    <a:pt x="212024" y="1418980"/>
                  </a:lnTo>
                  <a:lnTo>
                    <a:pt x="174000" y="1438980"/>
                  </a:lnTo>
                  <a:lnTo>
                    <a:pt x="139268" y="1460106"/>
                  </a:lnTo>
                  <a:lnTo>
                    <a:pt x="107994" y="1482286"/>
                  </a:lnTo>
                  <a:lnTo>
                    <a:pt x="56494" y="1529528"/>
                  </a:lnTo>
                  <a:lnTo>
                    <a:pt x="20840" y="1580144"/>
                  </a:lnTo>
                  <a:lnTo>
                    <a:pt x="2371" y="1633569"/>
                  </a:lnTo>
                  <a:lnTo>
                    <a:pt x="0" y="1661159"/>
                  </a:lnTo>
                  <a:lnTo>
                    <a:pt x="0" y="3133343"/>
                  </a:lnTo>
                  <a:lnTo>
                    <a:pt x="9374" y="3187962"/>
                  </a:lnTo>
                  <a:lnTo>
                    <a:pt x="36603" y="3240053"/>
                  </a:lnTo>
                  <a:lnTo>
                    <a:pt x="80347" y="3289052"/>
                  </a:lnTo>
                  <a:lnTo>
                    <a:pt x="139268" y="3334397"/>
                  </a:lnTo>
                  <a:lnTo>
                    <a:pt x="174000" y="3355523"/>
                  </a:lnTo>
                  <a:lnTo>
                    <a:pt x="212024" y="3375523"/>
                  </a:lnTo>
                  <a:lnTo>
                    <a:pt x="253172" y="3394328"/>
                  </a:lnTo>
                  <a:lnTo>
                    <a:pt x="297277" y="3411868"/>
                  </a:lnTo>
                  <a:lnTo>
                    <a:pt x="344172" y="3428071"/>
                  </a:lnTo>
                  <a:lnTo>
                    <a:pt x="393687" y="3442868"/>
                  </a:lnTo>
                  <a:lnTo>
                    <a:pt x="445658" y="3456187"/>
                  </a:lnTo>
                  <a:lnTo>
                    <a:pt x="499915" y="3467959"/>
                  </a:lnTo>
                  <a:lnTo>
                    <a:pt x="556291" y="3478113"/>
                  </a:lnTo>
                  <a:lnTo>
                    <a:pt x="614620" y="3486579"/>
                  </a:lnTo>
                  <a:lnTo>
                    <a:pt x="674733" y="3493287"/>
                  </a:lnTo>
                  <a:lnTo>
                    <a:pt x="736463" y="3498165"/>
                  </a:lnTo>
                  <a:lnTo>
                    <a:pt x="799643" y="3501143"/>
                  </a:lnTo>
                  <a:lnTo>
                    <a:pt x="864104" y="3502151"/>
                  </a:lnTo>
                  <a:lnTo>
                    <a:pt x="4317488" y="3502151"/>
                  </a:lnTo>
                  <a:lnTo>
                    <a:pt x="4381950" y="3501143"/>
                  </a:lnTo>
                  <a:lnTo>
                    <a:pt x="4445130" y="3498165"/>
                  </a:lnTo>
                  <a:lnTo>
                    <a:pt x="4506860" y="3493287"/>
                  </a:lnTo>
                  <a:lnTo>
                    <a:pt x="4566973" y="3486579"/>
                  </a:lnTo>
                  <a:lnTo>
                    <a:pt x="4625302" y="3478113"/>
                  </a:lnTo>
                  <a:lnTo>
                    <a:pt x="4681679" y="3467959"/>
                  </a:lnTo>
                  <a:lnTo>
                    <a:pt x="4735936" y="3456187"/>
                  </a:lnTo>
                  <a:lnTo>
                    <a:pt x="4787906" y="3442868"/>
                  </a:lnTo>
                  <a:lnTo>
                    <a:pt x="4837422" y="3428071"/>
                  </a:lnTo>
                  <a:lnTo>
                    <a:pt x="4884317" y="3411868"/>
                  </a:lnTo>
                  <a:lnTo>
                    <a:pt x="4928422" y="3394328"/>
                  </a:lnTo>
                  <a:lnTo>
                    <a:pt x="4969570" y="3375523"/>
                  </a:lnTo>
                  <a:lnTo>
                    <a:pt x="5007595" y="3355523"/>
                  </a:lnTo>
                  <a:lnTo>
                    <a:pt x="5042327" y="3334397"/>
                  </a:lnTo>
                  <a:lnTo>
                    <a:pt x="5073601" y="3312217"/>
                  </a:lnTo>
                  <a:lnTo>
                    <a:pt x="5125101" y="3264974"/>
                  </a:lnTo>
                  <a:lnTo>
                    <a:pt x="5160756" y="3214359"/>
                  </a:lnTo>
                  <a:lnTo>
                    <a:pt x="5179225" y="3160934"/>
                  </a:lnTo>
                  <a:lnTo>
                    <a:pt x="5181596" y="3133343"/>
                  </a:lnTo>
                  <a:lnTo>
                    <a:pt x="5181596" y="1661159"/>
                  </a:lnTo>
                  <a:lnTo>
                    <a:pt x="5172222" y="1606540"/>
                  </a:lnTo>
                  <a:lnTo>
                    <a:pt x="5144993" y="1554450"/>
                  </a:lnTo>
                  <a:lnTo>
                    <a:pt x="5101248" y="1505450"/>
                  </a:lnTo>
                  <a:lnTo>
                    <a:pt x="5042327" y="1460106"/>
                  </a:lnTo>
                  <a:lnTo>
                    <a:pt x="5007595" y="1438980"/>
                  </a:lnTo>
                  <a:lnTo>
                    <a:pt x="4969570" y="1418980"/>
                  </a:lnTo>
                  <a:lnTo>
                    <a:pt x="4928422" y="1400174"/>
                  </a:lnTo>
                  <a:lnTo>
                    <a:pt x="4884317" y="1382635"/>
                  </a:lnTo>
                  <a:lnTo>
                    <a:pt x="4837422" y="1366432"/>
                  </a:lnTo>
                  <a:lnTo>
                    <a:pt x="4787906" y="1351635"/>
                  </a:lnTo>
                  <a:lnTo>
                    <a:pt x="4735936" y="1338316"/>
                  </a:lnTo>
                  <a:lnTo>
                    <a:pt x="4681679" y="1326544"/>
                  </a:lnTo>
                  <a:lnTo>
                    <a:pt x="4625302" y="1316389"/>
                  </a:lnTo>
                  <a:lnTo>
                    <a:pt x="4566973" y="1307924"/>
                  </a:lnTo>
                  <a:lnTo>
                    <a:pt x="4506860" y="1301216"/>
                  </a:lnTo>
                  <a:lnTo>
                    <a:pt x="4445130" y="1296338"/>
                  </a:lnTo>
                  <a:lnTo>
                    <a:pt x="4381950" y="1293360"/>
                  </a:lnTo>
                  <a:lnTo>
                    <a:pt x="4317488" y="1292351"/>
                  </a:lnTo>
                  <a:lnTo>
                    <a:pt x="6838184" y="0"/>
                  </a:lnTo>
                  <a:lnTo>
                    <a:pt x="3022088" y="1292351"/>
                  </a:lnTo>
                  <a:lnTo>
                    <a:pt x="864104" y="1292351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87119" y="342646"/>
              <a:ext cx="4444491" cy="17652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064402" y="4114290"/>
            <a:ext cx="3665220" cy="1669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3354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Mari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kita</a:t>
            </a:r>
            <a:r>
              <a:rPr sz="28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bahas:</a:t>
            </a:r>
            <a:endParaRPr sz="2800">
              <a:latin typeface="Tahoma"/>
              <a:cs typeface="Tahoma"/>
            </a:endParaRPr>
          </a:p>
          <a:p>
            <a:pPr marL="12065" marR="5080" indent="635" algn="ctr">
              <a:lnSpc>
                <a:spcPts val="4800"/>
              </a:lnSpc>
              <a:spcBef>
                <a:spcPts val="155"/>
              </a:spcBef>
            </a:pPr>
            <a:r>
              <a:rPr sz="4000" spc="75" dirty="0">
                <a:solidFill>
                  <a:srgbClr val="FF0000"/>
                </a:solidFill>
                <a:latin typeface="Verdana"/>
                <a:cs typeface="Verdana"/>
              </a:rPr>
              <a:t>PEMINDAHAN  </a:t>
            </a:r>
            <a:r>
              <a:rPr sz="4000" spc="5" dirty="0">
                <a:solidFill>
                  <a:srgbClr val="FF0000"/>
                </a:solidFill>
                <a:latin typeface="Verdana"/>
                <a:cs typeface="Verdana"/>
              </a:rPr>
              <a:t>K</a:t>
            </a:r>
            <a:r>
              <a:rPr sz="4000" spc="-7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4000" spc="210" dirty="0">
                <a:solidFill>
                  <a:srgbClr val="FF0000"/>
                </a:solidFill>
                <a:latin typeface="Verdana"/>
                <a:cs typeface="Verdana"/>
              </a:rPr>
              <a:t>P</a:t>
            </a:r>
            <a:r>
              <a:rPr sz="4000" spc="-7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4000" spc="185" dirty="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r>
              <a:rPr sz="4000" spc="240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4000" spc="60" dirty="0">
                <a:solidFill>
                  <a:srgbClr val="FF0000"/>
                </a:solidFill>
                <a:latin typeface="Verdana"/>
                <a:cs typeface="Verdana"/>
              </a:rPr>
              <a:t>L</a:t>
            </a:r>
            <a:r>
              <a:rPr sz="4000" spc="250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4000" spc="5" dirty="0">
                <a:solidFill>
                  <a:srgbClr val="FF0000"/>
                </a:solidFill>
                <a:latin typeface="Verdana"/>
                <a:cs typeface="Verdana"/>
              </a:rPr>
              <a:t>K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4000" spc="85" dirty="0">
                <a:solidFill>
                  <a:srgbClr val="FF0000"/>
                </a:solidFill>
                <a:latin typeface="Verdana"/>
                <a:cs typeface="Verdana"/>
              </a:rPr>
              <a:t>N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6354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Perpindahan Kepemilikan </a:t>
            </a:r>
            <a:r>
              <a:rPr sz="1800" dirty="0">
                <a:solidFill>
                  <a:srgbClr val="CC0000"/>
                </a:solidFill>
              </a:rPr>
              <a:t>(prgf –</a:t>
            </a:r>
            <a:r>
              <a:rPr sz="1800" spc="5" dirty="0">
                <a:solidFill>
                  <a:srgbClr val="CC0000"/>
                </a:solidFill>
              </a:rPr>
              <a:t> </a:t>
            </a:r>
            <a:r>
              <a:rPr sz="1800" dirty="0">
                <a:solidFill>
                  <a:srgbClr val="CC0000"/>
                </a:solidFill>
              </a:rPr>
              <a:t>19)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1386217" y="1538731"/>
            <a:ext cx="8670925" cy="47675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22300" marR="902335" indent="-609600">
              <a:lnSpc>
                <a:spcPct val="80000"/>
              </a:lnSpc>
              <a:spcBef>
                <a:spcPts val="675"/>
              </a:spcBef>
              <a:buClr>
                <a:srgbClr val="00254B"/>
              </a:buClr>
              <a:buAutoNum type="alphaLcParenBoth"/>
              <a:tabLst>
                <a:tab pos="621665" algn="l"/>
                <a:tab pos="622300" algn="l"/>
              </a:tabLst>
            </a:pP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Hibah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=&gt;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jumlah tercatat objek ijarah diakui sebagai 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beban;</a:t>
            </a:r>
            <a:endParaRPr sz="2400">
              <a:latin typeface="Tahoma"/>
              <a:cs typeface="Tahoma"/>
            </a:endParaRPr>
          </a:p>
          <a:p>
            <a:pPr marL="622300" indent="-610235">
              <a:lnSpc>
                <a:spcPts val="2860"/>
              </a:lnSpc>
              <a:buAutoNum type="alphaLcParenBoth"/>
              <a:tabLst>
                <a:tab pos="622300" algn="l"/>
                <a:tab pos="6229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penjualan </a:t>
            </a:r>
            <a:r>
              <a:rPr sz="2400" dirty="0">
                <a:solidFill>
                  <a:srgbClr val="FF0000"/>
                </a:solidFill>
                <a:latin typeface="Tahoma"/>
                <a:cs typeface="Tahoma"/>
              </a:rPr>
              <a:t>sebelum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berakhirnya </a:t>
            </a:r>
            <a:r>
              <a:rPr sz="2400" spc="-10" dirty="0">
                <a:solidFill>
                  <a:srgbClr val="FF0000"/>
                </a:solidFill>
                <a:latin typeface="Tahoma"/>
                <a:cs typeface="Tahoma"/>
              </a:rPr>
              <a:t>masa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  <a:p>
            <a:pPr marL="1003300">
              <a:lnSpc>
                <a:spcPts val="2390"/>
              </a:lnSpc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sebesar sisa cicilan sewa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jumlah yang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disepakati,</a:t>
            </a:r>
            <a:endParaRPr sz="2000">
              <a:latin typeface="Tahoma"/>
              <a:cs typeface="Tahoma"/>
            </a:endParaRPr>
          </a:p>
          <a:p>
            <a:pPr marL="1003300" marR="556895">
              <a:lnSpc>
                <a:spcPts val="1930"/>
              </a:lnSpc>
              <a:spcBef>
                <a:spcPts val="45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selisih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antara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harga jual dan jumlah tercatat diakui keuntungan 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atau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kerugian;</a:t>
            </a:r>
            <a:endParaRPr sz="2000">
              <a:latin typeface="Tahoma"/>
              <a:cs typeface="Tahoma"/>
            </a:endParaRPr>
          </a:p>
          <a:p>
            <a:pPr marL="622300" indent="-610235">
              <a:lnSpc>
                <a:spcPts val="2870"/>
              </a:lnSpc>
              <a:spcBef>
                <a:spcPts val="25"/>
              </a:spcBef>
              <a:buAutoNum type="alphaLcParenBoth" startAt="3"/>
              <a:tabLst>
                <a:tab pos="622300" algn="l"/>
                <a:tab pos="6229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penjualan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setelah selesai masa</a:t>
            </a:r>
            <a:r>
              <a:rPr sz="24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0000"/>
                </a:solidFill>
                <a:latin typeface="Tahoma"/>
                <a:cs typeface="Tahoma"/>
              </a:rPr>
              <a:t>akad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  <a:p>
            <a:pPr marL="1003300" marR="563880">
              <a:lnSpc>
                <a:spcPts val="1930"/>
              </a:lnSpc>
              <a:spcBef>
                <a:spcPts val="44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selisih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antara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harga jual dan jumlah tercatat objek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diakui  sebagai keuntungan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kerugian;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atau</a:t>
            </a:r>
            <a:endParaRPr sz="2000">
              <a:latin typeface="Tahoma"/>
              <a:cs typeface="Tahoma"/>
            </a:endParaRPr>
          </a:p>
          <a:p>
            <a:pPr marL="622300" indent="-610235">
              <a:lnSpc>
                <a:spcPts val="2870"/>
              </a:lnSpc>
              <a:spcBef>
                <a:spcPts val="25"/>
              </a:spcBef>
              <a:buAutoNum type="alphaLcParenBoth" startAt="4"/>
              <a:tabLst>
                <a:tab pos="622300" algn="l"/>
                <a:tab pos="6229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penjualan objek ijarah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secara</a:t>
            </a:r>
            <a:r>
              <a:rPr sz="24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bertahap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  <a:p>
            <a:pPr marL="1003300" marR="308610" lvl="1">
              <a:lnSpc>
                <a:spcPct val="80200"/>
              </a:lnSpc>
              <a:spcBef>
                <a:spcPts val="465"/>
              </a:spcBef>
              <a:buAutoNum type="romanLcParenBoth"/>
              <a:tabLst>
                <a:tab pos="133604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selisih antara harga jual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jumlah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tercatat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sebagian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objek 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yang telah dijual diakui sebagai keuntungan atau kerugian;  sedangkan</a:t>
            </a:r>
            <a:endParaRPr sz="2000">
              <a:latin typeface="Tahoma"/>
              <a:cs typeface="Tahoma"/>
            </a:endParaRPr>
          </a:p>
          <a:p>
            <a:pPr marL="1003300" marR="5080" lvl="1">
              <a:lnSpc>
                <a:spcPct val="80200"/>
              </a:lnSpc>
              <a:spcBef>
                <a:spcPts val="475"/>
              </a:spcBef>
              <a:buAutoNum type="romanLcParenBoth"/>
              <a:tabLst>
                <a:tab pos="139446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bagian objek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dibeli penyewa diakui sebagai  aset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lancar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aset lancar sesuai dengan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tujuan penggunaan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aset tersebut.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37</a:t>
            </a:fld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64669" y="1339595"/>
            <a:ext cx="7924800" cy="1676400"/>
          </a:xfrm>
          <a:prstGeom prst="rect">
            <a:avLst/>
          </a:prstGeom>
          <a:solidFill>
            <a:srgbClr val="FFFFE9"/>
          </a:solidFill>
          <a:ln w="9524">
            <a:solidFill>
              <a:srgbClr val="000065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313690" marR="305435" algn="ctr">
              <a:lnSpc>
                <a:spcPct val="100000"/>
              </a:lnSpc>
              <a:spcBef>
                <a:spcPts val="795"/>
              </a:spcBef>
            </a:pPr>
            <a:r>
              <a:rPr sz="2000" spc="-5" dirty="0">
                <a:solidFill>
                  <a:srgbClr val="CC0000"/>
                </a:solidFill>
              </a:rPr>
              <a:t>PERATURAN BANK INDONESIA NOMOR: 9/9/PBI/2007 TENTANG  PERUBAHAN </a:t>
            </a:r>
            <a:r>
              <a:rPr sz="2000" dirty="0">
                <a:solidFill>
                  <a:srgbClr val="CC0000"/>
                </a:solidFill>
              </a:rPr>
              <a:t>ATAS </a:t>
            </a:r>
            <a:r>
              <a:rPr sz="2000" spc="-5" dirty="0">
                <a:solidFill>
                  <a:srgbClr val="CC0000"/>
                </a:solidFill>
              </a:rPr>
              <a:t>PERATURAN BANK INDONESIA NOMOR  8/21/PBI/2006 TENTANG PENILAIAN KUALITAS AKTIVA BANK  UMUM YANG MELAKSANAKANKEGIATAN </a:t>
            </a:r>
            <a:r>
              <a:rPr sz="2000" dirty="0">
                <a:solidFill>
                  <a:srgbClr val="CC0000"/>
                </a:solidFill>
              </a:rPr>
              <a:t>USAHA </a:t>
            </a:r>
            <a:r>
              <a:rPr sz="2000" spc="-5" dirty="0">
                <a:solidFill>
                  <a:srgbClr val="CC0000"/>
                </a:solidFill>
              </a:rPr>
              <a:t>BERDASARKAN  PRINSIP SYARIAH (pasal 39)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1462417" y="3631182"/>
            <a:ext cx="8512810" cy="271272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5600" marR="5080" indent="-342900">
              <a:lnSpc>
                <a:spcPct val="87500"/>
              </a:lnSpc>
              <a:spcBef>
                <a:spcPts val="400"/>
              </a:spcBef>
              <a:buAutoNum type="arabicParenBoth" startAt="3"/>
              <a:tabLst>
                <a:tab pos="426084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Kewajiban untuk membentuk PPA sebagaimana dimaksud 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ayat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(1) 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dan ayat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(2)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berlaku bagi Aktiva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Produktif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untuk transaksi sewa  berupa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akad </a:t>
            </a:r>
            <a:r>
              <a:rPr sz="2100" i="1" spc="-190" dirty="0">
                <a:solidFill>
                  <a:srgbClr val="FF0000"/>
                </a:solidFill>
                <a:latin typeface="Verdana"/>
                <a:cs typeface="Verdana"/>
              </a:rPr>
              <a:t>Ijarah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transaksi sewa dengan perpindahan hak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milik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berupa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akad </a:t>
            </a:r>
            <a:r>
              <a:rPr sz="2100" i="1" spc="-190" dirty="0">
                <a:solidFill>
                  <a:srgbClr val="FF0000"/>
                </a:solidFill>
                <a:latin typeface="Verdana"/>
                <a:cs typeface="Verdana"/>
              </a:rPr>
              <a:t>Ijarah </a:t>
            </a:r>
            <a:r>
              <a:rPr sz="2100" i="1" spc="-204" dirty="0">
                <a:solidFill>
                  <a:srgbClr val="FF0000"/>
                </a:solidFill>
                <a:latin typeface="Verdana"/>
                <a:cs typeface="Verdana"/>
              </a:rPr>
              <a:t>Muntahiyah </a:t>
            </a:r>
            <a:r>
              <a:rPr sz="2100" i="1" spc="-165" dirty="0">
                <a:solidFill>
                  <a:srgbClr val="FF0000"/>
                </a:solidFill>
                <a:latin typeface="Verdana"/>
                <a:cs typeface="Verdana"/>
              </a:rPr>
              <a:t>bit</a:t>
            </a:r>
            <a:r>
              <a:rPr sz="2100" i="1" spc="2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100" i="1" spc="-200" dirty="0">
                <a:solidFill>
                  <a:srgbClr val="FF0000"/>
                </a:solidFill>
                <a:latin typeface="Verdana"/>
                <a:cs typeface="Verdana"/>
              </a:rPr>
              <a:t>Tamlik</a:t>
            </a:r>
            <a:r>
              <a:rPr sz="2100" i="1" spc="-200" dirty="0">
                <a:solidFill>
                  <a:srgbClr val="00254B"/>
                </a:solidFill>
                <a:latin typeface="Verdana"/>
                <a:cs typeface="Verdana"/>
              </a:rPr>
              <a:t>.</a:t>
            </a:r>
            <a:endParaRPr sz="2100">
              <a:latin typeface="Verdana"/>
              <a:cs typeface="Verdana"/>
            </a:endParaRPr>
          </a:p>
          <a:p>
            <a:pPr marL="354965" marR="322580" indent="-342900">
              <a:lnSpc>
                <a:spcPts val="2160"/>
              </a:lnSpc>
              <a:spcBef>
                <a:spcPts val="495"/>
              </a:spcBef>
              <a:buAutoNum type="arabicParenBoth" startAt="3"/>
              <a:tabLst>
                <a:tab pos="426084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Bank wajib membentuk penyusutan/amortisasi untuk transaksi </a:t>
            </a:r>
            <a:r>
              <a:rPr sz="2000" spc="-3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r>
              <a:rPr sz="2100" i="1" spc="-35" dirty="0">
                <a:solidFill>
                  <a:srgbClr val="00254B"/>
                </a:solidFill>
                <a:latin typeface="Verdana"/>
                <a:cs typeface="Verdana"/>
              </a:rPr>
              <a:t>,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dengan ketentuan sebagai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berikut:</a:t>
            </a:r>
            <a:endParaRPr sz="2000">
              <a:latin typeface="Tahoma"/>
              <a:cs typeface="Tahoma"/>
            </a:endParaRPr>
          </a:p>
          <a:p>
            <a:pPr marL="756285" marR="170815" lvl="1" indent="-287020">
              <a:lnSpc>
                <a:spcPts val="2160"/>
              </a:lnSpc>
              <a:spcBef>
                <a:spcPts val="480"/>
              </a:spcBef>
              <a:buSzPct val="95238"/>
              <a:buFont typeface="Tahoma"/>
              <a:buAutoNum type="alphaLcPeriod"/>
              <a:tabLst>
                <a:tab pos="759460" algn="l"/>
              </a:tabLst>
            </a:pPr>
            <a:r>
              <a:rPr sz="2100" i="1" spc="-190" dirty="0">
                <a:solidFill>
                  <a:srgbClr val="00254B"/>
                </a:solidFill>
                <a:latin typeface="Verdana"/>
                <a:cs typeface="Verdana"/>
              </a:rPr>
              <a:t>Ijarah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disusutkan/diamortisasi sesuai dengan kebijakan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penyusutan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Bank bagi aktiva yang sejenis;</a:t>
            </a:r>
            <a:endParaRPr sz="2000">
              <a:latin typeface="Tahoma"/>
              <a:cs typeface="Tahoma"/>
            </a:endParaRPr>
          </a:p>
          <a:p>
            <a:pPr marL="767080" lvl="1" indent="-297180">
              <a:lnSpc>
                <a:spcPct val="100000"/>
              </a:lnSpc>
              <a:spcBef>
                <a:spcPts val="105"/>
              </a:spcBef>
              <a:buSzPct val="95238"/>
              <a:buFont typeface="Tahoma"/>
              <a:buAutoNum type="alphaLcPeriod"/>
              <a:tabLst>
                <a:tab pos="767080" algn="l"/>
              </a:tabLst>
            </a:pPr>
            <a:r>
              <a:rPr sz="2100" i="1" spc="-190" dirty="0">
                <a:solidFill>
                  <a:srgbClr val="00254B"/>
                </a:solidFill>
                <a:latin typeface="Verdana"/>
                <a:cs typeface="Verdana"/>
              </a:rPr>
              <a:t>Ijarah </a:t>
            </a:r>
            <a:r>
              <a:rPr sz="2100" i="1" spc="-204" dirty="0">
                <a:solidFill>
                  <a:srgbClr val="00254B"/>
                </a:solidFill>
                <a:latin typeface="Verdana"/>
                <a:cs typeface="Verdana"/>
              </a:rPr>
              <a:t>Muntahiyah </a:t>
            </a:r>
            <a:r>
              <a:rPr sz="2100" i="1" spc="-165" dirty="0">
                <a:solidFill>
                  <a:srgbClr val="00254B"/>
                </a:solidFill>
                <a:latin typeface="Verdana"/>
                <a:cs typeface="Verdana"/>
              </a:rPr>
              <a:t>bit </a:t>
            </a:r>
            <a:r>
              <a:rPr sz="2100" i="1" spc="-200" dirty="0">
                <a:solidFill>
                  <a:srgbClr val="00254B"/>
                </a:solidFill>
                <a:latin typeface="Verdana"/>
                <a:cs typeface="Verdana"/>
              </a:rPr>
              <a:t>Tamlik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disusutkan sesuai dengan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masa</a:t>
            </a:r>
            <a:r>
              <a:rPr sz="2000" spc="29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sewa.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45869" y="3092195"/>
            <a:ext cx="3810000" cy="533400"/>
          </a:xfrm>
          <a:custGeom>
            <a:avLst/>
            <a:gdLst/>
            <a:ahLst/>
            <a:cxnLst/>
            <a:rect l="l" t="t" r="r" b="b"/>
            <a:pathLst>
              <a:path w="3810000" h="533400">
                <a:moveTo>
                  <a:pt x="0" y="155447"/>
                </a:moveTo>
                <a:lnTo>
                  <a:pt x="469391" y="155447"/>
                </a:lnTo>
                <a:lnTo>
                  <a:pt x="469391" y="0"/>
                </a:lnTo>
                <a:lnTo>
                  <a:pt x="3340607" y="0"/>
                </a:lnTo>
                <a:lnTo>
                  <a:pt x="3340607" y="155447"/>
                </a:lnTo>
                <a:lnTo>
                  <a:pt x="3809999" y="155447"/>
                </a:lnTo>
                <a:lnTo>
                  <a:pt x="1904999" y="533399"/>
                </a:lnTo>
                <a:lnTo>
                  <a:pt x="0" y="155447"/>
                </a:lnTo>
                <a:close/>
              </a:path>
            </a:pathLst>
          </a:custGeom>
          <a:ln w="28574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1568196"/>
            <a:ext cx="9794875" cy="5524500"/>
            <a:chOff x="504319" y="1568196"/>
            <a:chExt cx="9794875" cy="5524500"/>
          </a:xfrm>
        </p:grpSpPr>
        <p:sp>
          <p:nvSpPr>
            <p:cNvPr id="5" name="object 5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3167" y="1568196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39546" y="2947415"/>
              <a:ext cx="6631305" cy="3497579"/>
            </a:xfrm>
            <a:custGeom>
              <a:avLst/>
              <a:gdLst/>
              <a:ahLst/>
              <a:cxnLst/>
              <a:rect l="l" t="t" r="r" b="b"/>
              <a:pathLst>
                <a:path w="6631305" h="3497579">
                  <a:moveTo>
                    <a:pt x="6630923" y="3204971"/>
                  </a:moveTo>
                  <a:lnTo>
                    <a:pt x="6630923" y="2037587"/>
                  </a:lnTo>
                  <a:lnTo>
                    <a:pt x="6627647" y="2005715"/>
                  </a:lnTo>
                  <a:lnTo>
                    <a:pt x="6602455" y="1945123"/>
                  </a:lnTo>
                  <a:lnTo>
                    <a:pt x="6554667" y="1889929"/>
                  </a:lnTo>
                  <a:lnTo>
                    <a:pt x="6523146" y="1864802"/>
                  </a:lnTo>
                  <a:lnTo>
                    <a:pt x="6486992" y="1841562"/>
                  </a:lnTo>
                  <a:lnTo>
                    <a:pt x="6446544" y="1820386"/>
                  </a:lnTo>
                  <a:lnTo>
                    <a:pt x="6402140" y="1801453"/>
                  </a:lnTo>
                  <a:lnTo>
                    <a:pt x="6354120" y="1784942"/>
                  </a:lnTo>
                  <a:lnTo>
                    <a:pt x="6302821" y="1771032"/>
                  </a:lnTo>
                  <a:lnTo>
                    <a:pt x="6248582" y="1759902"/>
                  </a:lnTo>
                  <a:lnTo>
                    <a:pt x="6191743" y="1751731"/>
                  </a:lnTo>
                  <a:lnTo>
                    <a:pt x="6132641" y="1746697"/>
                  </a:lnTo>
                  <a:lnTo>
                    <a:pt x="6071615" y="1744979"/>
                  </a:lnTo>
                  <a:lnTo>
                    <a:pt x="4675631" y="1744979"/>
                  </a:lnTo>
                  <a:lnTo>
                    <a:pt x="0" y="0"/>
                  </a:lnTo>
                  <a:lnTo>
                    <a:pt x="3837431" y="1744979"/>
                  </a:lnTo>
                  <a:lnTo>
                    <a:pt x="3776406" y="1746697"/>
                  </a:lnTo>
                  <a:lnTo>
                    <a:pt x="3717304" y="1751731"/>
                  </a:lnTo>
                  <a:lnTo>
                    <a:pt x="3660465" y="1759902"/>
                  </a:lnTo>
                  <a:lnTo>
                    <a:pt x="3606226" y="1771032"/>
                  </a:lnTo>
                  <a:lnTo>
                    <a:pt x="3554927" y="1784942"/>
                  </a:lnTo>
                  <a:lnTo>
                    <a:pt x="3506906" y="1801453"/>
                  </a:lnTo>
                  <a:lnTo>
                    <a:pt x="3462503" y="1820386"/>
                  </a:lnTo>
                  <a:lnTo>
                    <a:pt x="3422054" y="1841562"/>
                  </a:lnTo>
                  <a:lnTo>
                    <a:pt x="3385901" y="1864802"/>
                  </a:lnTo>
                  <a:lnTo>
                    <a:pt x="3354380" y="1889929"/>
                  </a:lnTo>
                  <a:lnTo>
                    <a:pt x="3306592" y="1945123"/>
                  </a:lnTo>
                  <a:lnTo>
                    <a:pt x="3281399" y="2005715"/>
                  </a:lnTo>
                  <a:lnTo>
                    <a:pt x="3278123" y="2037587"/>
                  </a:lnTo>
                  <a:lnTo>
                    <a:pt x="3278123" y="3204971"/>
                  </a:lnTo>
                  <a:lnTo>
                    <a:pt x="3291002" y="3267725"/>
                  </a:lnTo>
                  <a:lnTo>
                    <a:pt x="3327831" y="3325797"/>
                  </a:lnTo>
                  <a:lnTo>
                    <a:pt x="3385901" y="3377756"/>
                  </a:lnTo>
                  <a:lnTo>
                    <a:pt x="3422054" y="3400997"/>
                  </a:lnTo>
                  <a:lnTo>
                    <a:pt x="3462503" y="3422173"/>
                  </a:lnTo>
                  <a:lnTo>
                    <a:pt x="3506906" y="3441106"/>
                  </a:lnTo>
                  <a:lnTo>
                    <a:pt x="3554927" y="3457617"/>
                  </a:lnTo>
                  <a:lnTo>
                    <a:pt x="3606226" y="3471526"/>
                  </a:lnTo>
                  <a:lnTo>
                    <a:pt x="3660465" y="3482656"/>
                  </a:lnTo>
                  <a:lnTo>
                    <a:pt x="3717304" y="3490828"/>
                  </a:lnTo>
                  <a:lnTo>
                    <a:pt x="3776406" y="3495862"/>
                  </a:lnTo>
                  <a:lnTo>
                    <a:pt x="3837431" y="3497579"/>
                  </a:lnTo>
                  <a:lnTo>
                    <a:pt x="6071615" y="3497579"/>
                  </a:lnTo>
                  <a:lnTo>
                    <a:pt x="6132641" y="3495862"/>
                  </a:lnTo>
                  <a:lnTo>
                    <a:pt x="6191743" y="3490828"/>
                  </a:lnTo>
                  <a:lnTo>
                    <a:pt x="6248582" y="3482656"/>
                  </a:lnTo>
                  <a:lnTo>
                    <a:pt x="6302821" y="3471526"/>
                  </a:lnTo>
                  <a:lnTo>
                    <a:pt x="6354120" y="3457617"/>
                  </a:lnTo>
                  <a:lnTo>
                    <a:pt x="6402140" y="3441106"/>
                  </a:lnTo>
                  <a:lnTo>
                    <a:pt x="6446544" y="3422173"/>
                  </a:lnTo>
                  <a:lnTo>
                    <a:pt x="6486992" y="3400997"/>
                  </a:lnTo>
                  <a:lnTo>
                    <a:pt x="6523146" y="3377756"/>
                  </a:lnTo>
                  <a:lnTo>
                    <a:pt x="6554667" y="3352630"/>
                  </a:lnTo>
                  <a:lnTo>
                    <a:pt x="6602455" y="3297436"/>
                  </a:lnTo>
                  <a:lnTo>
                    <a:pt x="6627647" y="3236844"/>
                  </a:lnTo>
                  <a:lnTo>
                    <a:pt x="6630923" y="3204971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39546" y="2947415"/>
              <a:ext cx="6631305" cy="3497579"/>
            </a:xfrm>
            <a:custGeom>
              <a:avLst/>
              <a:gdLst/>
              <a:ahLst/>
              <a:cxnLst/>
              <a:rect l="l" t="t" r="r" b="b"/>
              <a:pathLst>
                <a:path w="6631305" h="3497579">
                  <a:moveTo>
                    <a:pt x="3837431" y="1744979"/>
                  </a:moveTo>
                  <a:lnTo>
                    <a:pt x="3776406" y="1746697"/>
                  </a:lnTo>
                  <a:lnTo>
                    <a:pt x="3717304" y="1751731"/>
                  </a:lnTo>
                  <a:lnTo>
                    <a:pt x="3660465" y="1759902"/>
                  </a:lnTo>
                  <a:lnTo>
                    <a:pt x="3606226" y="1771032"/>
                  </a:lnTo>
                  <a:lnTo>
                    <a:pt x="3554927" y="1784942"/>
                  </a:lnTo>
                  <a:lnTo>
                    <a:pt x="3506906" y="1801453"/>
                  </a:lnTo>
                  <a:lnTo>
                    <a:pt x="3462503" y="1820386"/>
                  </a:lnTo>
                  <a:lnTo>
                    <a:pt x="3422054" y="1841562"/>
                  </a:lnTo>
                  <a:lnTo>
                    <a:pt x="3385901" y="1864802"/>
                  </a:lnTo>
                  <a:lnTo>
                    <a:pt x="3354380" y="1889929"/>
                  </a:lnTo>
                  <a:lnTo>
                    <a:pt x="3306592" y="1945123"/>
                  </a:lnTo>
                  <a:lnTo>
                    <a:pt x="3281399" y="2005715"/>
                  </a:lnTo>
                  <a:lnTo>
                    <a:pt x="3278123" y="2037587"/>
                  </a:lnTo>
                  <a:lnTo>
                    <a:pt x="3278123" y="3204971"/>
                  </a:lnTo>
                  <a:lnTo>
                    <a:pt x="3291002" y="3267725"/>
                  </a:lnTo>
                  <a:lnTo>
                    <a:pt x="3327831" y="3325797"/>
                  </a:lnTo>
                  <a:lnTo>
                    <a:pt x="3385901" y="3377756"/>
                  </a:lnTo>
                  <a:lnTo>
                    <a:pt x="3422054" y="3400997"/>
                  </a:lnTo>
                  <a:lnTo>
                    <a:pt x="3462503" y="3422173"/>
                  </a:lnTo>
                  <a:lnTo>
                    <a:pt x="3506906" y="3441106"/>
                  </a:lnTo>
                  <a:lnTo>
                    <a:pt x="3554927" y="3457617"/>
                  </a:lnTo>
                  <a:lnTo>
                    <a:pt x="3606226" y="3471526"/>
                  </a:lnTo>
                  <a:lnTo>
                    <a:pt x="3660465" y="3482656"/>
                  </a:lnTo>
                  <a:lnTo>
                    <a:pt x="3717304" y="3490828"/>
                  </a:lnTo>
                  <a:lnTo>
                    <a:pt x="3776406" y="3495862"/>
                  </a:lnTo>
                  <a:lnTo>
                    <a:pt x="3837431" y="3497579"/>
                  </a:lnTo>
                  <a:lnTo>
                    <a:pt x="6071615" y="3497579"/>
                  </a:lnTo>
                  <a:lnTo>
                    <a:pt x="6132641" y="3495862"/>
                  </a:lnTo>
                  <a:lnTo>
                    <a:pt x="6191743" y="3490828"/>
                  </a:lnTo>
                  <a:lnTo>
                    <a:pt x="6248582" y="3482656"/>
                  </a:lnTo>
                  <a:lnTo>
                    <a:pt x="6302821" y="3471526"/>
                  </a:lnTo>
                  <a:lnTo>
                    <a:pt x="6354120" y="3457617"/>
                  </a:lnTo>
                  <a:lnTo>
                    <a:pt x="6402140" y="3441106"/>
                  </a:lnTo>
                  <a:lnTo>
                    <a:pt x="6446544" y="3422173"/>
                  </a:lnTo>
                  <a:lnTo>
                    <a:pt x="6486992" y="3400997"/>
                  </a:lnTo>
                  <a:lnTo>
                    <a:pt x="6523146" y="3377756"/>
                  </a:lnTo>
                  <a:lnTo>
                    <a:pt x="6554667" y="3352630"/>
                  </a:lnTo>
                  <a:lnTo>
                    <a:pt x="6602455" y="3297436"/>
                  </a:lnTo>
                  <a:lnTo>
                    <a:pt x="6627647" y="3236844"/>
                  </a:lnTo>
                  <a:lnTo>
                    <a:pt x="6630923" y="3204971"/>
                  </a:lnTo>
                  <a:lnTo>
                    <a:pt x="6630923" y="2037587"/>
                  </a:lnTo>
                  <a:lnTo>
                    <a:pt x="6618045" y="1974834"/>
                  </a:lnTo>
                  <a:lnTo>
                    <a:pt x="6581216" y="1916762"/>
                  </a:lnTo>
                  <a:lnTo>
                    <a:pt x="6523146" y="1864802"/>
                  </a:lnTo>
                  <a:lnTo>
                    <a:pt x="6486992" y="1841562"/>
                  </a:lnTo>
                  <a:lnTo>
                    <a:pt x="6446544" y="1820386"/>
                  </a:lnTo>
                  <a:lnTo>
                    <a:pt x="6402140" y="1801453"/>
                  </a:lnTo>
                  <a:lnTo>
                    <a:pt x="6354120" y="1784942"/>
                  </a:lnTo>
                  <a:lnTo>
                    <a:pt x="6302821" y="1771032"/>
                  </a:lnTo>
                  <a:lnTo>
                    <a:pt x="6248582" y="1759902"/>
                  </a:lnTo>
                  <a:lnTo>
                    <a:pt x="6191743" y="1751731"/>
                  </a:lnTo>
                  <a:lnTo>
                    <a:pt x="6132641" y="1746697"/>
                  </a:lnTo>
                  <a:lnTo>
                    <a:pt x="6071615" y="1744979"/>
                  </a:lnTo>
                  <a:lnTo>
                    <a:pt x="4675631" y="1744979"/>
                  </a:lnTo>
                  <a:lnTo>
                    <a:pt x="0" y="0"/>
                  </a:lnTo>
                  <a:lnTo>
                    <a:pt x="3837431" y="1744979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433218" y="4691886"/>
            <a:ext cx="2330450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854" marR="5080" indent="-224790">
              <a:lnSpc>
                <a:spcPct val="120000"/>
              </a:lnSpc>
              <a:spcBef>
                <a:spcPts val="100"/>
              </a:spcBef>
            </a:pPr>
            <a:r>
              <a:rPr sz="3600" spc="-5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r>
              <a:rPr sz="3600" spc="35" dirty="0">
                <a:solidFill>
                  <a:srgbClr val="00254B"/>
                </a:solidFill>
                <a:latin typeface="Verdana"/>
                <a:cs typeface="Verdana"/>
              </a:rPr>
              <a:t>k</a:t>
            </a:r>
            <a:r>
              <a:rPr sz="3600" spc="20" dirty="0">
                <a:solidFill>
                  <a:srgbClr val="00254B"/>
                </a:solidFill>
                <a:latin typeface="Verdana"/>
                <a:cs typeface="Verdana"/>
              </a:rPr>
              <a:t>un</a:t>
            </a:r>
            <a:r>
              <a:rPr sz="3600" spc="80" dirty="0">
                <a:solidFill>
                  <a:srgbClr val="00254B"/>
                </a:solidFill>
                <a:latin typeface="Verdana"/>
                <a:cs typeface="Verdana"/>
              </a:rPr>
              <a:t>t</a:t>
            </a:r>
            <a:r>
              <a:rPr sz="3600" spc="-5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r>
              <a:rPr sz="3600" spc="2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3600" spc="-30" dirty="0">
                <a:solidFill>
                  <a:srgbClr val="00254B"/>
                </a:solidFill>
                <a:latin typeface="Verdana"/>
                <a:cs typeface="Verdana"/>
              </a:rPr>
              <a:t>s</a:t>
            </a:r>
            <a:r>
              <a:rPr sz="3600" spc="114" dirty="0">
                <a:solidFill>
                  <a:srgbClr val="00254B"/>
                </a:solidFill>
                <a:latin typeface="Verdana"/>
                <a:cs typeface="Verdana"/>
              </a:rPr>
              <a:t>i  </a:t>
            </a:r>
            <a:r>
              <a:rPr sz="3600" spc="190" dirty="0">
                <a:solidFill>
                  <a:srgbClr val="00254B"/>
                </a:solidFill>
                <a:latin typeface="Verdana"/>
                <a:cs typeface="Verdana"/>
              </a:rPr>
              <a:t>P</a:t>
            </a:r>
            <a:r>
              <a:rPr sz="3600" spc="-15" dirty="0">
                <a:solidFill>
                  <a:srgbClr val="00254B"/>
                </a:solidFill>
                <a:latin typeface="Verdana"/>
                <a:cs typeface="Verdana"/>
              </a:rPr>
              <a:t>e</a:t>
            </a:r>
            <a:r>
              <a:rPr sz="3600" spc="2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3600" spc="-55" dirty="0">
                <a:solidFill>
                  <a:srgbClr val="00254B"/>
                </a:solidFill>
                <a:latin typeface="Verdana"/>
                <a:cs typeface="Verdana"/>
              </a:rPr>
              <a:t>y</a:t>
            </a:r>
            <a:r>
              <a:rPr sz="3600" spc="-15" dirty="0">
                <a:solidFill>
                  <a:srgbClr val="00254B"/>
                </a:solidFill>
                <a:latin typeface="Verdana"/>
                <a:cs typeface="Verdana"/>
              </a:rPr>
              <a:t>e</a:t>
            </a:r>
            <a:r>
              <a:rPr sz="3600" spc="254" dirty="0">
                <a:solidFill>
                  <a:srgbClr val="00254B"/>
                </a:solidFill>
                <a:latin typeface="Verdana"/>
                <a:cs typeface="Verdana"/>
              </a:rPr>
              <a:t>w</a:t>
            </a:r>
            <a:r>
              <a:rPr sz="3600" spc="-10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28119" y="371849"/>
            <a:ext cx="9114155" cy="5920740"/>
            <a:chOff x="428119" y="371849"/>
            <a:chExt cx="9114155" cy="5920740"/>
          </a:xfrm>
        </p:grpSpPr>
        <p:sp>
          <p:nvSpPr>
            <p:cNvPr id="7" name="object 7"/>
            <p:cNvSpPr/>
            <p:nvPr/>
          </p:nvSpPr>
          <p:spPr>
            <a:xfrm>
              <a:off x="428119" y="371849"/>
              <a:ext cx="955547" cy="9677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6527" y="1187196"/>
              <a:ext cx="3863340" cy="5105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55114" y="3253739"/>
              <a:ext cx="4982210" cy="2886710"/>
            </a:xfrm>
            <a:custGeom>
              <a:avLst/>
              <a:gdLst/>
              <a:ahLst/>
              <a:cxnLst/>
              <a:rect l="l" t="t" r="r" b="b"/>
              <a:pathLst>
                <a:path w="4982209" h="2886710">
                  <a:moveTo>
                    <a:pt x="4981955" y="2631947"/>
                  </a:moveTo>
                  <a:lnTo>
                    <a:pt x="4981955" y="1616963"/>
                  </a:lnTo>
                  <a:lnTo>
                    <a:pt x="4978300" y="1589293"/>
                  </a:lnTo>
                  <a:lnTo>
                    <a:pt x="4950207" y="1536655"/>
                  </a:lnTo>
                  <a:lnTo>
                    <a:pt x="4896950" y="1488665"/>
                  </a:lnTo>
                  <a:lnTo>
                    <a:pt x="4861840" y="1466807"/>
                  </a:lnTo>
                  <a:lnTo>
                    <a:pt x="4821585" y="1446582"/>
                  </a:lnTo>
                  <a:lnTo>
                    <a:pt x="4776566" y="1428148"/>
                  </a:lnTo>
                  <a:lnTo>
                    <a:pt x="4727167" y="1411662"/>
                  </a:lnTo>
                  <a:lnTo>
                    <a:pt x="4673769" y="1397282"/>
                  </a:lnTo>
                  <a:lnTo>
                    <a:pt x="4616754" y="1385163"/>
                  </a:lnTo>
                  <a:lnTo>
                    <a:pt x="4556503" y="1375464"/>
                  </a:lnTo>
                  <a:lnTo>
                    <a:pt x="4493400" y="1368342"/>
                  </a:lnTo>
                  <a:lnTo>
                    <a:pt x="4427826" y="1363953"/>
                  </a:lnTo>
                  <a:lnTo>
                    <a:pt x="4360163" y="1362455"/>
                  </a:lnTo>
                  <a:lnTo>
                    <a:pt x="2804159" y="1362455"/>
                  </a:lnTo>
                  <a:lnTo>
                    <a:pt x="0" y="0"/>
                  </a:lnTo>
                  <a:lnTo>
                    <a:pt x="1869947" y="1362455"/>
                  </a:lnTo>
                  <a:lnTo>
                    <a:pt x="1802285" y="1363953"/>
                  </a:lnTo>
                  <a:lnTo>
                    <a:pt x="1736711" y="1368342"/>
                  </a:lnTo>
                  <a:lnTo>
                    <a:pt x="1673607" y="1375464"/>
                  </a:lnTo>
                  <a:lnTo>
                    <a:pt x="1613357" y="1385163"/>
                  </a:lnTo>
                  <a:lnTo>
                    <a:pt x="1556342" y="1397282"/>
                  </a:lnTo>
                  <a:lnTo>
                    <a:pt x="1502944" y="1411662"/>
                  </a:lnTo>
                  <a:lnTo>
                    <a:pt x="1453545" y="1428148"/>
                  </a:lnTo>
                  <a:lnTo>
                    <a:pt x="1408526" y="1446582"/>
                  </a:lnTo>
                  <a:lnTo>
                    <a:pt x="1368271" y="1466807"/>
                  </a:lnTo>
                  <a:lnTo>
                    <a:pt x="1333161" y="1488665"/>
                  </a:lnTo>
                  <a:lnTo>
                    <a:pt x="1279903" y="1536655"/>
                  </a:lnTo>
                  <a:lnTo>
                    <a:pt x="1251810" y="1589293"/>
                  </a:lnTo>
                  <a:lnTo>
                    <a:pt x="1248155" y="1616963"/>
                  </a:lnTo>
                  <a:lnTo>
                    <a:pt x="1248155" y="2631947"/>
                  </a:lnTo>
                  <a:lnTo>
                    <a:pt x="1262520" y="2686439"/>
                  </a:lnTo>
                  <a:lnTo>
                    <a:pt x="1303578" y="2736911"/>
                  </a:lnTo>
                  <a:lnTo>
                    <a:pt x="1368271" y="2782104"/>
                  </a:lnTo>
                  <a:lnTo>
                    <a:pt x="1408526" y="2802329"/>
                  </a:lnTo>
                  <a:lnTo>
                    <a:pt x="1453545" y="2820763"/>
                  </a:lnTo>
                  <a:lnTo>
                    <a:pt x="1502944" y="2837249"/>
                  </a:lnTo>
                  <a:lnTo>
                    <a:pt x="1556342" y="2851629"/>
                  </a:lnTo>
                  <a:lnTo>
                    <a:pt x="1613357" y="2863748"/>
                  </a:lnTo>
                  <a:lnTo>
                    <a:pt x="1673607" y="2873447"/>
                  </a:lnTo>
                  <a:lnTo>
                    <a:pt x="1736711" y="2880569"/>
                  </a:lnTo>
                  <a:lnTo>
                    <a:pt x="1802285" y="2884958"/>
                  </a:lnTo>
                  <a:lnTo>
                    <a:pt x="1869947" y="2886455"/>
                  </a:lnTo>
                  <a:lnTo>
                    <a:pt x="4360163" y="2886455"/>
                  </a:lnTo>
                  <a:lnTo>
                    <a:pt x="4427826" y="2884958"/>
                  </a:lnTo>
                  <a:lnTo>
                    <a:pt x="4493400" y="2880569"/>
                  </a:lnTo>
                  <a:lnTo>
                    <a:pt x="4556503" y="2873447"/>
                  </a:lnTo>
                  <a:lnTo>
                    <a:pt x="4616754" y="2863748"/>
                  </a:lnTo>
                  <a:lnTo>
                    <a:pt x="4673769" y="2851629"/>
                  </a:lnTo>
                  <a:lnTo>
                    <a:pt x="4727167" y="2837249"/>
                  </a:lnTo>
                  <a:lnTo>
                    <a:pt x="4776566" y="2820763"/>
                  </a:lnTo>
                  <a:lnTo>
                    <a:pt x="4821585" y="2802329"/>
                  </a:lnTo>
                  <a:lnTo>
                    <a:pt x="4861840" y="2782104"/>
                  </a:lnTo>
                  <a:lnTo>
                    <a:pt x="4896950" y="2760246"/>
                  </a:lnTo>
                  <a:lnTo>
                    <a:pt x="4950207" y="2712256"/>
                  </a:lnTo>
                  <a:lnTo>
                    <a:pt x="4978300" y="2659617"/>
                  </a:lnTo>
                  <a:lnTo>
                    <a:pt x="4981955" y="2631947"/>
                  </a:lnTo>
                  <a:close/>
                </a:path>
              </a:pathLst>
            </a:custGeom>
            <a:solidFill>
              <a:srgbClr val="32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55114" y="3253739"/>
              <a:ext cx="4982210" cy="2886710"/>
            </a:xfrm>
            <a:custGeom>
              <a:avLst/>
              <a:gdLst/>
              <a:ahLst/>
              <a:cxnLst/>
              <a:rect l="l" t="t" r="r" b="b"/>
              <a:pathLst>
                <a:path w="4982209" h="2886710">
                  <a:moveTo>
                    <a:pt x="1869947" y="1362455"/>
                  </a:moveTo>
                  <a:lnTo>
                    <a:pt x="1802285" y="1363953"/>
                  </a:lnTo>
                  <a:lnTo>
                    <a:pt x="1736711" y="1368342"/>
                  </a:lnTo>
                  <a:lnTo>
                    <a:pt x="1673607" y="1375464"/>
                  </a:lnTo>
                  <a:lnTo>
                    <a:pt x="1613357" y="1385163"/>
                  </a:lnTo>
                  <a:lnTo>
                    <a:pt x="1556342" y="1397282"/>
                  </a:lnTo>
                  <a:lnTo>
                    <a:pt x="1502944" y="1411662"/>
                  </a:lnTo>
                  <a:lnTo>
                    <a:pt x="1453545" y="1428148"/>
                  </a:lnTo>
                  <a:lnTo>
                    <a:pt x="1408526" y="1446582"/>
                  </a:lnTo>
                  <a:lnTo>
                    <a:pt x="1368271" y="1466807"/>
                  </a:lnTo>
                  <a:lnTo>
                    <a:pt x="1333161" y="1488665"/>
                  </a:lnTo>
                  <a:lnTo>
                    <a:pt x="1279903" y="1536655"/>
                  </a:lnTo>
                  <a:lnTo>
                    <a:pt x="1251810" y="1589293"/>
                  </a:lnTo>
                  <a:lnTo>
                    <a:pt x="1248155" y="1616963"/>
                  </a:lnTo>
                  <a:lnTo>
                    <a:pt x="1248155" y="2631947"/>
                  </a:lnTo>
                  <a:lnTo>
                    <a:pt x="1262520" y="2686439"/>
                  </a:lnTo>
                  <a:lnTo>
                    <a:pt x="1303578" y="2736911"/>
                  </a:lnTo>
                  <a:lnTo>
                    <a:pt x="1368271" y="2782104"/>
                  </a:lnTo>
                  <a:lnTo>
                    <a:pt x="1408526" y="2802329"/>
                  </a:lnTo>
                  <a:lnTo>
                    <a:pt x="1453545" y="2820763"/>
                  </a:lnTo>
                  <a:lnTo>
                    <a:pt x="1502944" y="2837249"/>
                  </a:lnTo>
                  <a:lnTo>
                    <a:pt x="1556342" y="2851629"/>
                  </a:lnTo>
                  <a:lnTo>
                    <a:pt x="1613357" y="2863748"/>
                  </a:lnTo>
                  <a:lnTo>
                    <a:pt x="1673607" y="2873447"/>
                  </a:lnTo>
                  <a:lnTo>
                    <a:pt x="1736711" y="2880569"/>
                  </a:lnTo>
                  <a:lnTo>
                    <a:pt x="1802285" y="2884958"/>
                  </a:lnTo>
                  <a:lnTo>
                    <a:pt x="1869947" y="2886455"/>
                  </a:lnTo>
                  <a:lnTo>
                    <a:pt x="4360163" y="2886455"/>
                  </a:lnTo>
                  <a:lnTo>
                    <a:pt x="4427826" y="2884958"/>
                  </a:lnTo>
                  <a:lnTo>
                    <a:pt x="4493400" y="2880569"/>
                  </a:lnTo>
                  <a:lnTo>
                    <a:pt x="4556503" y="2873447"/>
                  </a:lnTo>
                  <a:lnTo>
                    <a:pt x="4616754" y="2863748"/>
                  </a:lnTo>
                  <a:lnTo>
                    <a:pt x="4673769" y="2851629"/>
                  </a:lnTo>
                  <a:lnTo>
                    <a:pt x="4727167" y="2837249"/>
                  </a:lnTo>
                  <a:lnTo>
                    <a:pt x="4776566" y="2820763"/>
                  </a:lnTo>
                  <a:lnTo>
                    <a:pt x="4821585" y="2802329"/>
                  </a:lnTo>
                  <a:lnTo>
                    <a:pt x="4861840" y="2782104"/>
                  </a:lnTo>
                  <a:lnTo>
                    <a:pt x="4896950" y="2760246"/>
                  </a:lnTo>
                  <a:lnTo>
                    <a:pt x="4950207" y="2712256"/>
                  </a:lnTo>
                  <a:lnTo>
                    <a:pt x="4978300" y="2659617"/>
                  </a:lnTo>
                  <a:lnTo>
                    <a:pt x="4981955" y="2631947"/>
                  </a:lnTo>
                  <a:lnTo>
                    <a:pt x="4981955" y="1616963"/>
                  </a:lnTo>
                  <a:lnTo>
                    <a:pt x="4967591" y="1562472"/>
                  </a:lnTo>
                  <a:lnTo>
                    <a:pt x="4926533" y="1512000"/>
                  </a:lnTo>
                  <a:lnTo>
                    <a:pt x="4861840" y="1466807"/>
                  </a:lnTo>
                  <a:lnTo>
                    <a:pt x="4821585" y="1446582"/>
                  </a:lnTo>
                  <a:lnTo>
                    <a:pt x="4776566" y="1428148"/>
                  </a:lnTo>
                  <a:lnTo>
                    <a:pt x="4727167" y="1411662"/>
                  </a:lnTo>
                  <a:lnTo>
                    <a:pt x="4673769" y="1397282"/>
                  </a:lnTo>
                  <a:lnTo>
                    <a:pt x="4616754" y="1385163"/>
                  </a:lnTo>
                  <a:lnTo>
                    <a:pt x="4556503" y="1375464"/>
                  </a:lnTo>
                  <a:lnTo>
                    <a:pt x="4493400" y="1368342"/>
                  </a:lnTo>
                  <a:lnTo>
                    <a:pt x="4427826" y="1363953"/>
                  </a:lnTo>
                  <a:lnTo>
                    <a:pt x="4360163" y="1362455"/>
                  </a:lnTo>
                  <a:lnTo>
                    <a:pt x="2804159" y="1362455"/>
                  </a:lnTo>
                  <a:lnTo>
                    <a:pt x="0" y="0"/>
                  </a:lnTo>
                  <a:lnTo>
                    <a:pt x="1869947" y="1362455"/>
                  </a:lnTo>
                  <a:close/>
                </a:path>
              </a:pathLst>
            </a:custGeom>
            <a:ln w="952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110615" y="4752845"/>
            <a:ext cx="2542540" cy="11245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</a:pPr>
            <a:r>
              <a:rPr sz="3600" spc="190" dirty="0">
                <a:solidFill>
                  <a:srgbClr val="FFFF00"/>
                </a:solidFill>
                <a:latin typeface="Verdana"/>
                <a:cs typeface="Verdana"/>
              </a:rPr>
              <a:t>P</a:t>
            </a:r>
            <a:r>
              <a:rPr sz="3600" spc="-15" dirty="0">
                <a:solidFill>
                  <a:srgbClr val="FFFF00"/>
                </a:solidFill>
                <a:latin typeface="Verdana"/>
                <a:cs typeface="Verdana"/>
              </a:rPr>
              <a:t>e</a:t>
            </a:r>
            <a:r>
              <a:rPr sz="3600" spc="20" dirty="0">
                <a:solidFill>
                  <a:srgbClr val="FFFF00"/>
                </a:solidFill>
                <a:latin typeface="Verdana"/>
                <a:cs typeface="Verdana"/>
              </a:rPr>
              <a:t>n</a:t>
            </a:r>
            <a:r>
              <a:rPr sz="3600" spc="15" dirty="0">
                <a:solidFill>
                  <a:srgbClr val="FFFF00"/>
                </a:solidFill>
                <a:latin typeface="Verdana"/>
                <a:cs typeface="Verdana"/>
              </a:rPr>
              <a:t>g</a:t>
            </a:r>
            <a:r>
              <a:rPr sz="3600" spc="-25" dirty="0">
                <a:solidFill>
                  <a:srgbClr val="FFFF00"/>
                </a:solidFill>
                <a:latin typeface="Verdana"/>
                <a:cs typeface="Verdana"/>
              </a:rPr>
              <a:t>e</a:t>
            </a:r>
            <a:r>
              <a:rPr sz="3600" spc="20" dirty="0">
                <a:solidFill>
                  <a:srgbClr val="FFFF00"/>
                </a:solidFill>
                <a:latin typeface="Verdana"/>
                <a:cs typeface="Verdana"/>
              </a:rPr>
              <a:t>r</a:t>
            </a:r>
            <a:r>
              <a:rPr sz="3600" spc="80" dirty="0">
                <a:solidFill>
                  <a:srgbClr val="FFFF00"/>
                </a:solidFill>
                <a:latin typeface="Verdana"/>
                <a:cs typeface="Verdana"/>
              </a:rPr>
              <a:t>t</a:t>
            </a:r>
            <a:r>
              <a:rPr sz="3600" spc="100" dirty="0">
                <a:solidFill>
                  <a:srgbClr val="FFFF00"/>
                </a:solidFill>
                <a:latin typeface="Verdana"/>
                <a:cs typeface="Verdana"/>
              </a:rPr>
              <a:t>i</a:t>
            </a:r>
            <a:r>
              <a:rPr sz="3600" spc="-5" dirty="0">
                <a:solidFill>
                  <a:srgbClr val="FFFF00"/>
                </a:solidFill>
                <a:latin typeface="Verdana"/>
                <a:cs typeface="Verdana"/>
              </a:rPr>
              <a:t>a</a:t>
            </a:r>
            <a:r>
              <a:rPr sz="3600" spc="15" dirty="0">
                <a:solidFill>
                  <a:srgbClr val="FFFF00"/>
                </a:solidFill>
                <a:latin typeface="Verdana"/>
                <a:cs typeface="Verdana"/>
              </a:rPr>
              <a:t>n  </a:t>
            </a:r>
            <a:r>
              <a:rPr sz="3600" spc="50" dirty="0">
                <a:solidFill>
                  <a:srgbClr val="FFFF00"/>
                </a:solidFill>
                <a:latin typeface="Verdana"/>
                <a:cs typeface="Verdana"/>
              </a:rPr>
              <a:t>Ijarah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163" y="668527"/>
            <a:ext cx="79013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20" dirty="0">
                <a:solidFill>
                  <a:srgbClr val="CC0000"/>
                </a:solidFill>
                <a:latin typeface="Verdana"/>
                <a:cs typeface="Verdana"/>
              </a:rPr>
              <a:t>Akun </a:t>
            </a:r>
            <a:r>
              <a:rPr sz="4000" spc="50" dirty="0">
                <a:solidFill>
                  <a:srgbClr val="CC0000"/>
                </a:solidFill>
                <a:latin typeface="Verdana"/>
                <a:cs typeface="Verdana"/>
              </a:rPr>
              <a:t>Pada </a:t>
            </a:r>
            <a:r>
              <a:rPr sz="4000" spc="30" dirty="0">
                <a:solidFill>
                  <a:srgbClr val="CC0000"/>
                </a:solidFill>
                <a:latin typeface="Verdana"/>
                <a:cs typeface="Verdana"/>
              </a:rPr>
              <a:t>Akuntansi</a:t>
            </a:r>
            <a:r>
              <a:rPr sz="4000" spc="-79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4000" spc="35" dirty="0">
                <a:solidFill>
                  <a:srgbClr val="CC0000"/>
                </a:solidFill>
                <a:latin typeface="Verdana"/>
                <a:cs typeface="Verdana"/>
              </a:rPr>
              <a:t>penyewa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113" y="1804121"/>
            <a:ext cx="8296275" cy="376174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622300" indent="-610235">
              <a:lnSpc>
                <a:spcPct val="100000"/>
              </a:lnSpc>
              <a:spcBef>
                <a:spcPts val="880"/>
              </a:spcBef>
              <a:buAutoNum type="alphaUcPeriod"/>
              <a:tabLst>
                <a:tab pos="622935" algn="l"/>
              </a:tabLst>
            </a:pPr>
            <a:r>
              <a:rPr sz="3200" spc="20" dirty="0">
                <a:solidFill>
                  <a:srgbClr val="00254B"/>
                </a:solidFill>
                <a:latin typeface="Verdana"/>
                <a:cs typeface="Verdana"/>
              </a:rPr>
              <a:t>Akun </a:t>
            </a:r>
            <a:r>
              <a:rPr sz="3200" dirty="0">
                <a:solidFill>
                  <a:srgbClr val="00254B"/>
                </a:solidFill>
                <a:latin typeface="Verdana"/>
                <a:cs typeface="Verdana"/>
              </a:rPr>
              <a:t>dalam </a:t>
            </a:r>
            <a:r>
              <a:rPr sz="3200" spc="15" dirty="0">
                <a:solidFill>
                  <a:srgbClr val="00254B"/>
                </a:solidFill>
                <a:latin typeface="Verdana"/>
                <a:cs typeface="Verdana"/>
              </a:rPr>
              <a:t>Laporan </a:t>
            </a:r>
            <a:r>
              <a:rPr sz="3200" spc="55" dirty="0">
                <a:solidFill>
                  <a:srgbClr val="00254B"/>
                </a:solidFill>
                <a:latin typeface="Verdana"/>
                <a:cs typeface="Verdana"/>
              </a:rPr>
              <a:t>Posisi</a:t>
            </a:r>
            <a:r>
              <a:rPr sz="3200" spc="-83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3200" spc="5" dirty="0">
                <a:solidFill>
                  <a:srgbClr val="00254B"/>
                </a:solidFill>
                <a:latin typeface="Verdana"/>
                <a:cs typeface="Verdana"/>
              </a:rPr>
              <a:t>Keuangan</a:t>
            </a:r>
            <a:endParaRPr sz="3200">
              <a:latin typeface="Verdana"/>
              <a:cs typeface="Verdana"/>
            </a:endParaRPr>
          </a:p>
          <a:p>
            <a:pPr marL="1003300" lvl="1" indent="-53403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1003300" algn="l"/>
                <a:tab pos="100393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Aktiva</a:t>
            </a:r>
            <a:r>
              <a:rPr sz="2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Tetap</a:t>
            </a:r>
            <a:endParaRPr sz="2800">
              <a:latin typeface="Tahoma"/>
              <a:cs typeface="Tahoma"/>
            </a:endParaRPr>
          </a:p>
          <a:p>
            <a:pPr marL="1003300" lvl="1" indent="-534035">
              <a:lnSpc>
                <a:spcPct val="100000"/>
              </a:lnSpc>
              <a:spcBef>
                <a:spcPts val="685"/>
              </a:spcBef>
              <a:buAutoNum type="arabicPeriod"/>
              <a:tabLst>
                <a:tab pos="1003300" algn="l"/>
                <a:tab pos="100393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Akumulasi Aktiva Tetap</a:t>
            </a:r>
            <a:endParaRPr sz="2800">
              <a:latin typeface="Tahoma"/>
              <a:cs typeface="Tahoma"/>
            </a:endParaRPr>
          </a:p>
          <a:p>
            <a:pPr marL="1003300" lvl="1" indent="-534035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1003300" algn="l"/>
                <a:tab pos="100393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Muka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Sewa (Sewa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Dibayar</a:t>
            </a:r>
            <a:r>
              <a:rPr sz="28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Dimuka)</a:t>
            </a:r>
            <a:endParaRPr sz="2800">
              <a:latin typeface="Tahoma"/>
              <a:cs typeface="Tahoma"/>
            </a:endParaRPr>
          </a:p>
          <a:p>
            <a:pPr marL="622300" indent="-610235">
              <a:lnSpc>
                <a:spcPct val="100000"/>
              </a:lnSpc>
              <a:spcBef>
                <a:spcPts val="760"/>
              </a:spcBef>
              <a:buAutoNum type="alphaUcPeriod"/>
              <a:tabLst>
                <a:tab pos="622935" algn="l"/>
              </a:tabLst>
            </a:pPr>
            <a:r>
              <a:rPr sz="3200" spc="20" dirty="0">
                <a:solidFill>
                  <a:srgbClr val="00254B"/>
                </a:solidFill>
                <a:latin typeface="Verdana"/>
                <a:cs typeface="Verdana"/>
              </a:rPr>
              <a:t>Akun </a:t>
            </a:r>
            <a:r>
              <a:rPr sz="3200" dirty="0">
                <a:solidFill>
                  <a:srgbClr val="00254B"/>
                </a:solidFill>
                <a:latin typeface="Verdana"/>
                <a:cs typeface="Verdana"/>
              </a:rPr>
              <a:t>dalam </a:t>
            </a:r>
            <a:r>
              <a:rPr sz="3200" spc="15" dirty="0">
                <a:solidFill>
                  <a:srgbClr val="00254B"/>
                </a:solidFill>
                <a:latin typeface="Verdana"/>
                <a:cs typeface="Verdana"/>
              </a:rPr>
              <a:t>Laporan Laba</a:t>
            </a:r>
            <a:r>
              <a:rPr sz="3200" spc="-81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3200" spc="50" dirty="0">
                <a:solidFill>
                  <a:srgbClr val="00254B"/>
                </a:solidFill>
                <a:latin typeface="Verdana"/>
                <a:cs typeface="Verdana"/>
              </a:rPr>
              <a:t>Rugi</a:t>
            </a:r>
            <a:endParaRPr sz="3200">
              <a:latin typeface="Verdana"/>
              <a:cs typeface="Verdana"/>
            </a:endParaRPr>
          </a:p>
          <a:p>
            <a:pPr marL="1003300" lvl="1" indent="-534035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1003300" algn="l"/>
                <a:tab pos="100393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Beban sewa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 Ijarah</a:t>
            </a:r>
            <a:endParaRPr sz="2800">
              <a:latin typeface="Tahoma"/>
              <a:cs typeface="Tahoma"/>
            </a:endParaRPr>
          </a:p>
          <a:p>
            <a:pPr marL="1003300" lvl="1" indent="-534035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1003300" algn="l"/>
                <a:tab pos="100393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Beban Pemeliharaan Rutin Aset</a:t>
            </a:r>
            <a:r>
              <a:rPr sz="28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40</a:t>
            </a:fld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1283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Beb</a:t>
            </a:r>
            <a:r>
              <a:rPr sz="3600" spc="-10" dirty="0">
                <a:solidFill>
                  <a:srgbClr val="CC0000"/>
                </a:solidFill>
              </a:rPr>
              <a:t>a</a:t>
            </a:r>
            <a:r>
              <a:rPr sz="3600" spc="-5" dirty="0">
                <a:solidFill>
                  <a:srgbClr val="CC0000"/>
                </a:solidFill>
              </a:rPr>
              <a:t>n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1424314" y="1832863"/>
            <a:ext cx="8489950" cy="433705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5600" marR="548640" indent="-343535">
              <a:lnSpc>
                <a:spcPct val="80000"/>
              </a:lnSpc>
              <a:spcBef>
                <a:spcPts val="76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Beban sewa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diakui selama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masa akad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saat 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manfaat atas aset telah diterima.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(prgf –</a:t>
            </a:r>
            <a:r>
              <a:rPr sz="1800" spc="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20)</a:t>
            </a:r>
            <a:endParaRPr sz="1800">
              <a:latin typeface="Tahoma"/>
              <a:cs typeface="Tahoma"/>
            </a:endParaRPr>
          </a:p>
          <a:p>
            <a:pPr marL="355600" marR="335915" indent="-343535">
              <a:lnSpc>
                <a:spcPct val="80000"/>
              </a:lnSpc>
              <a:spcBef>
                <a:spcPts val="67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Utang sewa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diukur sebesar jumlah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harus  dibayar atas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manfaat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yang telah diterima.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(prgf –</a:t>
            </a:r>
            <a:r>
              <a:rPr sz="1800" spc="7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21)</a:t>
            </a:r>
            <a:endParaRPr sz="1800">
              <a:latin typeface="Tahoma"/>
              <a:cs typeface="Tahoma"/>
            </a:endParaRPr>
          </a:p>
          <a:p>
            <a:pPr marL="355600" marR="420370" indent="-343535" algn="just">
              <a:lnSpc>
                <a:spcPct val="79800"/>
              </a:lnSpc>
              <a:spcBef>
                <a:spcPts val="69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Biaya pemeliharaan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obyek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disepakati  dalam akad menjadi tanggungan penyewa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diakui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sebagai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beban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pada saat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terjadinya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(prgf –</a:t>
            </a:r>
            <a:r>
              <a:rPr sz="18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22)</a:t>
            </a:r>
            <a:endParaRPr sz="1800">
              <a:latin typeface="Tahoma"/>
              <a:cs typeface="Tahoma"/>
            </a:endParaRPr>
          </a:p>
          <a:p>
            <a:pPr marL="354965" marR="5080" indent="-342900">
              <a:lnSpc>
                <a:spcPct val="80000"/>
              </a:lnSpc>
              <a:spcBef>
                <a:spcPts val="68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Biaya pemeliharaan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obyek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ijarah,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dalam ijarah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muntahiyah bittamlik melalui penjualan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obyek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 secara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bertahap, akan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meningkat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sejalan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dengan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peningkatan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kepemilikan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obyek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(prgf –  23)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41</a:t>
            </a:fld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6231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Perpindahan Kepemilikan </a:t>
            </a:r>
            <a:r>
              <a:rPr sz="1600" dirty="0">
                <a:solidFill>
                  <a:srgbClr val="CC0000"/>
                </a:solidFill>
              </a:rPr>
              <a:t>(prgf </a:t>
            </a:r>
            <a:r>
              <a:rPr sz="1600" spc="-5" dirty="0">
                <a:solidFill>
                  <a:srgbClr val="CC0000"/>
                </a:solidFill>
              </a:rPr>
              <a:t>–</a:t>
            </a:r>
            <a:r>
              <a:rPr sz="1600" spc="15" dirty="0">
                <a:solidFill>
                  <a:srgbClr val="CC0000"/>
                </a:solidFill>
              </a:rPr>
              <a:t> </a:t>
            </a:r>
            <a:r>
              <a:rPr sz="1600" spc="-5" dirty="0">
                <a:solidFill>
                  <a:srgbClr val="CC0000"/>
                </a:solidFill>
              </a:rPr>
              <a:t>24)</a:t>
            </a:r>
            <a:endParaRPr sz="1600"/>
          </a:p>
        </p:txBody>
      </p:sp>
      <p:sp>
        <p:nvSpPr>
          <p:cNvPr id="8" name="object 8"/>
          <p:cNvSpPr txBox="1"/>
          <p:nvPr/>
        </p:nvSpPr>
        <p:spPr>
          <a:xfrm>
            <a:off x="1515757" y="1832863"/>
            <a:ext cx="8362950" cy="446278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83565" marR="5080" indent="-583565">
              <a:lnSpc>
                <a:spcPct val="80000"/>
              </a:lnSpc>
              <a:spcBef>
                <a:spcPts val="765"/>
              </a:spcBef>
              <a:buAutoNum type="alphaLcParenBoth"/>
              <a:tabLst>
                <a:tab pos="58356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hibah, maka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penyewa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mengakui aset dan  keuntungan sebesar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nilai wajar objek ijarah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 diterima;</a:t>
            </a:r>
            <a:endParaRPr sz="2800">
              <a:latin typeface="Tahoma"/>
              <a:cs typeface="Tahoma"/>
            </a:endParaRPr>
          </a:p>
          <a:p>
            <a:pPr marL="592455" marR="461009" indent="-592455" algn="just">
              <a:lnSpc>
                <a:spcPct val="80000"/>
              </a:lnSpc>
              <a:spcBef>
                <a:spcPts val="675"/>
              </a:spcBef>
              <a:buAutoNum type="alphaLcParenBoth"/>
              <a:tabLst>
                <a:tab pos="59245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pembelian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sebelum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masa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akad berakhir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, maka  penyewa mengakui aset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sebesar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pembayaran 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sisa cicilan sewa atau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jumlah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yang</a:t>
            </a:r>
            <a:r>
              <a:rPr sz="28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disepakati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;</a:t>
            </a:r>
            <a:endParaRPr sz="2800">
              <a:latin typeface="Tahoma"/>
              <a:cs typeface="Tahoma"/>
            </a:endParaRPr>
          </a:p>
          <a:p>
            <a:pPr marL="560070" marR="562610" indent="-560070">
              <a:lnSpc>
                <a:spcPct val="80000"/>
              </a:lnSpc>
              <a:spcBef>
                <a:spcPts val="670"/>
              </a:spcBef>
              <a:buAutoNum type="alphaLcParenBoth"/>
              <a:tabLst>
                <a:tab pos="56007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pembelian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setelah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masa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akad berakhir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,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maka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penyewa mengakui aset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sebesar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pembayaran 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yang disepakati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;</a:t>
            </a:r>
            <a:r>
              <a:rPr sz="28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atau</a:t>
            </a:r>
            <a:endParaRPr sz="2800">
              <a:latin typeface="Tahoma"/>
              <a:cs typeface="Tahoma"/>
            </a:endParaRPr>
          </a:p>
          <a:p>
            <a:pPr marL="592455" marR="6985" indent="-592455">
              <a:lnSpc>
                <a:spcPct val="79800"/>
              </a:lnSpc>
              <a:spcBef>
                <a:spcPts val="690"/>
              </a:spcBef>
              <a:buAutoNum type="alphaLcParenBoth"/>
              <a:tabLst>
                <a:tab pos="59245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pembelian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objek ijarah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secara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bertahap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, maka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penyewa mengakui aset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sebesar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biaya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perolehan 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objek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ijarah yang</a:t>
            </a:r>
            <a:r>
              <a:rPr sz="28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diterima.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42</a:t>
            </a:fld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876046"/>
            <a:ext cx="9794875" cy="6216650"/>
            <a:chOff x="504319" y="876046"/>
            <a:chExt cx="9794875" cy="62166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3369" y="1568196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69870" y="882396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6" y="863206"/>
                  </a:moveTo>
                  <a:lnTo>
                    <a:pt x="158496" y="355092"/>
                  </a:ln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2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5957" y="627280"/>
                  </a:lnTo>
                  <a:lnTo>
                    <a:pt x="86868" y="626364"/>
                  </a:lnTo>
                  <a:lnTo>
                    <a:pt x="86868" y="825602"/>
                  </a:lnTo>
                  <a:lnTo>
                    <a:pt x="89916" y="828865"/>
                  </a:lnTo>
                  <a:lnTo>
                    <a:pt x="125701" y="851746"/>
                  </a:lnTo>
                  <a:lnTo>
                    <a:pt x="158496" y="863206"/>
                  </a:lnTo>
                  <a:close/>
                </a:path>
                <a:path w="1752600" h="1066800">
                  <a:moveTo>
                    <a:pt x="86868" y="825602"/>
                  </a:moveTo>
                  <a:lnTo>
                    <a:pt x="86868" y="627888"/>
                  </a:lnTo>
                  <a:lnTo>
                    <a:pt x="85957" y="627280"/>
                  </a:lnTo>
                  <a:lnTo>
                    <a:pt x="65746" y="647628"/>
                  </a:lnTo>
                  <a:lnTo>
                    <a:pt x="50482" y="671893"/>
                  </a:lnTo>
                  <a:lnTo>
                    <a:pt x="41219" y="698158"/>
                  </a:lnTo>
                  <a:lnTo>
                    <a:pt x="38100" y="725424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6868" y="825602"/>
                  </a:lnTo>
                  <a:close/>
                </a:path>
                <a:path w="1752600" h="1066800">
                  <a:moveTo>
                    <a:pt x="911352" y="1065622"/>
                  </a:moveTo>
                  <a:lnTo>
                    <a:pt x="911352" y="83820"/>
                  </a:lnTo>
                  <a:lnTo>
                    <a:pt x="878109" y="61579"/>
                  </a:lnTo>
                  <a:lnTo>
                    <a:pt x="840867" y="45339"/>
                  </a:lnTo>
                  <a:lnTo>
                    <a:pt x="800766" y="35385"/>
                  </a:lnTo>
                  <a:lnTo>
                    <a:pt x="758952" y="32004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2" y="128016"/>
                  </a:lnTo>
                  <a:lnTo>
                    <a:pt x="566928" y="128016"/>
                  </a:lnTo>
                  <a:lnTo>
                    <a:pt x="534781" y="114895"/>
                  </a:lnTo>
                  <a:lnTo>
                    <a:pt x="500634" y="105346"/>
                  </a:lnTo>
                  <a:lnTo>
                    <a:pt x="465343" y="99512"/>
                  </a:lnTo>
                  <a:lnTo>
                    <a:pt x="429768" y="97536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8" y="324612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2" y="355092"/>
                  </a:lnTo>
                  <a:lnTo>
                    <a:pt x="158496" y="355092"/>
                  </a:lnTo>
                  <a:lnTo>
                    <a:pt x="158496" y="863206"/>
                  </a:lnTo>
                  <a:lnTo>
                    <a:pt x="167922" y="866499"/>
                  </a:lnTo>
                  <a:lnTo>
                    <a:pt x="214884" y="871728"/>
                  </a:lnTo>
                  <a:lnTo>
                    <a:pt x="228600" y="871728"/>
                  </a:lnTo>
                  <a:lnTo>
                    <a:pt x="236220" y="870204"/>
                  </a:lnTo>
                  <a:lnTo>
                    <a:pt x="236220" y="873528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2" y="1002792"/>
                  </a:lnTo>
                  <a:lnTo>
                    <a:pt x="549425" y="1000267"/>
                  </a:lnTo>
                  <a:lnTo>
                    <a:pt x="590359" y="992886"/>
                  </a:lnTo>
                  <a:lnTo>
                    <a:pt x="629864" y="980932"/>
                  </a:lnTo>
                  <a:lnTo>
                    <a:pt x="667512" y="964692"/>
                  </a:lnTo>
                  <a:lnTo>
                    <a:pt x="667512" y="966216"/>
                  </a:lnTo>
                  <a:lnTo>
                    <a:pt x="701674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2" y="1066800"/>
                  </a:lnTo>
                  <a:lnTo>
                    <a:pt x="911352" y="1065622"/>
                  </a:lnTo>
                  <a:close/>
                </a:path>
                <a:path w="1752600" h="1066800">
                  <a:moveTo>
                    <a:pt x="236220" y="873528"/>
                  </a:moveTo>
                  <a:lnTo>
                    <a:pt x="236220" y="870204"/>
                  </a:lnTo>
                  <a:lnTo>
                    <a:pt x="234696" y="871728"/>
                  </a:lnTo>
                  <a:lnTo>
                    <a:pt x="236220" y="873528"/>
                  </a:lnTo>
                  <a:close/>
                </a:path>
                <a:path w="1752600" h="1066800">
                  <a:moveTo>
                    <a:pt x="1712976" y="307848"/>
                  </a:move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6" y="134112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8" y="0"/>
                  </a:lnTo>
                  <a:lnTo>
                    <a:pt x="1316783" y="3905"/>
                  </a:lnTo>
                  <a:lnTo>
                    <a:pt x="1276731" y="15240"/>
                  </a:lnTo>
                  <a:lnTo>
                    <a:pt x="1240678" y="33432"/>
                  </a:lnTo>
                  <a:lnTo>
                    <a:pt x="1210056" y="57912"/>
                  </a:lnTo>
                  <a:lnTo>
                    <a:pt x="1181695" y="33432"/>
                  </a:lnTo>
                  <a:lnTo>
                    <a:pt x="1147762" y="15240"/>
                  </a:lnTo>
                  <a:lnTo>
                    <a:pt x="1109543" y="3905"/>
                  </a:lnTo>
                  <a:lnTo>
                    <a:pt x="1068324" y="0"/>
                  </a:lnTo>
                  <a:lnTo>
                    <a:pt x="1019556" y="5762"/>
                  </a:lnTo>
                  <a:lnTo>
                    <a:pt x="975360" y="22098"/>
                  </a:lnTo>
                  <a:lnTo>
                    <a:pt x="938022" y="47577"/>
                  </a:lnTo>
                  <a:lnTo>
                    <a:pt x="909828" y="80772"/>
                  </a:lnTo>
                  <a:lnTo>
                    <a:pt x="911352" y="83820"/>
                  </a:lnTo>
                  <a:lnTo>
                    <a:pt x="911352" y="1065622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70"/>
                  </a:lnTo>
                  <a:lnTo>
                    <a:pt x="1139001" y="944435"/>
                  </a:lnTo>
                  <a:lnTo>
                    <a:pt x="1158240" y="905256"/>
                  </a:lnTo>
                  <a:lnTo>
                    <a:pt x="1158240" y="906780"/>
                  </a:lnTo>
                  <a:lnTo>
                    <a:pt x="1186743" y="919019"/>
                  </a:lnTo>
                  <a:lnTo>
                    <a:pt x="1217104" y="928116"/>
                  </a:lnTo>
                  <a:lnTo>
                    <a:pt x="1248894" y="933783"/>
                  </a:lnTo>
                  <a:lnTo>
                    <a:pt x="1281684" y="935736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80" y="743712"/>
                  </a:lnTo>
                  <a:lnTo>
                    <a:pt x="1516380" y="742188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694688" y="655878"/>
                  </a:lnTo>
                  <a:lnTo>
                    <a:pt x="1694688" y="377952"/>
                  </a:lnTo>
                  <a:lnTo>
                    <a:pt x="1702689" y="361426"/>
                  </a:lnTo>
                  <a:lnTo>
                    <a:pt x="1708404" y="344043"/>
                  </a:lnTo>
                  <a:lnTo>
                    <a:pt x="1711833" y="326088"/>
                  </a:lnTo>
                  <a:lnTo>
                    <a:pt x="1712976" y="307848"/>
                  </a:lnTo>
                  <a:close/>
                </a:path>
                <a:path w="1752600" h="1066800">
                  <a:moveTo>
                    <a:pt x="1752600" y="516636"/>
                  </a:move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8" y="377952"/>
                  </a:lnTo>
                  <a:lnTo>
                    <a:pt x="1694688" y="655878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600" y="516636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69869" y="882396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5" y="355091"/>
                  </a:move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1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6867" y="627887"/>
                  </a:lnTo>
                  <a:lnTo>
                    <a:pt x="50482" y="671893"/>
                  </a:lnTo>
                  <a:lnTo>
                    <a:pt x="38099" y="725423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9915" y="828865"/>
                  </a:lnTo>
                  <a:lnTo>
                    <a:pt x="125701" y="851746"/>
                  </a:lnTo>
                  <a:lnTo>
                    <a:pt x="167922" y="866499"/>
                  </a:lnTo>
                  <a:lnTo>
                    <a:pt x="214883" y="871727"/>
                  </a:lnTo>
                  <a:lnTo>
                    <a:pt x="222503" y="871727"/>
                  </a:lnTo>
                  <a:lnTo>
                    <a:pt x="228599" y="871727"/>
                  </a:lnTo>
                  <a:lnTo>
                    <a:pt x="236219" y="870203"/>
                  </a:lnTo>
                  <a:lnTo>
                    <a:pt x="234695" y="871727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1" y="1002791"/>
                  </a:lnTo>
                  <a:lnTo>
                    <a:pt x="549425" y="1000267"/>
                  </a:lnTo>
                  <a:lnTo>
                    <a:pt x="590359" y="992885"/>
                  </a:lnTo>
                  <a:lnTo>
                    <a:pt x="629864" y="980932"/>
                  </a:lnTo>
                  <a:lnTo>
                    <a:pt x="667511" y="964691"/>
                  </a:lnTo>
                  <a:lnTo>
                    <a:pt x="667511" y="966215"/>
                  </a:lnTo>
                  <a:lnTo>
                    <a:pt x="701673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1" y="1066799"/>
                  </a:lnTo>
                  <a:lnTo>
                    <a:pt x="946701" y="1062890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69"/>
                  </a:lnTo>
                  <a:lnTo>
                    <a:pt x="1139001" y="944435"/>
                  </a:lnTo>
                  <a:lnTo>
                    <a:pt x="1158239" y="905255"/>
                  </a:lnTo>
                  <a:lnTo>
                    <a:pt x="1158239" y="906779"/>
                  </a:lnTo>
                  <a:lnTo>
                    <a:pt x="1186743" y="919019"/>
                  </a:lnTo>
                  <a:lnTo>
                    <a:pt x="1217104" y="928115"/>
                  </a:lnTo>
                  <a:lnTo>
                    <a:pt x="1248894" y="933783"/>
                  </a:lnTo>
                  <a:lnTo>
                    <a:pt x="1281683" y="935735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79" y="743711"/>
                  </a:lnTo>
                  <a:lnTo>
                    <a:pt x="1516379" y="742187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599" y="516635"/>
                  </a:ln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7" y="377951"/>
                  </a:lnTo>
                  <a:lnTo>
                    <a:pt x="1702688" y="361426"/>
                  </a:lnTo>
                  <a:lnTo>
                    <a:pt x="1708403" y="344042"/>
                  </a:lnTo>
                  <a:lnTo>
                    <a:pt x="1711832" y="326088"/>
                  </a:lnTo>
                  <a:lnTo>
                    <a:pt x="1712975" y="307847"/>
                  </a:ln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5" y="134111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7" y="0"/>
                  </a:lnTo>
                  <a:lnTo>
                    <a:pt x="1316783" y="3905"/>
                  </a:lnTo>
                  <a:lnTo>
                    <a:pt x="1276730" y="15239"/>
                  </a:lnTo>
                  <a:lnTo>
                    <a:pt x="1240678" y="33432"/>
                  </a:lnTo>
                  <a:lnTo>
                    <a:pt x="1210055" y="57911"/>
                  </a:lnTo>
                  <a:lnTo>
                    <a:pt x="1181695" y="33432"/>
                  </a:lnTo>
                  <a:lnTo>
                    <a:pt x="1147762" y="15239"/>
                  </a:lnTo>
                  <a:lnTo>
                    <a:pt x="1109543" y="3905"/>
                  </a:lnTo>
                  <a:lnTo>
                    <a:pt x="1068323" y="0"/>
                  </a:lnTo>
                  <a:lnTo>
                    <a:pt x="1019555" y="5762"/>
                  </a:lnTo>
                  <a:lnTo>
                    <a:pt x="975359" y="22097"/>
                  </a:lnTo>
                  <a:lnTo>
                    <a:pt x="938021" y="47577"/>
                  </a:lnTo>
                  <a:lnTo>
                    <a:pt x="909827" y="80771"/>
                  </a:lnTo>
                  <a:lnTo>
                    <a:pt x="911351" y="83819"/>
                  </a:lnTo>
                  <a:lnTo>
                    <a:pt x="878109" y="61579"/>
                  </a:lnTo>
                  <a:lnTo>
                    <a:pt x="840866" y="45338"/>
                  </a:lnTo>
                  <a:lnTo>
                    <a:pt x="800766" y="35385"/>
                  </a:lnTo>
                  <a:lnTo>
                    <a:pt x="758951" y="32003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1" y="128015"/>
                  </a:lnTo>
                  <a:lnTo>
                    <a:pt x="566927" y="128015"/>
                  </a:lnTo>
                  <a:lnTo>
                    <a:pt x="534781" y="114895"/>
                  </a:lnTo>
                  <a:lnTo>
                    <a:pt x="500633" y="105346"/>
                  </a:lnTo>
                  <a:lnTo>
                    <a:pt x="465343" y="99512"/>
                  </a:lnTo>
                  <a:lnTo>
                    <a:pt x="429767" y="97535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7" y="324611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1" y="355091"/>
                  </a:lnTo>
                  <a:lnTo>
                    <a:pt x="158495" y="355091"/>
                  </a:lnTo>
                  <a:close/>
                </a:path>
                <a:path w="1752600" h="1066800">
                  <a:moveTo>
                    <a:pt x="86867" y="627887"/>
                  </a:moveTo>
                  <a:lnTo>
                    <a:pt x="107989" y="636127"/>
                  </a:lnTo>
                  <a:lnTo>
                    <a:pt x="130111" y="642365"/>
                  </a:lnTo>
                  <a:lnTo>
                    <a:pt x="153090" y="646318"/>
                  </a:lnTo>
                  <a:lnTo>
                    <a:pt x="176783" y="647699"/>
                  </a:lnTo>
                  <a:lnTo>
                    <a:pt x="181355" y="647699"/>
                  </a:lnTo>
                  <a:lnTo>
                    <a:pt x="185927" y="647699"/>
                  </a:lnTo>
                  <a:lnTo>
                    <a:pt x="190499" y="647699"/>
                  </a:lnTo>
                </a:path>
                <a:path w="1752600" h="1066800">
                  <a:moveTo>
                    <a:pt x="236219" y="870203"/>
                  </a:moveTo>
                  <a:lnTo>
                    <a:pt x="247626" y="868775"/>
                  </a:lnTo>
                  <a:lnTo>
                    <a:pt x="258889" y="866774"/>
                  </a:lnTo>
                  <a:lnTo>
                    <a:pt x="269867" y="864203"/>
                  </a:lnTo>
                  <a:lnTo>
                    <a:pt x="280415" y="861059"/>
                  </a:lnTo>
                </a:path>
                <a:path w="1752600" h="1066800">
                  <a:moveTo>
                    <a:pt x="640079" y="922019"/>
                  </a:moveTo>
                  <a:lnTo>
                    <a:pt x="646080" y="933426"/>
                  </a:lnTo>
                  <a:lnTo>
                    <a:pt x="652652" y="944689"/>
                  </a:lnTo>
                  <a:lnTo>
                    <a:pt x="659796" y="955667"/>
                  </a:lnTo>
                  <a:lnTo>
                    <a:pt x="667511" y="966215"/>
                  </a:lnTo>
                </a:path>
                <a:path w="1752600" h="1066800">
                  <a:moveTo>
                    <a:pt x="1158239" y="905255"/>
                  </a:moveTo>
                  <a:lnTo>
                    <a:pt x="1161621" y="893587"/>
                  </a:lnTo>
                  <a:lnTo>
                    <a:pt x="1164716" y="881633"/>
                  </a:lnTo>
                  <a:lnTo>
                    <a:pt x="1167241" y="869680"/>
                  </a:lnTo>
                  <a:lnTo>
                    <a:pt x="1168907" y="85801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48835" y="1442974"/>
              <a:ext cx="143763" cy="1894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26841" y="940308"/>
              <a:ext cx="1537970" cy="387350"/>
            </a:xfrm>
            <a:custGeom>
              <a:avLst/>
              <a:gdLst/>
              <a:ahLst/>
              <a:cxnLst/>
              <a:rect l="l" t="t" r="r" b="b"/>
              <a:pathLst>
                <a:path w="1537970" h="387350">
                  <a:moveTo>
                    <a:pt x="1479803" y="387095"/>
                  </a:moveTo>
                  <a:lnTo>
                    <a:pt x="1497210" y="372546"/>
                  </a:lnTo>
                  <a:lnTo>
                    <a:pt x="1512760" y="356425"/>
                  </a:lnTo>
                  <a:lnTo>
                    <a:pt x="1526309" y="338875"/>
                  </a:lnTo>
                  <a:lnTo>
                    <a:pt x="1537715" y="320039"/>
                  </a:lnTo>
                </a:path>
                <a:path w="1537970" h="387350">
                  <a:moveTo>
                    <a:pt x="1399031" y="106679"/>
                  </a:moveTo>
                  <a:lnTo>
                    <a:pt x="1399031" y="105155"/>
                  </a:lnTo>
                  <a:lnTo>
                    <a:pt x="1398984" y="97416"/>
                  </a:lnTo>
                  <a:lnTo>
                    <a:pt x="1398650" y="90106"/>
                  </a:lnTo>
                  <a:lnTo>
                    <a:pt x="1397746" y="83081"/>
                  </a:lnTo>
                  <a:lnTo>
                    <a:pt x="1395983" y="76199"/>
                  </a:lnTo>
                </a:path>
                <a:path w="1537970" h="387350">
                  <a:moveTo>
                    <a:pt x="1053083" y="0"/>
                  </a:moveTo>
                  <a:lnTo>
                    <a:pt x="1043606" y="9191"/>
                  </a:lnTo>
                  <a:lnTo>
                    <a:pt x="1035557" y="18668"/>
                  </a:lnTo>
                  <a:lnTo>
                    <a:pt x="1028652" y="28717"/>
                  </a:lnTo>
                  <a:lnTo>
                    <a:pt x="1022603" y="39623"/>
                  </a:lnTo>
                </a:path>
                <a:path w="1537970" h="387350">
                  <a:moveTo>
                    <a:pt x="752855" y="22859"/>
                  </a:moveTo>
                  <a:lnTo>
                    <a:pt x="748569" y="31122"/>
                  </a:lnTo>
                  <a:lnTo>
                    <a:pt x="744854" y="39814"/>
                  </a:lnTo>
                  <a:lnTo>
                    <a:pt x="741711" y="48791"/>
                  </a:lnTo>
                  <a:lnTo>
                    <a:pt x="739139" y="57911"/>
                  </a:lnTo>
                </a:path>
                <a:path w="1537970" h="387350">
                  <a:moveTo>
                    <a:pt x="463295" y="103631"/>
                  </a:moveTo>
                  <a:lnTo>
                    <a:pt x="451318" y="94535"/>
                  </a:lnTo>
                  <a:lnTo>
                    <a:pt x="438340" y="85724"/>
                  </a:lnTo>
                  <a:lnTo>
                    <a:pt x="424505" y="77485"/>
                  </a:lnTo>
                  <a:lnTo>
                    <a:pt x="409955" y="70103"/>
                  </a:lnTo>
                </a:path>
                <a:path w="1537970" h="387350">
                  <a:moveTo>
                    <a:pt x="0" y="297179"/>
                  </a:moveTo>
                  <a:lnTo>
                    <a:pt x="2285" y="306085"/>
                  </a:lnTo>
                  <a:lnTo>
                    <a:pt x="4571" y="314705"/>
                  </a:lnTo>
                  <a:lnTo>
                    <a:pt x="6857" y="323326"/>
                  </a:lnTo>
                  <a:lnTo>
                    <a:pt x="9143" y="33223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52749" y="18608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291083" y="88391"/>
                  </a:move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52749" y="18608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144779" y="0"/>
                  </a:move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24479" y="2015997"/>
              <a:ext cx="242823" cy="18186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273" y="4204716"/>
              <a:ext cx="2291080" cy="2316480"/>
            </a:xfrm>
            <a:custGeom>
              <a:avLst/>
              <a:gdLst/>
              <a:ahLst/>
              <a:cxnLst/>
              <a:rect l="l" t="t" r="r" b="b"/>
              <a:pathLst>
                <a:path w="2291079" h="2316479">
                  <a:moveTo>
                    <a:pt x="2290568" y="0"/>
                  </a:moveTo>
                  <a:lnTo>
                    <a:pt x="1199384" y="944879"/>
                  </a:lnTo>
                  <a:lnTo>
                    <a:pt x="342896" y="944879"/>
                  </a:lnTo>
                  <a:lnTo>
                    <a:pt x="287375" y="947865"/>
                  </a:lnTo>
                  <a:lnTo>
                    <a:pt x="234670" y="956511"/>
                  </a:lnTo>
                  <a:lnTo>
                    <a:pt x="185494" y="970350"/>
                  </a:lnTo>
                  <a:lnTo>
                    <a:pt x="140560" y="988917"/>
                  </a:lnTo>
                  <a:lnTo>
                    <a:pt x="100583" y="1011745"/>
                  </a:lnTo>
                  <a:lnTo>
                    <a:pt x="66275" y="1038368"/>
                  </a:lnTo>
                  <a:lnTo>
                    <a:pt x="38349" y="1068319"/>
                  </a:lnTo>
                  <a:lnTo>
                    <a:pt x="17519" y="1101132"/>
                  </a:lnTo>
                  <a:lnTo>
                    <a:pt x="0" y="1173479"/>
                  </a:lnTo>
                  <a:lnTo>
                    <a:pt x="0" y="2087879"/>
                  </a:lnTo>
                  <a:lnTo>
                    <a:pt x="17519" y="2160227"/>
                  </a:lnTo>
                  <a:lnTo>
                    <a:pt x="38349" y="2193040"/>
                  </a:lnTo>
                  <a:lnTo>
                    <a:pt x="66275" y="2222991"/>
                  </a:lnTo>
                  <a:lnTo>
                    <a:pt x="100583" y="2249614"/>
                  </a:lnTo>
                  <a:lnTo>
                    <a:pt x="140560" y="2272442"/>
                  </a:lnTo>
                  <a:lnTo>
                    <a:pt x="185494" y="2291009"/>
                  </a:lnTo>
                  <a:lnTo>
                    <a:pt x="234670" y="2304848"/>
                  </a:lnTo>
                  <a:lnTo>
                    <a:pt x="287375" y="2313494"/>
                  </a:lnTo>
                  <a:lnTo>
                    <a:pt x="342896" y="2316479"/>
                  </a:lnTo>
                  <a:lnTo>
                    <a:pt x="1714496" y="2316479"/>
                  </a:lnTo>
                  <a:lnTo>
                    <a:pt x="1770019" y="2313494"/>
                  </a:lnTo>
                  <a:lnTo>
                    <a:pt x="1822725" y="2304848"/>
                  </a:lnTo>
                  <a:lnTo>
                    <a:pt x="1871901" y="2291009"/>
                  </a:lnTo>
                  <a:lnTo>
                    <a:pt x="1916835" y="2272442"/>
                  </a:lnTo>
                  <a:lnTo>
                    <a:pt x="1956812" y="2249614"/>
                  </a:lnTo>
                  <a:lnTo>
                    <a:pt x="1991121" y="2222991"/>
                  </a:lnTo>
                  <a:lnTo>
                    <a:pt x="2019046" y="2193040"/>
                  </a:lnTo>
                  <a:lnTo>
                    <a:pt x="2039877" y="2160227"/>
                  </a:lnTo>
                  <a:lnTo>
                    <a:pt x="2057396" y="2087879"/>
                  </a:lnTo>
                  <a:lnTo>
                    <a:pt x="2057396" y="1173479"/>
                  </a:lnTo>
                  <a:lnTo>
                    <a:pt x="2039877" y="1101132"/>
                  </a:lnTo>
                  <a:lnTo>
                    <a:pt x="2019046" y="1068319"/>
                  </a:lnTo>
                  <a:lnTo>
                    <a:pt x="1991121" y="1038368"/>
                  </a:lnTo>
                  <a:lnTo>
                    <a:pt x="1956812" y="1011745"/>
                  </a:lnTo>
                  <a:lnTo>
                    <a:pt x="1916835" y="988917"/>
                  </a:lnTo>
                  <a:lnTo>
                    <a:pt x="1871901" y="970350"/>
                  </a:lnTo>
                  <a:lnTo>
                    <a:pt x="1822725" y="956511"/>
                  </a:lnTo>
                  <a:lnTo>
                    <a:pt x="1770019" y="947865"/>
                  </a:lnTo>
                  <a:lnTo>
                    <a:pt x="1714496" y="944879"/>
                  </a:lnTo>
                  <a:lnTo>
                    <a:pt x="2290568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31273" y="4204716"/>
              <a:ext cx="2291080" cy="2316480"/>
            </a:xfrm>
            <a:custGeom>
              <a:avLst/>
              <a:gdLst/>
              <a:ahLst/>
              <a:cxnLst/>
              <a:rect l="l" t="t" r="r" b="b"/>
              <a:pathLst>
                <a:path w="2291079" h="2316479">
                  <a:moveTo>
                    <a:pt x="342896" y="944879"/>
                  </a:moveTo>
                  <a:lnTo>
                    <a:pt x="287375" y="947865"/>
                  </a:lnTo>
                  <a:lnTo>
                    <a:pt x="234670" y="956511"/>
                  </a:lnTo>
                  <a:lnTo>
                    <a:pt x="185494" y="970350"/>
                  </a:lnTo>
                  <a:lnTo>
                    <a:pt x="140560" y="988917"/>
                  </a:lnTo>
                  <a:lnTo>
                    <a:pt x="100583" y="1011745"/>
                  </a:lnTo>
                  <a:lnTo>
                    <a:pt x="66275" y="1038368"/>
                  </a:lnTo>
                  <a:lnTo>
                    <a:pt x="38349" y="1068319"/>
                  </a:lnTo>
                  <a:lnTo>
                    <a:pt x="17519" y="1101132"/>
                  </a:lnTo>
                  <a:lnTo>
                    <a:pt x="0" y="1173479"/>
                  </a:lnTo>
                  <a:lnTo>
                    <a:pt x="0" y="2087879"/>
                  </a:lnTo>
                  <a:lnTo>
                    <a:pt x="17519" y="2160227"/>
                  </a:lnTo>
                  <a:lnTo>
                    <a:pt x="38349" y="2193040"/>
                  </a:lnTo>
                  <a:lnTo>
                    <a:pt x="66275" y="2222991"/>
                  </a:lnTo>
                  <a:lnTo>
                    <a:pt x="100583" y="2249614"/>
                  </a:lnTo>
                  <a:lnTo>
                    <a:pt x="140560" y="2272442"/>
                  </a:lnTo>
                  <a:lnTo>
                    <a:pt x="185494" y="2291009"/>
                  </a:lnTo>
                  <a:lnTo>
                    <a:pt x="234670" y="2304848"/>
                  </a:lnTo>
                  <a:lnTo>
                    <a:pt x="287375" y="2313494"/>
                  </a:lnTo>
                  <a:lnTo>
                    <a:pt x="342896" y="2316479"/>
                  </a:lnTo>
                  <a:lnTo>
                    <a:pt x="1714496" y="2316479"/>
                  </a:lnTo>
                  <a:lnTo>
                    <a:pt x="1770019" y="2313494"/>
                  </a:lnTo>
                  <a:lnTo>
                    <a:pt x="1822725" y="2304848"/>
                  </a:lnTo>
                  <a:lnTo>
                    <a:pt x="1871901" y="2291009"/>
                  </a:lnTo>
                  <a:lnTo>
                    <a:pt x="1916835" y="2272442"/>
                  </a:lnTo>
                  <a:lnTo>
                    <a:pt x="1956812" y="2249614"/>
                  </a:lnTo>
                  <a:lnTo>
                    <a:pt x="1991121" y="2222991"/>
                  </a:lnTo>
                  <a:lnTo>
                    <a:pt x="2019046" y="2193040"/>
                  </a:lnTo>
                  <a:lnTo>
                    <a:pt x="2039877" y="2160227"/>
                  </a:lnTo>
                  <a:lnTo>
                    <a:pt x="2057396" y="2087879"/>
                  </a:lnTo>
                  <a:lnTo>
                    <a:pt x="2057396" y="1173479"/>
                  </a:lnTo>
                  <a:lnTo>
                    <a:pt x="2039877" y="1101132"/>
                  </a:lnTo>
                  <a:lnTo>
                    <a:pt x="2019046" y="1068319"/>
                  </a:lnTo>
                  <a:lnTo>
                    <a:pt x="1991121" y="1038368"/>
                  </a:lnTo>
                  <a:lnTo>
                    <a:pt x="1956812" y="1011745"/>
                  </a:lnTo>
                  <a:lnTo>
                    <a:pt x="1916835" y="988917"/>
                  </a:lnTo>
                  <a:lnTo>
                    <a:pt x="1871901" y="970350"/>
                  </a:lnTo>
                  <a:lnTo>
                    <a:pt x="1822725" y="956511"/>
                  </a:lnTo>
                  <a:lnTo>
                    <a:pt x="1770019" y="947865"/>
                  </a:lnTo>
                  <a:lnTo>
                    <a:pt x="1714496" y="944879"/>
                  </a:lnTo>
                  <a:lnTo>
                    <a:pt x="2290568" y="0"/>
                  </a:lnTo>
                  <a:lnTo>
                    <a:pt x="1199384" y="944879"/>
                  </a:lnTo>
                  <a:lnTo>
                    <a:pt x="342896" y="944879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96134" y="29291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4974335" y="3223259"/>
                  </a:moveTo>
                  <a:lnTo>
                    <a:pt x="4974335" y="2055875"/>
                  </a:lnTo>
                  <a:lnTo>
                    <a:pt x="4970831" y="2021762"/>
                  </a:lnTo>
                  <a:lnTo>
                    <a:pt x="4943969" y="1957214"/>
                  </a:lnTo>
                  <a:lnTo>
                    <a:pt x="4893234" y="1899038"/>
                  </a:lnTo>
                  <a:lnTo>
                    <a:pt x="4859889" y="1872889"/>
                  </a:lnTo>
                  <a:lnTo>
                    <a:pt x="4821745" y="1848992"/>
                  </a:lnTo>
                  <a:lnTo>
                    <a:pt x="4779192" y="1827569"/>
                  </a:lnTo>
                  <a:lnTo>
                    <a:pt x="4732621" y="1808838"/>
                  </a:lnTo>
                  <a:lnTo>
                    <a:pt x="4682421" y="1793019"/>
                  </a:lnTo>
                  <a:lnTo>
                    <a:pt x="4628981" y="1780332"/>
                  </a:lnTo>
                  <a:lnTo>
                    <a:pt x="4572693" y="1770999"/>
                  </a:lnTo>
                  <a:lnTo>
                    <a:pt x="4513945" y="1765237"/>
                  </a:lnTo>
                  <a:lnTo>
                    <a:pt x="4453127" y="1763267"/>
                  </a:lnTo>
                  <a:lnTo>
                    <a:pt x="3151631" y="1763267"/>
                  </a:lnTo>
                  <a:lnTo>
                    <a:pt x="0" y="0"/>
                  </a:lnTo>
                  <a:lnTo>
                    <a:pt x="2371343" y="1763267"/>
                  </a:lnTo>
                  <a:lnTo>
                    <a:pt x="2310526" y="1765237"/>
                  </a:lnTo>
                  <a:lnTo>
                    <a:pt x="2251778" y="1770999"/>
                  </a:lnTo>
                  <a:lnTo>
                    <a:pt x="2195490" y="1780332"/>
                  </a:lnTo>
                  <a:lnTo>
                    <a:pt x="2142050" y="1793019"/>
                  </a:lnTo>
                  <a:lnTo>
                    <a:pt x="2091850" y="1808838"/>
                  </a:lnTo>
                  <a:lnTo>
                    <a:pt x="2045279" y="1827569"/>
                  </a:lnTo>
                  <a:lnTo>
                    <a:pt x="2002726" y="1848992"/>
                  </a:lnTo>
                  <a:lnTo>
                    <a:pt x="1964582" y="1872889"/>
                  </a:lnTo>
                  <a:lnTo>
                    <a:pt x="1931237" y="1899038"/>
                  </a:lnTo>
                  <a:lnTo>
                    <a:pt x="1903080" y="1927220"/>
                  </a:lnTo>
                  <a:lnTo>
                    <a:pt x="1863891" y="1988802"/>
                  </a:lnTo>
                  <a:lnTo>
                    <a:pt x="1850135" y="2055875"/>
                  </a:lnTo>
                  <a:lnTo>
                    <a:pt x="1850135" y="3223259"/>
                  </a:lnTo>
                  <a:lnTo>
                    <a:pt x="1863891" y="3290333"/>
                  </a:lnTo>
                  <a:lnTo>
                    <a:pt x="1903080" y="3351915"/>
                  </a:lnTo>
                  <a:lnTo>
                    <a:pt x="1931237" y="3380097"/>
                  </a:lnTo>
                  <a:lnTo>
                    <a:pt x="1964582" y="3406246"/>
                  </a:lnTo>
                  <a:lnTo>
                    <a:pt x="2002726" y="3430142"/>
                  </a:lnTo>
                  <a:lnTo>
                    <a:pt x="2045279" y="3451566"/>
                  </a:lnTo>
                  <a:lnTo>
                    <a:pt x="2091850" y="3470297"/>
                  </a:lnTo>
                  <a:lnTo>
                    <a:pt x="2142050" y="3486116"/>
                  </a:lnTo>
                  <a:lnTo>
                    <a:pt x="2195490" y="3498802"/>
                  </a:lnTo>
                  <a:lnTo>
                    <a:pt x="2251778" y="3508136"/>
                  </a:lnTo>
                  <a:lnTo>
                    <a:pt x="2310526" y="3513898"/>
                  </a:lnTo>
                  <a:lnTo>
                    <a:pt x="2371343" y="3515867"/>
                  </a:lnTo>
                  <a:lnTo>
                    <a:pt x="4453127" y="3515867"/>
                  </a:lnTo>
                  <a:lnTo>
                    <a:pt x="4513945" y="3513898"/>
                  </a:lnTo>
                  <a:lnTo>
                    <a:pt x="4572693" y="3508136"/>
                  </a:lnTo>
                  <a:lnTo>
                    <a:pt x="4628981" y="3498802"/>
                  </a:lnTo>
                  <a:lnTo>
                    <a:pt x="4682421" y="3486116"/>
                  </a:lnTo>
                  <a:lnTo>
                    <a:pt x="4732621" y="3470297"/>
                  </a:lnTo>
                  <a:lnTo>
                    <a:pt x="4779192" y="3451566"/>
                  </a:lnTo>
                  <a:lnTo>
                    <a:pt x="4821745" y="3430142"/>
                  </a:lnTo>
                  <a:lnTo>
                    <a:pt x="4859889" y="3406246"/>
                  </a:lnTo>
                  <a:lnTo>
                    <a:pt x="4893234" y="3380097"/>
                  </a:lnTo>
                  <a:lnTo>
                    <a:pt x="4921391" y="3351915"/>
                  </a:lnTo>
                  <a:lnTo>
                    <a:pt x="4960579" y="3290333"/>
                  </a:lnTo>
                  <a:lnTo>
                    <a:pt x="4970831" y="3257373"/>
                  </a:lnTo>
                  <a:lnTo>
                    <a:pt x="4974335" y="322325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96134" y="29291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2371343" y="1763267"/>
                  </a:moveTo>
                  <a:lnTo>
                    <a:pt x="2310526" y="1765237"/>
                  </a:lnTo>
                  <a:lnTo>
                    <a:pt x="2251778" y="1770999"/>
                  </a:lnTo>
                  <a:lnTo>
                    <a:pt x="2195490" y="1780332"/>
                  </a:lnTo>
                  <a:lnTo>
                    <a:pt x="2142050" y="1793019"/>
                  </a:lnTo>
                  <a:lnTo>
                    <a:pt x="2091850" y="1808838"/>
                  </a:lnTo>
                  <a:lnTo>
                    <a:pt x="2045279" y="1827569"/>
                  </a:lnTo>
                  <a:lnTo>
                    <a:pt x="2002726" y="1848992"/>
                  </a:lnTo>
                  <a:lnTo>
                    <a:pt x="1964582" y="1872889"/>
                  </a:lnTo>
                  <a:lnTo>
                    <a:pt x="1931237" y="1899038"/>
                  </a:lnTo>
                  <a:lnTo>
                    <a:pt x="1903080" y="1927220"/>
                  </a:lnTo>
                  <a:lnTo>
                    <a:pt x="1863891" y="1988802"/>
                  </a:lnTo>
                  <a:lnTo>
                    <a:pt x="1850135" y="2055875"/>
                  </a:lnTo>
                  <a:lnTo>
                    <a:pt x="1850135" y="3223259"/>
                  </a:lnTo>
                  <a:lnTo>
                    <a:pt x="1863891" y="3290333"/>
                  </a:lnTo>
                  <a:lnTo>
                    <a:pt x="1903080" y="3351915"/>
                  </a:lnTo>
                  <a:lnTo>
                    <a:pt x="1931237" y="3380097"/>
                  </a:lnTo>
                  <a:lnTo>
                    <a:pt x="1964582" y="3406246"/>
                  </a:lnTo>
                  <a:lnTo>
                    <a:pt x="2002726" y="3430142"/>
                  </a:lnTo>
                  <a:lnTo>
                    <a:pt x="2045279" y="3451566"/>
                  </a:lnTo>
                  <a:lnTo>
                    <a:pt x="2091850" y="3470297"/>
                  </a:lnTo>
                  <a:lnTo>
                    <a:pt x="2142050" y="3486116"/>
                  </a:lnTo>
                  <a:lnTo>
                    <a:pt x="2195490" y="3498802"/>
                  </a:lnTo>
                  <a:lnTo>
                    <a:pt x="2251778" y="3508136"/>
                  </a:lnTo>
                  <a:lnTo>
                    <a:pt x="2310526" y="3513898"/>
                  </a:lnTo>
                  <a:lnTo>
                    <a:pt x="2371343" y="3515867"/>
                  </a:lnTo>
                  <a:lnTo>
                    <a:pt x="4453127" y="3515867"/>
                  </a:lnTo>
                  <a:lnTo>
                    <a:pt x="4513945" y="3513898"/>
                  </a:lnTo>
                  <a:lnTo>
                    <a:pt x="4572693" y="3508136"/>
                  </a:lnTo>
                  <a:lnTo>
                    <a:pt x="4628981" y="3498802"/>
                  </a:lnTo>
                  <a:lnTo>
                    <a:pt x="4682421" y="3486116"/>
                  </a:lnTo>
                  <a:lnTo>
                    <a:pt x="4732621" y="3470297"/>
                  </a:lnTo>
                  <a:lnTo>
                    <a:pt x="4779192" y="3451566"/>
                  </a:lnTo>
                  <a:lnTo>
                    <a:pt x="4821745" y="3430142"/>
                  </a:lnTo>
                  <a:lnTo>
                    <a:pt x="4859889" y="3406246"/>
                  </a:lnTo>
                  <a:lnTo>
                    <a:pt x="4893234" y="3380097"/>
                  </a:lnTo>
                  <a:lnTo>
                    <a:pt x="4921391" y="3351915"/>
                  </a:lnTo>
                  <a:lnTo>
                    <a:pt x="4960579" y="3290333"/>
                  </a:lnTo>
                  <a:lnTo>
                    <a:pt x="4974335" y="3223259"/>
                  </a:lnTo>
                  <a:lnTo>
                    <a:pt x="4974335" y="2055875"/>
                  </a:lnTo>
                  <a:lnTo>
                    <a:pt x="4960579" y="1988802"/>
                  </a:lnTo>
                  <a:lnTo>
                    <a:pt x="4921391" y="1927220"/>
                  </a:lnTo>
                  <a:lnTo>
                    <a:pt x="4893234" y="1899038"/>
                  </a:lnTo>
                  <a:lnTo>
                    <a:pt x="4859889" y="1872889"/>
                  </a:lnTo>
                  <a:lnTo>
                    <a:pt x="4821745" y="1848992"/>
                  </a:lnTo>
                  <a:lnTo>
                    <a:pt x="4779192" y="1827569"/>
                  </a:lnTo>
                  <a:lnTo>
                    <a:pt x="4732621" y="1808838"/>
                  </a:lnTo>
                  <a:lnTo>
                    <a:pt x="4682421" y="1793019"/>
                  </a:lnTo>
                  <a:lnTo>
                    <a:pt x="4628981" y="1780332"/>
                  </a:lnTo>
                  <a:lnTo>
                    <a:pt x="4572693" y="1770999"/>
                  </a:lnTo>
                  <a:lnTo>
                    <a:pt x="4513945" y="1765237"/>
                  </a:lnTo>
                  <a:lnTo>
                    <a:pt x="4453127" y="1763267"/>
                  </a:lnTo>
                  <a:lnTo>
                    <a:pt x="3151631" y="1763267"/>
                  </a:lnTo>
                  <a:lnTo>
                    <a:pt x="0" y="0"/>
                  </a:lnTo>
                  <a:lnTo>
                    <a:pt x="2371343" y="1763267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235327" y="5185662"/>
            <a:ext cx="2679065" cy="79311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indent="120014">
              <a:lnSpc>
                <a:spcPct val="80000"/>
              </a:lnSpc>
              <a:spcBef>
                <a:spcPts val="765"/>
              </a:spcBef>
            </a:pPr>
            <a:r>
              <a:rPr sz="2800" spc="25" dirty="0">
                <a:solidFill>
                  <a:srgbClr val="00254B"/>
                </a:solidFill>
                <a:latin typeface="Verdana"/>
                <a:cs typeface="Verdana"/>
              </a:rPr>
              <a:t>Penyajian</a:t>
            </a:r>
            <a:r>
              <a:rPr sz="2800" spc="-254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800" spc="5" dirty="0">
                <a:solidFill>
                  <a:srgbClr val="00254B"/>
                </a:solidFill>
                <a:latin typeface="Verdana"/>
                <a:cs typeface="Verdana"/>
              </a:rPr>
              <a:t>dan  </a:t>
            </a:r>
            <a:r>
              <a:rPr sz="2800" spc="15" dirty="0">
                <a:solidFill>
                  <a:srgbClr val="00254B"/>
                </a:solidFill>
                <a:latin typeface="Verdana"/>
                <a:cs typeface="Verdana"/>
              </a:rPr>
              <a:t>p</a:t>
            </a:r>
            <a:r>
              <a:rPr sz="2800" spc="-15" dirty="0">
                <a:solidFill>
                  <a:srgbClr val="00254B"/>
                </a:solidFill>
                <a:latin typeface="Verdana"/>
                <a:cs typeface="Verdana"/>
              </a:rPr>
              <a:t>e</a:t>
            </a:r>
            <a:r>
              <a:rPr sz="2800" spc="1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2800" spc="15" dirty="0">
                <a:solidFill>
                  <a:srgbClr val="00254B"/>
                </a:solidFill>
                <a:latin typeface="Verdana"/>
                <a:cs typeface="Verdana"/>
              </a:rPr>
              <a:t>g</a:t>
            </a:r>
            <a:r>
              <a:rPr sz="2800" spc="10" dirty="0">
                <a:solidFill>
                  <a:srgbClr val="00254B"/>
                </a:solidFill>
                <a:latin typeface="Verdana"/>
                <a:cs typeface="Verdana"/>
              </a:rPr>
              <a:t>un</a:t>
            </a:r>
            <a:r>
              <a:rPr sz="2800" spc="15" dirty="0">
                <a:solidFill>
                  <a:srgbClr val="00254B"/>
                </a:solidFill>
                <a:latin typeface="Verdana"/>
                <a:cs typeface="Verdana"/>
              </a:rPr>
              <a:t>g</a:t>
            </a:r>
            <a:r>
              <a:rPr sz="2800" spc="20" dirty="0">
                <a:solidFill>
                  <a:srgbClr val="00254B"/>
                </a:solidFill>
                <a:latin typeface="Verdana"/>
                <a:cs typeface="Verdana"/>
              </a:rPr>
              <a:t>k</a:t>
            </a:r>
            <a:r>
              <a:rPr sz="2800" spc="-20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r>
              <a:rPr sz="2800" spc="25" dirty="0">
                <a:solidFill>
                  <a:srgbClr val="00254B"/>
                </a:solidFill>
                <a:latin typeface="Verdana"/>
                <a:cs typeface="Verdana"/>
              </a:rPr>
              <a:t>p</a:t>
            </a:r>
            <a:r>
              <a:rPr sz="2800" spc="-20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r>
              <a:rPr sz="2800" spc="15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86164" y="5179566"/>
            <a:ext cx="1821180" cy="1121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2400" dirty="0">
                <a:solidFill>
                  <a:srgbClr val="00254B"/>
                </a:solidFill>
                <a:latin typeface="Verdana"/>
                <a:cs typeface="Verdana"/>
              </a:rPr>
              <a:t>Bahasan  </a:t>
            </a:r>
            <a:r>
              <a:rPr sz="2400" spc="-15" dirty="0">
                <a:solidFill>
                  <a:srgbClr val="00254B"/>
                </a:solidFill>
                <a:latin typeface="Verdana"/>
                <a:cs typeface="Verdana"/>
              </a:rPr>
              <a:t>s</a:t>
            </a:r>
            <a:r>
              <a:rPr sz="2400" spc="-5" dirty="0">
                <a:solidFill>
                  <a:srgbClr val="00254B"/>
                </a:solidFill>
                <a:latin typeface="Verdana"/>
                <a:cs typeface="Verdana"/>
              </a:rPr>
              <a:t>e</a:t>
            </a:r>
            <a:r>
              <a:rPr sz="2400" spc="60" dirty="0">
                <a:solidFill>
                  <a:srgbClr val="00254B"/>
                </a:solidFill>
                <a:latin typeface="Verdana"/>
                <a:cs typeface="Verdana"/>
              </a:rPr>
              <a:t>l</a:t>
            </a:r>
            <a:r>
              <a:rPr sz="2400" spc="-5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2400" spc="50" dirty="0">
                <a:solidFill>
                  <a:srgbClr val="00254B"/>
                </a:solidFill>
                <a:latin typeface="Verdana"/>
                <a:cs typeface="Verdana"/>
              </a:rPr>
              <a:t>j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u</a:t>
            </a:r>
            <a:r>
              <a:rPr sz="2400" spc="45" dirty="0">
                <a:solidFill>
                  <a:srgbClr val="00254B"/>
                </a:solidFill>
                <a:latin typeface="Verdana"/>
                <a:cs typeface="Verdana"/>
              </a:rPr>
              <a:t>t</a:t>
            </a:r>
            <a:r>
              <a:rPr sz="2400" spc="2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2400" spc="-45" dirty="0">
                <a:solidFill>
                  <a:srgbClr val="00254B"/>
                </a:solidFill>
                <a:latin typeface="Verdana"/>
                <a:cs typeface="Verdana"/>
              </a:rPr>
              <a:t>y</a:t>
            </a:r>
            <a:r>
              <a:rPr sz="2400" spc="-5" dirty="0">
                <a:solidFill>
                  <a:srgbClr val="00254B"/>
                </a:solidFill>
                <a:latin typeface="Verdana"/>
                <a:cs typeface="Verdana"/>
              </a:rPr>
              <a:t>a  </a:t>
            </a:r>
            <a:r>
              <a:rPr sz="2400" dirty="0">
                <a:solidFill>
                  <a:srgbClr val="00254B"/>
                </a:solidFill>
                <a:latin typeface="Verdana"/>
                <a:cs typeface="Verdana"/>
              </a:rPr>
              <a:t>apa 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kek</a:t>
            </a:r>
            <a:r>
              <a:rPr sz="2400" spc="-29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00254B"/>
                </a:solidFill>
                <a:latin typeface="Verdana"/>
                <a:cs typeface="Verdana"/>
              </a:rPr>
              <a:t>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8455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5" dirty="0"/>
              <a:t>jara</a:t>
            </a:r>
            <a:r>
              <a:rPr dirty="0"/>
              <a:t>h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2318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PENYAJIAN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1424317" y="1902966"/>
            <a:ext cx="8523605" cy="2281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Pendapatan ijarah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disajikan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secara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neto  setelah dikurangi beban-beban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yang terkait,  misalnya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beban penyusutan, beban  pemeliharaan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dan perbaikan,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dan</a:t>
            </a:r>
            <a:r>
              <a:rPr sz="32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sebagainya</a:t>
            </a:r>
            <a:endParaRPr sz="3200">
              <a:latin typeface="Tahoma"/>
              <a:cs typeface="Tahoma"/>
            </a:endParaRPr>
          </a:p>
          <a:p>
            <a:pPr marL="354965">
              <a:lnSpc>
                <a:spcPct val="100000"/>
              </a:lnSpc>
              <a:spcBef>
                <a:spcPts val="1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31)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5147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PENGUNGKAPAN </a:t>
            </a:r>
            <a:r>
              <a:rPr sz="2000" spc="-5" dirty="0">
                <a:solidFill>
                  <a:srgbClr val="CC0000"/>
                </a:solidFill>
              </a:rPr>
              <a:t>(prgf 32 </a:t>
            </a:r>
            <a:r>
              <a:rPr sz="2000" dirty="0">
                <a:solidFill>
                  <a:srgbClr val="CC0000"/>
                </a:solidFill>
              </a:rPr>
              <a:t>–</a:t>
            </a:r>
            <a:r>
              <a:rPr sz="2000" spc="-40" dirty="0">
                <a:solidFill>
                  <a:srgbClr val="CC0000"/>
                </a:solidFill>
              </a:rPr>
              <a:t> </a:t>
            </a:r>
            <a:r>
              <a:rPr sz="2000" spc="-5" dirty="0">
                <a:solidFill>
                  <a:srgbClr val="CC0000"/>
                </a:solidFill>
              </a:rPr>
              <a:t>33)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1424317" y="1869439"/>
            <a:ext cx="8521065" cy="43599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45465" marR="163830" indent="-533400">
              <a:lnSpc>
                <a:spcPts val="3020"/>
              </a:lnSpc>
              <a:spcBef>
                <a:spcPts val="480"/>
              </a:spcBef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32 Pemilik mengungkapkan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dalam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laporan keuangan  terkait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transaksi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 dan ijarah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muntahiyah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bittamlik, tetapi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terbatas,</a:t>
            </a:r>
            <a:r>
              <a:rPr sz="28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pada:</a:t>
            </a:r>
            <a:endParaRPr sz="2800">
              <a:latin typeface="Tahoma"/>
              <a:cs typeface="Tahoma"/>
            </a:endParaRPr>
          </a:p>
          <a:p>
            <a:pPr marL="927100" marR="45085" indent="-457834">
              <a:lnSpc>
                <a:spcPts val="2590"/>
              </a:lnSpc>
              <a:spcBef>
                <a:spcPts val="560"/>
              </a:spcBef>
              <a:buClr>
                <a:srgbClr val="00254B"/>
              </a:buClr>
              <a:buFont typeface="Tahoma"/>
              <a:buAutoNum type="alphaLcParenBoth"/>
              <a:tabLst>
                <a:tab pos="961390" algn="l"/>
              </a:tabLst>
            </a:pPr>
            <a:r>
              <a:rPr dirty="0"/>
              <a:t>	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penjelasan umum isi akad yang signifikan yang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meliputi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tetapi tidak terbatas</a:t>
            </a:r>
            <a:r>
              <a:rPr sz="24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pada:</a:t>
            </a:r>
            <a:endParaRPr sz="2400">
              <a:latin typeface="Tahoma"/>
              <a:cs typeface="Tahoma"/>
            </a:endParaRPr>
          </a:p>
          <a:p>
            <a:pPr marL="1307465" marR="5080" lvl="1" indent="-381000">
              <a:lnSpc>
                <a:spcPts val="2170"/>
              </a:lnSpc>
              <a:spcBef>
                <a:spcPts val="459"/>
              </a:spcBef>
              <a:buAutoNum type="romanLcParenBoth"/>
              <a:tabLst>
                <a:tab pos="1308100" algn="l"/>
                <a:tab pos="13087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keberadaan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wa’ad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pengalihan kepemilikan dan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mekanisme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yang  digunakan (jika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ada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wa’ad pengalihan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kepemilikan);</a:t>
            </a:r>
            <a:endParaRPr sz="2000">
              <a:latin typeface="Tahoma"/>
              <a:cs typeface="Tahoma"/>
            </a:endParaRPr>
          </a:p>
          <a:p>
            <a:pPr marL="1317625" lvl="1" indent="-391160">
              <a:lnSpc>
                <a:spcPct val="100000"/>
              </a:lnSpc>
              <a:spcBef>
                <a:spcPts val="195"/>
              </a:spcBef>
              <a:buAutoNum type="romanLcParenBoth"/>
              <a:tabLst>
                <a:tab pos="131826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pembatasan-pembatasan, misalnya</a:t>
            </a:r>
            <a:r>
              <a:rPr sz="20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ijarahlanjut;</a:t>
            </a:r>
            <a:endParaRPr sz="2000">
              <a:latin typeface="Tahoma"/>
              <a:cs typeface="Tahoma"/>
            </a:endParaRPr>
          </a:p>
          <a:p>
            <a:pPr marL="1387475" lvl="1" indent="-461009">
              <a:lnSpc>
                <a:spcPct val="100000"/>
              </a:lnSpc>
              <a:spcBef>
                <a:spcPts val="240"/>
              </a:spcBef>
              <a:buAutoNum type="romanLcParenBoth"/>
              <a:tabLst>
                <a:tab pos="138811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agunan yang digunakan (jika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ada);</a:t>
            </a:r>
            <a:endParaRPr sz="2000">
              <a:latin typeface="Tahoma"/>
              <a:cs typeface="Tahoma"/>
            </a:endParaRPr>
          </a:p>
          <a:p>
            <a:pPr marL="927100" marR="1199515" indent="-457200">
              <a:lnSpc>
                <a:spcPts val="2580"/>
              </a:lnSpc>
              <a:spcBef>
                <a:spcPts val="620"/>
              </a:spcBef>
              <a:buClr>
                <a:srgbClr val="00254B"/>
              </a:buClr>
              <a:buFont typeface="Tahoma"/>
              <a:buAutoNum type="alphaLcParenBoth"/>
              <a:tabLst>
                <a:tab pos="970280" algn="l"/>
              </a:tabLst>
            </a:pPr>
            <a:r>
              <a:rPr dirty="0"/>
              <a:t>	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nilai perolehan dan akumulasi penyusutan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atau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amortisasi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untuk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setiap kelompok aset</a:t>
            </a:r>
            <a:r>
              <a:rPr sz="24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ijarah;</a:t>
            </a:r>
            <a:endParaRPr sz="2400">
              <a:latin typeface="Tahoma"/>
              <a:cs typeface="Tahoma"/>
            </a:endParaRPr>
          </a:p>
          <a:p>
            <a:pPr marL="940435" indent="-471805">
              <a:lnSpc>
                <a:spcPct val="100000"/>
              </a:lnSpc>
              <a:spcBef>
                <a:spcPts val="250"/>
              </a:spcBef>
              <a:buAutoNum type="alphaLcParenBoth"/>
              <a:tabLst>
                <a:tab pos="941069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keberadaan transaksi jual-dan-ijarah (jika</a:t>
            </a:r>
            <a:r>
              <a:rPr sz="2400" spc="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ada)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45</a:t>
            </a:fld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5147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PENGUNGKAPAN </a:t>
            </a:r>
            <a:r>
              <a:rPr sz="2000" spc="-5" dirty="0">
                <a:solidFill>
                  <a:srgbClr val="CC0000"/>
                </a:solidFill>
              </a:rPr>
              <a:t>(prgf 32 </a:t>
            </a:r>
            <a:r>
              <a:rPr sz="2000" dirty="0">
                <a:solidFill>
                  <a:srgbClr val="CC0000"/>
                </a:solidFill>
              </a:rPr>
              <a:t>–</a:t>
            </a:r>
            <a:r>
              <a:rPr sz="2000" spc="-40" dirty="0">
                <a:solidFill>
                  <a:srgbClr val="CC0000"/>
                </a:solidFill>
              </a:rPr>
              <a:t> </a:t>
            </a:r>
            <a:r>
              <a:rPr sz="2000" spc="-5" dirty="0">
                <a:solidFill>
                  <a:srgbClr val="CC0000"/>
                </a:solidFill>
              </a:rPr>
              <a:t>33)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1424317" y="1680463"/>
            <a:ext cx="8480425" cy="44481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469265" marR="215265" indent="-457200">
              <a:lnSpc>
                <a:spcPct val="80000"/>
              </a:lnSpc>
              <a:spcBef>
                <a:spcPts val="765"/>
              </a:spcBef>
              <a:buAutoNum type="arabicPeriod" startAt="33"/>
              <a:tabLst>
                <a:tab pos="61976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Penyewa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mengungkapkan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dalam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laporan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keuangan terkait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transaksi ijarah dan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ijarah  muntahiyah bittamlik, tetapi tidak terbatas,</a:t>
            </a:r>
            <a:r>
              <a:rPr sz="2800" spc="10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pada:</a:t>
            </a:r>
            <a:endParaRPr sz="2800">
              <a:latin typeface="Tahoma"/>
              <a:cs typeface="Tahoma"/>
            </a:endParaRPr>
          </a:p>
          <a:p>
            <a:pPr marL="850900" marR="5080" lvl="1" indent="-381000">
              <a:lnSpc>
                <a:spcPct val="79600"/>
              </a:lnSpc>
              <a:spcBef>
                <a:spcPts val="580"/>
              </a:spcBef>
              <a:buAutoNum type="alphaLcParenBoth"/>
              <a:tabLst>
                <a:tab pos="96139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penjelasan umum isi akad yang signifikan yang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meliputi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tetapi tidak terbatas</a:t>
            </a:r>
            <a:r>
              <a:rPr sz="24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pada:</a:t>
            </a:r>
            <a:endParaRPr sz="2400">
              <a:latin typeface="Tahoma"/>
              <a:cs typeface="Tahoma"/>
            </a:endParaRPr>
          </a:p>
          <a:p>
            <a:pPr marL="1270000" lvl="2" indent="-343535">
              <a:lnSpc>
                <a:spcPts val="2380"/>
              </a:lnSpc>
              <a:buAutoNum type="romanLcParenBoth"/>
              <a:tabLst>
                <a:tab pos="1270635" algn="l"/>
              </a:tabLst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total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pembayaran;</a:t>
            </a:r>
            <a:endParaRPr sz="2000">
              <a:latin typeface="Tahoma"/>
              <a:cs typeface="Tahoma"/>
            </a:endParaRPr>
          </a:p>
          <a:p>
            <a:pPr marL="1270000" marR="335915" lvl="2" indent="-342900">
              <a:lnSpc>
                <a:spcPct val="80200"/>
              </a:lnSpc>
              <a:spcBef>
                <a:spcPts val="475"/>
              </a:spcBef>
              <a:buClr>
                <a:srgbClr val="00254B"/>
              </a:buClr>
              <a:buFont typeface="Tahoma"/>
              <a:buAutoNum type="romanLcParenBoth"/>
              <a:tabLst>
                <a:tab pos="1318260" algn="l"/>
              </a:tabLst>
            </a:pPr>
            <a:r>
              <a:rPr dirty="0"/>
              <a:t>	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keberadaan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wa’ad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pemilik untuk pengalihan kepemilikan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dan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mekanisme yang digunakan (jika ada wa’ad pemilik untuk  pengalihan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kepemilikan);</a:t>
            </a:r>
            <a:endParaRPr sz="2000">
              <a:latin typeface="Tahoma"/>
              <a:cs typeface="Tahoma"/>
            </a:endParaRPr>
          </a:p>
          <a:p>
            <a:pPr marL="1375410" lvl="2" indent="-448945">
              <a:lnSpc>
                <a:spcPct val="100000"/>
              </a:lnSpc>
              <a:buAutoNum type="romanLcParenBoth"/>
              <a:tabLst>
                <a:tab pos="137604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pembatasan-pembatasan, misalnya</a:t>
            </a:r>
            <a:r>
              <a:rPr sz="20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ijarahlanjut;</a:t>
            </a:r>
            <a:endParaRPr sz="2000">
              <a:latin typeface="Tahoma"/>
              <a:cs typeface="Tahoma"/>
            </a:endParaRPr>
          </a:p>
          <a:p>
            <a:pPr marL="1385570" lvl="2" indent="-459105">
              <a:lnSpc>
                <a:spcPct val="100000"/>
              </a:lnSpc>
              <a:buAutoNum type="romanLcParenBoth"/>
              <a:tabLst>
                <a:tab pos="138620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agunan yang digunakan (jika ada);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dan</a:t>
            </a:r>
            <a:endParaRPr sz="2000">
              <a:latin typeface="Tahoma"/>
              <a:cs typeface="Tahoma"/>
            </a:endParaRPr>
          </a:p>
          <a:p>
            <a:pPr marL="850265" marR="303530" lvl="1" indent="-381000" algn="just">
              <a:lnSpc>
                <a:spcPct val="79800"/>
              </a:lnSpc>
              <a:spcBef>
                <a:spcPts val="605"/>
              </a:spcBef>
              <a:buAutoNum type="alphaLcParenBoth"/>
              <a:tabLst>
                <a:tab pos="97028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keberadaan transaksi jual-dan-ijarah dan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keuntungan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atau kerugian yang diakui (jika ada transaksi jualdan-  ijarah).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46</a:t>
            </a:fld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876046"/>
            <a:ext cx="9794875" cy="6216650"/>
            <a:chOff x="504319" y="876046"/>
            <a:chExt cx="9794875" cy="62166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3369" y="1491996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69870" y="882396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6" y="863206"/>
                  </a:moveTo>
                  <a:lnTo>
                    <a:pt x="158496" y="355092"/>
                  </a:ln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2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5957" y="627280"/>
                  </a:lnTo>
                  <a:lnTo>
                    <a:pt x="86868" y="626364"/>
                  </a:lnTo>
                  <a:lnTo>
                    <a:pt x="86868" y="825602"/>
                  </a:lnTo>
                  <a:lnTo>
                    <a:pt x="89916" y="828865"/>
                  </a:lnTo>
                  <a:lnTo>
                    <a:pt x="125701" y="851746"/>
                  </a:lnTo>
                  <a:lnTo>
                    <a:pt x="158496" y="863206"/>
                  </a:lnTo>
                  <a:close/>
                </a:path>
                <a:path w="1752600" h="1066800">
                  <a:moveTo>
                    <a:pt x="86868" y="825602"/>
                  </a:moveTo>
                  <a:lnTo>
                    <a:pt x="86868" y="627888"/>
                  </a:lnTo>
                  <a:lnTo>
                    <a:pt x="85957" y="627280"/>
                  </a:lnTo>
                  <a:lnTo>
                    <a:pt x="65746" y="647628"/>
                  </a:lnTo>
                  <a:lnTo>
                    <a:pt x="50482" y="671893"/>
                  </a:lnTo>
                  <a:lnTo>
                    <a:pt x="41219" y="698158"/>
                  </a:lnTo>
                  <a:lnTo>
                    <a:pt x="38100" y="725424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6868" y="825602"/>
                  </a:lnTo>
                  <a:close/>
                </a:path>
                <a:path w="1752600" h="1066800">
                  <a:moveTo>
                    <a:pt x="911352" y="1065622"/>
                  </a:moveTo>
                  <a:lnTo>
                    <a:pt x="911352" y="83820"/>
                  </a:lnTo>
                  <a:lnTo>
                    <a:pt x="878109" y="61579"/>
                  </a:lnTo>
                  <a:lnTo>
                    <a:pt x="840867" y="45339"/>
                  </a:lnTo>
                  <a:lnTo>
                    <a:pt x="800766" y="35385"/>
                  </a:lnTo>
                  <a:lnTo>
                    <a:pt x="758952" y="32004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2" y="128016"/>
                  </a:lnTo>
                  <a:lnTo>
                    <a:pt x="566928" y="128016"/>
                  </a:lnTo>
                  <a:lnTo>
                    <a:pt x="534781" y="114895"/>
                  </a:lnTo>
                  <a:lnTo>
                    <a:pt x="500634" y="105346"/>
                  </a:lnTo>
                  <a:lnTo>
                    <a:pt x="465343" y="99512"/>
                  </a:lnTo>
                  <a:lnTo>
                    <a:pt x="429768" y="97536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8" y="324612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2" y="355092"/>
                  </a:lnTo>
                  <a:lnTo>
                    <a:pt x="158496" y="355092"/>
                  </a:lnTo>
                  <a:lnTo>
                    <a:pt x="158496" y="863206"/>
                  </a:lnTo>
                  <a:lnTo>
                    <a:pt x="167922" y="866499"/>
                  </a:lnTo>
                  <a:lnTo>
                    <a:pt x="214884" y="871728"/>
                  </a:lnTo>
                  <a:lnTo>
                    <a:pt x="228600" y="871728"/>
                  </a:lnTo>
                  <a:lnTo>
                    <a:pt x="236220" y="870204"/>
                  </a:lnTo>
                  <a:lnTo>
                    <a:pt x="236220" y="873528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2" y="1002792"/>
                  </a:lnTo>
                  <a:lnTo>
                    <a:pt x="549425" y="1000267"/>
                  </a:lnTo>
                  <a:lnTo>
                    <a:pt x="590359" y="992886"/>
                  </a:lnTo>
                  <a:lnTo>
                    <a:pt x="629864" y="980932"/>
                  </a:lnTo>
                  <a:lnTo>
                    <a:pt x="667512" y="964692"/>
                  </a:lnTo>
                  <a:lnTo>
                    <a:pt x="667512" y="966216"/>
                  </a:lnTo>
                  <a:lnTo>
                    <a:pt x="701674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2" y="1066800"/>
                  </a:lnTo>
                  <a:lnTo>
                    <a:pt x="911352" y="1065622"/>
                  </a:lnTo>
                  <a:close/>
                </a:path>
                <a:path w="1752600" h="1066800">
                  <a:moveTo>
                    <a:pt x="236220" y="873528"/>
                  </a:moveTo>
                  <a:lnTo>
                    <a:pt x="236220" y="870204"/>
                  </a:lnTo>
                  <a:lnTo>
                    <a:pt x="234696" y="871728"/>
                  </a:lnTo>
                  <a:lnTo>
                    <a:pt x="236220" y="873528"/>
                  </a:lnTo>
                  <a:close/>
                </a:path>
                <a:path w="1752600" h="1066800">
                  <a:moveTo>
                    <a:pt x="1712976" y="307848"/>
                  </a:move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6" y="134112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8" y="0"/>
                  </a:lnTo>
                  <a:lnTo>
                    <a:pt x="1316783" y="3905"/>
                  </a:lnTo>
                  <a:lnTo>
                    <a:pt x="1276731" y="15240"/>
                  </a:lnTo>
                  <a:lnTo>
                    <a:pt x="1240678" y="33432"/>
                  </a:lnTo>
                  <a:lnTo>
                    <a:pt x="1210056" y="57912"/>
                  </a:lnTo>
                  <a:lnTo>
                    <a:pt x="1181695" y="33432"/>
                  </a:lnTo>
                  <a:lnTo>
                    <a:pt x="1147762" y="15240"/>
                  </a:lnTo>
                  <a:lnTo>
                    <a:pt x="1109543" y="3905"/>
                  </a:lnTo>
                  <a:lnTo>
                    <a:pt x="1068324" y="0"/>
                  </a:lnTo>
                  <a:lnTo>
                    <a:pt x="1019556" y="5762"/>
                  </a:lnTo>
                  <a:lnTo>
                    <a:pt x="975360" y="22098"/>
                  </a:lnTo>
                  <a:lnTo>
                    <a:pt x="938022" y="47577"/>
                  </a:lnTo>
                  <a:lnTo>
                    <a:pt x="909828" y="80772"/>
                  </a:lnTo>
                  <a:lnTo>
                    <a:pt x="911352" y="83820"/>
                  </a:lnTo>
                  <a:lnTo>
                    <a:pt x="911352" y="1065622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70"/>
                  </a:lnTo>
                  <a:lnTo>
                    <a:pt x="1139001" y="944435"/>
                  </a:lnTo>
                  <a:lnTo>
                    <a:pt x="1158240" y="905256"/>
                  </a:lnTo>
                  <a:lnTo>
                    <a:pt x="1158240" y="906780"/>
                  </a:lnTo>
                  <a:lnTo>
                    <a:pt x="1186743" y="919019"/>
                  </a:lnTo>
                  <a:lnTo>
                    <a:pt x="1217104" y="928116"/>
                  </a:lnTo>
                  <a:lnTo>
                    <a:pt x="1248894" y="933783"/>
                  </a:lnTo>
                  <a:lnTo>
                    <a:pt x="1281684" y="935736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80" y="743712"/>
                  </a:lnTo>
                  <a:lnTo>
                    <a:pt x="1516380" y="742188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694688" y="655878"/>
                  </a:lnTo>
                  <a:lnTo>
                    <a:pt x="1694688" y="377952"/>
                  </a:lnTo>
                  <a:lnTo>
                    <a:pt x="1702689" y="361426"/>
                  </a:lnTo>
                  <a:lnTo>
                    <a:pt x="1708404" y="344043"/>
                  </a:lnTo>
                  <a:lnTo>
                    <a:pt x="1711833" y="326088"/>
                  </a:lnTo>
                  <a:lnTo>
                    <a:pt x="1712976" y="307848"/>
                  </a:lnTo>
                  <a:close/>
                </a:path>
                <a:path w="1752600" h="1066800">
                  <a:moveTo>
                    <a:pt x="1752600" y="516636"/>
                  </a:move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8" y="377952"/>
                  </a:lnTo>
                  <a:lnTo>
                    <a:pt x="1694688" y="655878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600" y="516636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69869" y="882396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5" y="355091"/>
                  </a:move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1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6867" y="627887"/>
                  </a:lnTo>
                  <a:lnTo>
                    <a:pt x="50482" y="671893"/>
                  </a:lnTo>
                  <a:lnTo>
                    <a:pt x="38099" y="725423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9915" y="828865"/>
                  </a:lnTo>
                  <a:lnTo>
                    <a:pt x="125701" y="851746"/>
                  </a:lnTo>
                  <a:lnTo>
                    <a:pt x="167922" y="866499"/>
                  </a:lnTo>
                  <a:lnTo>
                    <a:pt x="214883" y="871727"/>
                  </a:lnTo>
                  <a:lnTo>
                    <a:pt x="222503" y="871727"/>
                  </a:lnTo>
                  <a:lnTo>
                    <a:pt x="228599" y="871727"/>
                  </a:lnTo>
                  <a:lnTo>
                    <a:pt x="236219" y="870203"/>
                  </a:lnTo>
                  <a:lnTo>
                    <a:pt x="234695" y="871727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1" y="1002791"/>
                  </a:lnTo>
                  <a:lnTo>
                    <a:pt x="549425" y="1000267"/>
                  </a:lnTo>
                  <a:lnTo>
                    <a:pt x="590359" y="992885"/>
                  </a:lnTo>
                  <a:lnTo>
                    <a:pt x="629864" y="980932"/>
                  </a:lnTo>
                  <a:lnTo>
                    <a:pt x="667511" y="964691"/>
                  </a:lnTo>
                  <a:lnTo>
                    <a:pt x="667511" y="966215"/>
                  </a:lnTo>
                  <a:lnTo>
                    <a:pt x="701673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1" y="1066799"/>
                  </a:lnTo>
                  <a:lnTo>
                    <a:pt x="946701" y="1062890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69"/>
                  </a:lnTo>
                  <a:lnTo>
                    <a:pt x="1139001" y="944435"/>
                  </a:lnTo>
                  <a:lnTo>
                    <a:pt x="1158239" y="905255"/>
                  </a:lnTo>
                  <a:lnTo>
                    <a:pt x="1158239" y="906779"/>
                  </a:lnTo>
                  <a:lnTo>
                    <a:pt x="1186743" y="919019"/>
                  </a:lnTo>
                  <a:lnTo>
                    <a:pt x="1217104" y="928115"/>
                  </a:lnTo>
                  <a:lnTo>
                    <a:pt x="1248894" y="933783"/>
                  </a:lnTo>
                  <a:lnTo>
                    <a:pt x="1281683" y="935735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79" y="743711"/>
                  </a:lnTo>
                  <a:lnTo>
                    <a:pt x="1516379" y="742187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599" y="516635"/>
                  </a:ln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7" y="377951"/>
                  </a:lnTo>
                  <a:lnTo>
                    <a:pt x="1702688" y="361426"/>
                  </a:lnTo>
                  <a:lnTo>
                    <a:pt x="1708403" y="344042"/>
                  </a:lnTo>
                  <a:lnTo>
                    <a:pt x="1711832" y="326088"/>
                  </a:lnTo>
                  <a:lnTo>
                    <a:pt x="1712975" y="307847"/>
                  </a:ln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5" y="134111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7" y="0"/>
                  </a:lnTo>
                  <a:lnTo>
                    <a:pt x="1316783" y="3905"/>
                  </a:lnTo>
                  <a:lnTo>
                    <a:pt x="1276730" y="15239"/>
                  </a:lnTo>
                  <a:lnTo>
                    <a:pt x="1240678" y="33432"/>
                  </a:lnTo>
                  <a:lnTo>
                    <a:pt x="1210055" y="57911"/>
                  </a:lnTo>
                  <a:lnTo>
                    <a:pt x="1181695" y="33432"/>
                  </a:lnTo>
                  <a:lnTo>
                    <a:pt x="1147762" y="15239"/>
                  </a:lnTo>
                  <a:lnTo>
                    <a:pt x="1109543" y="3905"/>
                  </a:lnTo>
                  <a:lnTo>
                    <a:pt x="1068323" y="0"/>
                  </a:lnTo>
                  <a:lnTo>
                    <a:pt x="1019555" y="5762"/>
                  </a:lnTo>
                  <a:lnTo>
                    <a:pt x="975359" y="22097"/>
                  </a:lnTo>
                  <a:lnTo>
                    <a:pt x="938021" y="47577"/>
                  </a:lnTo>
                  <a:lnTo>
                    <a:pt x="909827" y="80771"/>
                  </a:lnTo>
                  <a:lnTo>
                    <a:pt x="911351" y="83819"/>
                  </a:lnTo>
                  <a:lnTo>
                    <a:pt x="878109" y="61579"/>
                  </a:lnTo>
                  <a:lnTo>
                    <a:pt x="840866" y="45338"/>
                  </a:lnTo>
                  <a:lnTo>
                    <a:pt x="800766" y="35385"/>
                  </a:lnTo>
                  <a:lnTo>
                    <a:pt x="758951" y="32003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1" y="128015"/>
                  </a:lnTo>
                  <a:lnTo>
                    <a:pt x="566927" y="128015"/>
                  </a:lnTo>
                  <a:lnTo>
                    <a:pt x="534781" y="114895"/>
                  </a:lnTo>
                  <a:lnTo>
                    <a:pt x="500633" y="105346"/>
                  </a:lnTo>
                  <a:lnTo>
                    <a:pt x="465343" y="99512"/>
                  </a:lnTo>
                  <a:lnTo>
                    <a:pt x="429767" y="97535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7" y="324611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1" y="355091"/>
                  </a:lnTo>
                  <a:lnTo>
                    <a:pt x="158495" y="355091"/>
                  </a:lnTo>
                  <a:close/>
                </a:path>
                <a:path w="1752600" h="1066800">
                  <a:moveTo>
                    <a:pt x="86867" y="627887"/>
                  </a:moveTo>
                  <a:lnTo>
                    <a:pt x="107989" y="636127"/>
                  </a:lnTo>
                  <a:lnTo>
                    <a:pt x="130111" y="642365"/>
                  </a:lnTo>
                  <a:lnTo>
                    <a:pt x="153090" y="646318"/>
                  </a:lnTo>
                  <a:lnTo>
                    <a:pt x="176783" y="647699"/>
                  </a:lnTo>
                  <a:lnTo>
                    <a:pt x="181355" y="647699"/>
                  </a:lnTo>
                  <a:lnTo>
                    <a:pt x="185927" y="647699"/>
                  </a:lnTo>
                  <a:lnTo>
                    <a:pt x="190499" y="647699"/>
                  </a:lnTo>
                </a:path>
                <a:path w="1752600" h="1066800">
                  <a:moveTo>
                    <a:pt x="236219" y="870203"/>
                  </a:moveTo>
                  <a:lnTo>
                    <a:pt x="247626" y="868775"/>
                  </a:lnTo>
                  <a:lnTo>
                    <a:pt x="258889" y="866774"/>
                  </a:lnTo>
                  <a:lnTo>
                    <a:pt x="269867" y="864203"/>
                  </a:lnTo>
                  <a:lnTo>
                    <a:pt x="280415" y="861059"/>
                  </a:lnTo>
                </a:path>
                <a:path w="1752600" h="1066800">
                  <a:moveTo>
                    <a:pt x="640079" y="922019"/>
                  </a:moveTo>
                  <a:lnTo>
                    <a:pt x="646080" y="933426"/>
                  </a:lnTo>
                  <a:lnTo>
                    <a:pt x="652652" y="944689"/>
                  </a:lnTo>
                  <a:lnTo>
                    <a:pt x="659796" y="955667"/>
                  </a:lnTo>
                  <a:lnTo>
                    <a:pt x="667511" y="966215"/>
                  </a:lnTo>
                </a:path>
                <a:path w="1752600" h="1066800">
                  <a:moveTo>
                    <a:pt x="1158239" y="905255"/>
                  </a:moveTo>
                  <a:lnTo>
                    <a:pt x="1161621" y="893587"/>
                  </a:lnTo>
                  <a:lnTo>
                    <a:pt x="1164716" y="881633"/>
                  </a:lnTo>
                  <a:lnTo>
                    <a:pt x="1167241" y="869680"/>
                  </a:lnTo>
                  <a:lnTo>
                    <a:pt x="1168907" y="85801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48835" y="1442974"/>
              <a:ext cx="143763" cy="1894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26841" y="940308"/>
              <a:ext cx="1537970" cy="387350"/>
            </a:xfrm>
            <a:custGeom>
              <a:avLst/>
              <a:gdLst/>
              <a:ahLst/>
              <a:cxnLst/>
              <a:rect l="l" t="t" r="r" b="b"/>
              <a:pathLst>
                <a:path w="1537970" h="387350">
                  <a:moveTo>
                    <a:pt x="1479803" y="387095"/>
                  </a:moveTo>
                  <a:lnTo>
                    <a:pt x="1497210" y="372546"/>
                  </a:lnTo>
                  <a:lnTo>
                    <a:pt x="1512760" y="356425"/>
                  </a:lnTo>
                  <a:lnTo>
                    <a:pt x="1526309" y="338875"/>
                  </a:lnTo>
                  <a:lnTo>
                    <a:pt x="1537715" y="320039"/>
                  </a:lnTo>
                </a:path>
                <a:path w="1537970" h="387350">
                  <a:moveTo>
                    <a:pt x="1399031" y="106679"/>
                  </a:moveTo>
                  <a:lnTo>
                    <a:pt x="1399031" y="105155"/>
                  </a:lnTo>
                  <a:lnTo>
                    <a:pt x="1398984" y="97416"/>
                  </a:lnTo>
                  <a:lnTo>
                    <a:pt x="1398650" y="90106"/>
                  </a:lnTo>
                  <a:lnTo>
                    <a:pt x="1397746" y="83081"/>
                  </a:lnTo>
                  <a:lnTo>
                    <a:pt x="1395983" y="76199"/>
                  </a:lnTo>
                </a:path>
                <a:path w="1537970" h="387350">
                  <a:moveTo>
                    <a:pt x="1053083" y="0"/>
                  </a:moveTo>
                  <a:lnTo>
                    <a:pt x="1043606" y="9191"/>
                  </a:lnTo>
                  <a:lnTo>
                    <a:pt x="1035557" y="18668"/>
                  </a:lnTo>
                  <a:lnTo>
                    <a:pt x="1028652" y="28717"/>
                  </a:lnTo>
                  <a:lnTo>
                    <a:pt x="1022603" y="39623"/>
                  </a:lnTo>
                </a:path>
                <a:path w="1537970" h="387350">
                  <a:moveTo>
                    <a:pt x="752855" y="22859"/>
                  </a:moveTo>
                  <a:lnTo>
                    <a:pt x="748569" y="31122"/>
                  </a:lnTo>
                  <a:lnTo>
                    <a:pt x="744854" y="39814"/>
                  </a:lnTo>
                  <a:lnTo>
                    <a:pt x="741711" y="48791"/>
                  </a:lnTo>
                  <a:lnTo>
                    <a:pt x="739139" y="57911"/>
                  </a:lnTo>
                </a:path>
                <a:path w="1537970" h="387350">
                  <a:moveTo>
                    <a:pt x="463295" y="103631"/>
                  </a:moveTo>
                  <a:lnTo>
                    <a:pt x="451318" y="94535"/>
                  </a:lnTo>
                  <a:lnTo>
                    <a:pt x="438340" y="85724"/>
                  </a:lnTo>
                  <a:lnTo>
                    <a:pt x="424505" y="77485"/>
                  </a:lnTo>
                  <a:lnTo>
                    <a:pt x="409955" y="70103"/>
                  </a:lnTo>
                </a:path>
                <a:path w="1537970" h="387350">
                  <a:moveTo>
                    <a:pt x="0" y="297179"/>
                  </a:moveTo>
                  <a:lnTo>
                    <a:pt x="2285" y="306085"/>
                  </a:lnTo>
                  <a:lnTo>
                    <a:pt x="4571" y="314705"/>
                  </a:lnTo>
                  <a:lnTo>
                    <a:pt x="6857" y="323326"/>
                  </a:lnTo>
                  <a:lnTo>
                    <a:pt x="9143" y="33223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52749" y="18608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291083" y="88391"/>
                  </a:move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52749" y="18608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144779" y="0"/>
                  </a:move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24479" y="2015997"/>
              <a:ext cx="242823" cy="18186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273" y="4027931"/>
              <a:ext cx="2226945" cy="2493645"/>
            </a:xfrm>
            <a:custGeom>
              <a:avLst/>
              <a:gdLst/>
              <a:ahLst/>
              <a:cxnLst/>
              <a:rect l="l" t="t" r="r" b="b"/>
              <a:pathLst>
                <a:path w="2226945" h="2493645">
                  <a:moveTo>
                    <a:pt x="2226560" y="0"/>
                  </a:moveTo>
                  <a:lnTo>
                    <a:pt x="1245104" y="1121663"/>
                  </a:lnTo>
                  <a:lnTo>
                    <a:pt x="355088" y="1121663"/>
                  </a:lnTo>
                  <a:lnTo>
                    <a:pt x="297374" y="1124649"/>
                  </a:lnTo>
                  <a:lnTo>
                    <a:pt x="242668" y="1133295"/>
                  </a:lnTo>
                  <a:lnTo>
                    <a:pt x="191692" y="1147134"/>
                  </a:lnTo>
                  <a:lnTo>
                    <a:pt x="145169" y="1165701"/>
                  </a:lnTo>
                  <a:lnTo>
                    <a:pt x="103822" y="1188529"/>
                  </a:lnTo>
                  <a:lnTo>
                    <a:pt x="68372" y="1215152"/>
                  </a:lnTo>
                  <a:lnTo>
                    <a:pt x="39543" y="1245103"/>
                  </a:lnTo>
                  <a:lnTo>
                    <a:pt x="18056" y="1277916"/>
                  </a:lnTo>
                  <a:lnTo>
                    <a:pt x="0" y="1350263"/>
                  </a:lnTo>
                  <a:lnTo>
                    <a:pt x="0" y="2264663"/>
                  </a:lnTo>
                  <a:lnTo>
                    <a:pt x="18056" y="2337011"/>
                  </a:lnTo>
                  <a:lnTo>
                    <a:pt x="39543" y="2369824"/>
                  </a:lnTo>
                  <a:lnTo>
                    <a:pt x="68372" y="2399775"/>
                  </a:lnTo>
                  <a:lnTo>
                    <a:pt x="103822" y="2426398"/>
                  </a:lnTo>
                  <a:lnTo>
                    <a:pt x="145169" y="2449226"/>
                  </a:lnTo>
                  <a:lnTo>
                    <a:pt x="191692" y="2467793"/>
                  </a:lnTo>
                  <a:lnTo>
                    <a:pt x="242668" y="2481632"/>
                  </a:lnTo>
                  <a:lnTo>
                    <a:pt x="297374" y="2490278"/>
                  </a:lnTo>
                  <a:lnTo>
                    <a:pt x="355088" y="2493263"/>
                  </a:lnTo>
                  <a:lnTo>
                    <a:pt x="1778504" y="2493263"/>
                  </a:lnTo>
                  <a:lnTo>
                    <a:pt x="1835849" y="2490278"/>
                  </a:lnTo>
                  <a:lnTo>
                    <a:pt x="1890342" y="2481632"/>
                  </a:lnTo>
                  <a:lnTo>
                    <a:pt x="1941231" y="2467793"/>
                  </a:lnTo>
                  <a:lnTo>
                    <a:pt x="1987768" y="2449226"/>
                  </a:lnTo>
                  <a:lnTo>
                    <a:pt x="2029202" y="2426398"/>
                  </a:lnTo>
                  <a:lnTo>
                    <a:pt x="2064785" y="2399775"/>
                  </a:lnTo>
                  <a:lnTo>
                    <a:pt x="2093765" y="2369824"/>
                  </a:lnTo>
                  <a:lnTo>
                    <a:pt x="2115394" y="2337011"/>
                  </a:lnTo>
                  <a:lnTo>
                    <a:pt x="2133596" y="2264663"/>
                  </a:lnTo>
                  <a:lnTo>
                    <a:pt x="2133596" y="1350263"/>
                  </a:lnTo>
                  <a:lnTo>
                    <a:pt x="2115394" y="1277916"/>
                  </a:lnTo>
                  <a:lnTo>
                    <a:pt x="2093765" y="1245103"/>
                  </a:lnTo>
                  <a:lnTo>
                    <a:pt x="2064785" y="1215152"/>
                  </a:lnTo>
                  <a:lnTo>
                    <a:pt x="2029202" y="1188529"/>
                  </a:lnTo>
                  <a:lnTo>
                    <a:pt x="1987768" y="1165701"/>
                  </a:lnTo>
                  <a:lnTo>
                    <a:pt x="1941231" y="1147134"/>
                  </a:lnTo>
                  <a:lnTo>
                    <a:pt x="1890342" y="1133295"/>
                  </a:lnTo>
                  <a:lnTo>
                    <a:pt x="1835849" y="1124649"/>
                  </a:lnTo>
                  <a:lnTo>
                    <a:pt x="1778504" y="1121663"/>
                  </a:lnTo>
                  <a:lnTo>
                    <a:pt x="2226560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31273" y="4027931"/>
              <a:ext cx="2226945" cy="2493645"/>
            </a:xfrm>
            <a:custGeom>
              <a:avLst/>
              <a:gdLst/>
              <a:ahLst/>
              <a:cxnLst/>
              <a:rect l="l" t="t" r="r" b="b"/>
              <a:pathLst>
                <a:path w="2226945" h="2493645">
                  <a:moveTo>
                    <a:pt x="355088" y="1121663"/>
                  </a:moveTo>
                  <a:lnTo>
                    <a:pt x="297374" y="1124649"/>
                  </a:lnTo>
                  <a:lnTo>
                    <a:pt x="242668" y="1133295"/>
                  </a:lnTo>
                  <a:lnTo>
                    <a:pt x="191692" y="1147134"/>
                  </a:lnTo>
                  <a:lnTo>
                    <a:pt x="145169" y="1165701"/>
                  </a:lnTo>
                  <a:lnTo>
                    <a:pt x="103822" y="1188529"/>
                  </a:lnTo>
                  <a:lnTo>
                    <a:pt x="68372" y="1215152"/>
                  </a:lnTo>
                  <a:lnTo>
                    <a:pt x="39543" y="1245103"/>
                  </a:lnTo>
                  <a:lnTo>
                    <a:pt x="18056" y="1277916"/>
                  </a:lnTo>
                  <a:lnTo>
                    <a:pt x="0" y="1350263"/>
                  </a:lnTo>
                  <a:lnTo>
                    <a:pt x="0" y="2264663"/>
                  </a:lnTo>
                  <a:lnTo>
                    <a:pt x="18056" y="2337011"/>
                  </a:lnTo>
                  <a:lnTo>
                    <a:pt x="39543" y="2369824"/>
                  </a:lnTo>
                  <a:lnTo>
                    <a:pt x="68372" y="2399775"/>
                  </a:lnTo>
                  <a:lnTo>
                    <a:pt x="103822" y="2426398"/>
                  </a:lnTo>
                  <a:lnTo>
                    <a:pt x="145169" y="2449226"/>
                  </a:lnTo>
                  <a:lnTo>
                    <a:pt x="191692" y="2467793"/>
                  </a:lnTo>
                  <a:lnTo>
                    <a:pt x="242668" y="2481632"/>
                  </a:lnTo>
                  <a:lnTo>
                    <a:pt x="297374" y="2490278"/>
                  </a:lnTo>
                  <a:lnTo>
                    <a:pt x="355088" y="2493263"/>
                  </a:lnTo>
                  <a:lnTo>
                    <a:pt x="1778504" y="2493263"/>
                  </a:lnTo>
                  <a:lnTo>
                    <a:pt x="1835849" y="2490278"/>
                  </a:lnTo>
                  <a:lnTo>
                    <a:pt x="1890342" y="2481632"/>
                  </a:lnTo>
                  <a:lnTo>
                    <a:pt x="1941231" y="2467793"/>
                  </a:lnTo>
                  <a:lnTo>
                    <a:pt x="1987768" y="2449226"/>
                  </a:lnTo>
                  <a:lnTo>
                    <a:pt x="2029202" y="2426398"/>
                  </a:lnTo>
                  <a:lnTo>
                    <a:pt x="2064785" y="2399775"/>
                  </a:lnTo>
                  <a:lnTo>
                    <a:pt x="2093765" y="2369824"/>
                  </a:lnTo>
                  <a:lnTo>
                    <a:pt x="2115394" y="2337011"/>
                  </a:lnTo>
                  <a:lnTo>
                    <a:pt x="2133596" y="2264663"/>
                  </a:lnTo>
                  <a:lnTo>
                    <a:pt x="2133596" y="1350263"/>
                  </a:lnTo>
                  <a:lnTo>
                    <a:pt x="2115394" y="1277916"/>
                  </a:lnTo>
                  <a:lnTo>
                    <a:pt x="2093765" y="1245103"/>
                  </a:lnTo>
                  <a:lnTo>
                    <a:pt x="2064785" y="1215152"/>
                  </a:lnTo>
                  <a:lnTo>
                    <a:pt x="2029202" y="1188529"/>
                  </a:lnTo>
                  <a:lnTo>
                    <a:pt x="1987768" y="1165701"/>
                  </a:lnTo>
                  <a:lnTo>
                    <a:pt x="1941231" y="1147134"/>
                  </a:lnTo>
                  <a:lnTo>
                    <a:pt x="1890342" y="1133295"/>
                  </a:lnTo>
                  <a:lnTo>
                    <a:pt x="1835849" y="1124649"/>
                  </a:lnTo>
                  <a:lnTo>
                    <a:pt x="1778504" y="1121663"/>
                  </a:lnTo>
                  <a:lnTo>
                    <a:pt x="2226560" y="0"/>
                  </a:lnTo>
                  <a:lnTo>
                    <a:pt x="1245104" y="1121663"/>
                  </a:lnTo>
                  <a:lnTo>
                    <a:pt x="355088" y="1121663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96134" y="29291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4974335" y="3223259"/>
                  </a:moveTo>
                  <a:lnTo>
                    <a:pt x="4974335" y="2055875"/>
                  </a:lnTo>
                  <a:lnTo>
                    <a:pt x="4970831" y="2021762"/>
                  </a:lnTo>
                  <a:lnTo>
                    <a:pt x="4943969" y="1957214"/>
                  </a:lnTo>
                  <a:lnTo>
                    <a:pt x="4893234" y="1899038"/>
                  </a:lnTo>
                  <a:lnTo>
                    <a:pt x="4859889" y="1872889"/>
                  </a:lnTo>
                  <a:lnTo>
                    <a:pt x="4821745" y="1848992"/>
                  </a:lnTo>
                  <a:lnTo>
                    <a:pt x="4779192" y="1827569"/>
                  </a:lnTo>
                  <a:lnTo>
                    <a:pt x="4732621" y="1808838"/>
                  </a:lnTo>
                  <a:lnTo>
                    <a:pt x="4682421" y="1793019"/>
                  </a:lnTo>
                  <a:lnTo>
                    <a:pt x="4628981" y="1780332"/>
                  </a:lnTo>
                  <a:lnTo>
                    <a:pt x="4572693" y="1770999"/>
                  </a:lnTo>
                  <a:lnTo>
                    <a:pt x="4513945" y="1765237"/>
                  </a:lnTo>
                  <a:lnTo>
                    <a:pt x="4453127" y="1763267"/>
                  </a:lnTo>
                  <a:lnTo>
                    <a:pt x="3151631" y="1763267"/>
                  </a:lnTo>
                  <a:lnTo>
                    <a:pt x="0" y="0"/>
                  </a:lnTo>
                  <a:lnTo>
                    <a:pt x="2371343" y="1763267"/>
                  </a:lnTo>
                  <a:lnTo>
                    <a:pt x="2310526" y="1765237"/>
                  </a:lnTo>
                  <a:lnTo>
                    <a:pt x="2251778" y="1770999"/>
                  </a:lnTo>
                  <a:lnTo>
                    <a:pt x="2195490" y="1780332"/>
                  </a:lnTo>
                  <a:lnTo>
                    <a:pt x="2142050" y="1793019"/>
                  </a:lnTo>
                  <a:lnTo>
                    <a:pt x="2091850" y="1808838"/>
                  </a:lnTo>
                  <a:lnTo>
                    <a:pt x="2045279" y="1827569"/>
                  </a:lnTo>
                  <a:lnTo>
                    <a:pt x="2002726" y="1848992"/>
                  </a:lnTo>
                  <a:lnTo>
                    <a:pt x="1964582" y="1872889"/>
                  </a:lnTo>
                  <a:lnTo>
                    <a:pt x="1931237" y="1899038"/>
                  </a:lnTo>
                  <a:lnTo>
                    <a:pt x="1903080" y="1927220"/>
                  </a:lnTo>
                  <a:lnTo>
                    <a:pt x="1863891" y="1988802"/>
                  </a:lnTo>
                  <a:lnTo>
                    <a:pt x="1850135" y="2055875"/>
                  </a:lnTo>
                  <a:lnTo>
                    <a:pt x="1850135" y="3223259"/>
                  </a:lnTo>
                  <a:lnTo>
                    <a:pt x="1863891" y="3290333"/>
                  </a:lnTo>
                  <a:lnTo>
                    <a:pt x="1903080" y="3351915"/>
                  </a:lnTo>
                  <a:lnTo>
                    <a:pt x="1931237" y="3380097"/>
                  </a:lnTo>
                  <a:lnTo>
                    <a:pt x="1964582" y="3406246"/>
                  </a:lnTo>
                  <a:lnTo>
                    <a:pt x="2002726" y="3430142"/>
                  </a:lnTo>
                  <a:lnTo>
                    <a:pt x="2045279" y="3451566"/>
                  </a:lnTo>
                  <a:lnTo>
                    <a:pt x="2091850" y="3470297"/>
                  </a:lnTo>
                  <a:lnTo>
                    <a:pt x="2142050" y="3486116"/>
                  </a:lnTo>
                  <a:lnTo>
                    <a:pt x="2195490" y="3498802"/>
                  </a:lnTo>
                  <a:lnTo>
                    <a:pt x="2251778" y="3508136"/>
                  </a:lnTo>
                  <a:lnTo>
                    <a:pt x="2310526" y="3513898"/>
                  </a:lnTo>
                  <a:lnTo>
                    <a:pt x="2371343" y="3515867"/>
                  </a:lnTo>
                  <a:lnTo>
                    <a:pt x="4453127" y="3515867"/>
                  </a:lnTo>
                  <a:lnTo>
                    <a:pt x="4513945" y="3513898"/>
                  </a:lnTo>
                  <a:lnTo>
                    <a:pt x="4572693" y="3508136"/>
                  </a:lnTo>
                  <a:lnTo>
                    <a:pt x="4628981" y="3498802"/>
                  </a:lnTo>
                  <a:lnTo>
                    <a:pt x="4682421" y="3486116"/>
                  </a:lnTo>
                  <a:lnTo>
                    <a:pt x="4732621" y="3470297"/>
                  </a:lnTo>
                  <a:lnTo>
                    <a:pt x="4779192" y="3451566"/>
                  </a:lnTo>
                  <a:lnTo>
                    <a:pt x="4821745" y="3430142"/>
                  </a:lnTo>
                  <a:lnTo>
                    <a:pt x="4859889" y="3406246"/>
                  </a:lnTo>
                  <a:lnTo>
                    <a:pt x="4893234" y="3380097"/>
                  </a:lnTo>
                  <a:lnTo>
                    <a:pt x="4921391" y="3351915"/>
                  </a:lnTo>
                  <a:lnTo>
                    <a:pt x="4960579" y="3290333"/>
                  </a:lnTo>
                  <a:lnTo>
                    <a:pt x="4970831" y="3257373"/>
                  </a:lnTo>
                  <a:lnTo>
                    <a:pt x="4974335" y="322325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96134" y="29291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2371343" y="1763267"/>
                  </a:moveTo>
                  <a:lnTo>
                    <a:pt x="2310526" y="1765237"/>
                  </a:lnTo>
                  <a:lnTo>
                    <a:pt x="2251778" y="1770999"/>
                  </a:lnTo>
                  <a:lnTo>
                    <a:pt x="2195490" y="1780332"/>
                  </a:lnTo>
                  <a:lnTo>
                    <a:pt x="2142050" y="1793019"/>
                  </a:lnTo>
                  <a:lnTo>
                    <a:pt x="2091850" y="1808838"/>
                  </a:lnTo>
                  <a:lnTo>
                    <a:pt x="2045279" y="1827569"/>
                  </a:lnTo>
                  <a:lnTo>
                    <a:pt x="2002726" y="1848992"/>
                  </a:lnTo>
                  <a:lnTo>
                    <a:pt x="1964582" y="1872889"/>
                  </a:lnTo>
                  <a:lnTo>
                    <a:pt x="1931237" y="1899038"/>
                  </a:lnTo>
                  <a:lnTo>
                    <a:pt x="1903080" y="1927220"/>
                  </a:lnTo>
                  <a:lnTo>
                    <a:pt x="1863891" y="1988802"/>
                  </a:lnTo>
                  <a:lnTo>
                    <a:pt x="1850135" y="2055875"/>
                  </a:lnTo>
                  <a:lnTo>
                    <a:pt x="1850135" y="3223259"/>
                  </a:lnTo>
                  <a:lnTo>
                    <a:pt x="1863891" y="3290333"/>
                  </a:lnTo>
                  <a:lnTo>
                    <a:pt x="1903080" y="3351915"/>
                  </a:lnTo>
                  <a:lnTo>
                    <a:pt x="1931237" y="3380097"/>
                  </a:lnTo>
                  <a:lnTo>
                    <a:pt x="1964582" y="3406246"/>
                  </a:lnTo>
                  <a:lnTo>
                    <a:pt x="2002726" y="3430142"/>
                  </a:lnTo>
                  <a:lnTo>
                    <a:pt x="2045279" y="3451566"/>
                  </a:lnTo>
                  <a:lnTo>
                    <a:pt x="2091850" y="3470297"/>
                  </a:lnTo>
                  <a:lnTo>
                    <a:pt x="2142050" y="3486116"/>
                  </a:lnTo>
                  <a:lnTo>
                    <a:pt x="2195490" y="3498802"/>
                  </a:lnTo>
                  <a:lnTo>
                    <a:pt x="2251778" y="3508136"/>
                  </a:lnTo>
                  <a:lnTo>
                    <a:pt x="2310526" y="3513898"/>
                  </a:lnTo>
                  <a:lnTo>
                    <a:pt x="2371343" y="3515867"/>
                  </a:lnTo>
                  <a:lnTo>
                    <a:pt x="4453127" y="3515867"/>
                  </a:lnTo>
                  <a:lnTo>
                    <a:pt x="4513945" y="3513898"/>
                  </a:lnTo>
                  <a:lnTo>
                    <a:pt x="4572693" y="3508136"/>
                  </a:lnTo>
                  <a:lnTo>
                    <a:pt x="4628981" y="3498802"/>
                  </a:lnTo>
                  <a:lnTo>
                    <a:pt x="4682421" y="3486116"/>
                  </a:lnTo>
                  <a:lnTo>
                    <a:pt x="4732621" y="3470297"/>
                  </a:lnTo>
                  <a:lnTo>
                    <a:pt x="4779192" y="3451566"/>
                  </a:lnTo>
                  <a:lnTo>
                    <a:pt x="4821745" y="3430142"/>
                  </a:lnTo>
                  <a:lnTo>
                    <a:pt x="4859889" y="3406246"/>
                  </a:lnTo>
                  <a:lnTo>
                    <a:pt x="4893234" y="3380097"/>
                  </a:lnTo>
                  <a:lnTo>
                    <a:pt x="4921391" y="3351915"/>
                  </a:lnTo>
                  <a:lnTo>
                    <a:pt x="4960579" y="3290333"/>
                  </a:lnTo>
                  <a:lnTo>
                    <a:pt x="4974335" y="3223259"/>
                  </a:lnTo>
                  <a:lnTo>
                    <a:pt x="4974335" y="2055875"/>
                  </a:lnTo>
                  <a:lnTo>
                    <a:pt x="4960579" y="1988802"/>
                  </a:lnTo>
                  <a:lnTo>
                    <a:pt x="4921391" y="1927220"/>
                  </a:lnTo>
                  <a:lnTo>
                    <a:pt x="4893234" y="1899038"/>
                  </a:lnTo>
                  <a:lnTo>
                    <a:pt x="4859889" y="1872889"/>
                  </a:lnTo>
                  <a:lnTo>
                    <a:pt x="4821745" y="1848992"/>
                  </a:lnTo>
                  <a:lnTo>
                    <a:pt x="4779192" y="1827569"/>
                  </a:lnTo>
                  <a:lnTo>
                    <a:pt x="4732621" y="1808838"/>
                  </a:lnTo>
                  <a:lnTo>
                    <a:pt x="4682421" y="1793019"/>
                  </a:lnTo>
                  <a:lnTo>
                    <a:pt x="4628981" y="1780332"/>
                  </a:lnTo>
                  <a:lnTo>
                    <a:pt x="4572693" y="1770999"/>
                  </a:lnTo>
                  <a:lnTo>
                    <a:pt x="4513945" y="1765237"/>
                  </a:lnTo>
                  <a:lnTo>
                    <a:pt x="4453127" y="1763267"/>
                  </a:lnTo>
                  <a:lnTo>
                    <a:pt x="3151631" y="1763267"/>
                  </a:lnTo>
                  <a:lnTo>
                    <a:pt x="0" y="0"/>
                  </a:lnTo>
                  <a:lnTo>
                    <a:pt x="2371343" y="1763267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131706" y="4911342"/>
            <a:ext cx="2783840" cy="1390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indent="1294765" algn="just">
              <a:lnSpc>
                <a:spcPct val="89800"/>
              </a:lnSpc>
              <a:spcBef>
                <a:spcPts val="495"/>
              </a:spcBef>
            </a:pPr>
            <a:r>
              <a:rPr sz="3200" spc="-105" dirty="0">
                <a:solidFill>
                  <a:srgbClr val="00254B"/>
                </a:solidFill>
                <a:latin typeface="Verdana"/>
                <a:cs typeface="Verdana"/>
              </a:rPr>
              <a:t>C</a:t>
            </a:r>
            <a:r>
              <a:rPr sz="3200" spc="35" dirty="0">
                <a:solidFill>
                  <a:srgbClr val="00254B"/>
                </a:solidFill>
                <a:latin typeface="Verdana"/>
                <a:cs typeface="Verdana"/>
              </a:rPr>
              <a:t>o</a:t>
            </a:r>
            <a:r>
              <a:rPr sz="3200" spc="2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3200" spc="70" dirty="0">
                <a:solidFill>
                  <a:srgbClr val="00254B"/>
                </a:solidFill>
                <a:latin typeface="Verdana"/>
                <a:cs typeface="Verdana"/>
              </a:rPr>
              <a:t>t</a:t>
            </a:r>
            <a:r>
              <a:rPr sz="3200" spc="20" dirty="0">
                <a:solidFill>
                  <a:srgbClr val="00254B"/>
                </a:solidFill>
                <a:latin typeface="Verdana"/>
                <a:cs typeface="Verdana"/>
              </a:rPr>
              <a:t>o</a:t>
            </a:r>
            <a:r>
              <a:rPr sz="3200" spc="15" dirty="0">
                <a:solidFill>
                  <a:srgbClr val="00254B"/>
                </a:solidFill>
                <a:latin typeface="Verdana"/>
                <a:cs typeface="Verdana"/>
              </a:rPr>
              <a:t>h  transaksi</a:t>
            </a:r>
            <a:r>
              <a:rPr sz="3200" spc="-24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3200" spc="10" dirty="0">
                <a:solidFill>
                  <a:srgbClr val="00254B"/>
                </a:solidFill>
                <a:latin typeface="Verdana"/>
                <a:cs typeface="Verdana"/>
              </a:rPr>
              <a:t>dan  </a:t>
            </a:r>
            <a:r>
              <a:rPr sz="3200" spc="30" dirty="0">
                <a:solidFill>
                  <a:srgbClr val="00254B"/>
                </a:solidFill>
                <a:latin typeface="Verdana"/>
                <a:cs typeface="Verdana"/>
              </a:rPr>
              <a:t>jurnal</a:t>
            </a:r>
            <a:r>
              <a:rPr sz="3200" spc="-21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3200" spc="45" dirty="0">
                <a:solidFill>
                  <a:srgbClr val="00254B"/>
                </a:solidFill>
                <a:latin typeface="Verdana"/>
                <a:cs typeface="Verdana"/>
              </a:rPr>
              <a:t>Ijarah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62352" y="5179566"/>
            <a:ext cx="1821180" cy="1121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</a:pPr>
            <a:r>
              <a:rPr sz="2400" dirty="0">
                <a:solidFill>
                  <a:srgbClr val="00254B"/>
                </a:solidFill>
                <a:latin typeface="Verdana"/>
                <a:cs typeface="Verdana"/>
              </a:rPr>
              <a:t>Bahasan  </a:t>
            </a:r>
            <a:r>
              <a:rPr sz="2400" spc="-15" dirty="0">
                <a:solidFill>
                  <a:srgbClr val="00254B"/>
                </a:solidFill>
                <a:latin typeface="Verdana"/>
                <a:cs typeface="Verdana"/>
              </a:rPr>
              <a:t>s</a:t>
            </a:r>
            <a:r>
              <a:rPr sz="2400" spc="-5" dirty="0">
                <a:solidFill>
                  <a:srgbClr val="00254B"/>
                </a:solidFill>
                <a:latin typeface="Verdana"/>
                <a:cs typeface="Verdana"/>
              </a:rPr>
              <a:t>e</a:t>
            </a:r>
            <a:r>
              <a:rPr sz="2400" spc="60" dirty="0">
                <a:solidFill>
                  <a:srgbClr val="00254B"/>
                </a:solidFill>
                <a:latin typeface="Verdana"/>
                <a:cs typeface="Verdana"/>
              </a:rPr>
              <a:t>l</a:t>
            </a:r>
            <a:r>
              <a:rPr sz="2400" spc="-5" dirty="0">
                <a:solidFill>
                  <a:srgbClr val="00254B"/>
                </a:solidFill>
                <a:latin typeface="Verdana"/>
                <a:cs typeface="Verdana"/>
              </a:rPr>
              <a:t>a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2400" spc="50" dirty="0">
                <a:solidFill>
                  <a:srgbClr val="00254B"/>
                </a:solidFill>
                <a:latin typeface="Verdana"/>
                <a:cs typeface="Verdana"/>
              </a:rPr>
              <a:t>j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u</a:t>
            </a:r>
            <a:r>
              <a:rPr sz="2400" spc="45" dirty="0">
                <a:solidFill>
                  <a:srgbClr val="00254B"/>
                </a:solidFill>
                <a:latin typeface="Verdana"/>
                <a:cs typeface="Verdana"/>
              </a:rPr>
              <a:t>t</a:t>
            </a:r>
            <a:r>
              <a:rPr sz="2400" spc="20" dirty="0">
                <a:solidFill>
                  <a:srgbClr val="00254B"/>
                </a:solidFill>
                <a:latin typeface="Verdana"/>
                <a:cs typeface="Verdana"/>
              </a:rPr>
              <a:t>n</a:t>
            </a:r>
            <a:r>
              <a:rPr sz="2400" spc="-45" dirty="0">
                <a:solidFill>
                  <a:srgbClr val="00254B"/>
                </a:solidFill>
                <a:latin typeface="Verdana"/>
                <a:cs typeface="Verdana"/>
              </a:rPr>
              <a:t>y</a:t>
            </a:r>
            <a:r>
              <a:rPr sz="2400" spc="-5" dirty="0">
                <a:solidFill>
                  <a:srgbClr val="00254B"/>
                </a:solidFill>
                <a:latin typeface="Verdana"/>
                <a:cs typeface="Verdana"/>
              </a:rPr>
              <a:t>a  </a:t>
            </a:r>
            <a:r>
              <a:rPr sz="2400" dirty="0">
                <a:solidFill>
                  <a:srgbClr val="00254B"/>
                </a:solidFill>
                <a:latin typeface="Verdana"/>
                <a:cs typeface="Verdana"/>
              </a:rPr>
              <a:t>apa </a:t>
            </a:r>
            <a:r>
              <a:rPr sz="2400" spc="10" dirty="0">
                <a:solidFill>
                  <a:srgbClr val="00254B"/>
                </a:solidFill>
                <a:latin typeface="Verdana"/>
                <a:cs typeface="Verdana"/>
              </a:rPr>
              <a:t>kek</a:t>
            </a:r>
            <a:r>
              <a:rPr sz="2400" spc="-29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00254B"/>
                </a:solidFill>
                <a:latin typeface="Verdana"/>
                <a:cs typeface="Verdana"/>
              </a:rPr>
              <a:t>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8455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5" dirty="0"/>
              <a:t>jara</a:t>
            </a:r>
            <a:r>
              <a:rPr dirty="0"/>
              <a:t>h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47</a:t>
            </a:fld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10017" y="1462531"/>
            <a:ext cx="8742680" cy="163195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621665" marR="295910" indent="-609600">
              <a:lnSpc>
                <a:spcPct val="79800"/>
              </a:lnSpc>
              <a:spcBef>
                <a:spcPts val="680"/>
              </a:spcBef>
              <a:tabLst>
                <a:tab pos="62166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1.	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Tgl 1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Maret 2008, Bank syariah membeli mobil Inova,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dng 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harga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dan biaya-biaya lain (harga perolehan) sebesar  Rp.120.000.000,--</a:t>
            </a:r>
            <a:endParaRPr sz="2400">
              <a:latin typeface="Tahoma"/>
              <a:cs typeface="Tahoma"/>
            </a:endParaRPr>
          </a:p>
          <a:p>
            <a:pPr marL="621665" marR="5080" indent="-609600">
              <a:lnSpc>
                <a:spcPct val="79600"/>
              </a:lnSpc>
              <a:spcBef>
                <a:spcPts val="590"/>
              </a:spcBef>
              <a:tabLst>
                <a:tab pos="621665" algn="l"/>
              </a:tabLst>
            </a:pP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2	Tgl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10 Maret 2008, Bank syariah melakukan transaksi Ijarah  dengan data-data sebagai</a:t>
            </a:r>
            <a:r>
              <a:rPr sz="24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berikut: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68025" y="3067302"/>
            <a:ext cx="31349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5780" indent="-513715">
              <a:lnSpc>
                <a:spcPct val="100000"/>
              </a:lnSpc>
              <a:spcBef>
                <a:spcPts val="100"/>
              </a:spcBef>
              <a:buSzPct val="94444"/>
              <a:buFont typeface="DejaVu Sans"/>
              <a:buChar char="➢"/>
              <a:tabLst>
                <a:tab pos="525780" algn="l"/>
                <a:tab pos="52641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Jenis barang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yang</a:t>
            </a:r>
            <a:r>
              <a:rPr sz="18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disewa</a:t>
            </a:r>
            <a:endParaRPr sz="1800">
              <a:latin typeface="Tahoma"/>
              <a:cs typeface="Tahoma"/>
            </a:endParaRPr>
          </a:p>
          <a:p>
            <a:pPr marL="525780" indent="-513715">
              <a:lnSpc>
                <a:spcPct val="100000"/>
              </a:lnSpc>
              <a:buSzPct val="94444"/>
              <a:buFont typeface="DejaVu Sans"/>
              <a:buChar char="➢"/>
              <a:tabLst>
                <a:tab pos="525780" algn="l"/>
                <a:tab pos="52641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Harga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barang</a:t>
            </a:r>
            <a:r>
              <a:rPr sz="18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perolehan</a:t>
            </a:r>
            <a:endParaRPr sz="1800">
              <a:latin typeface="Tahoma"/>
              <a:cs typeface="Tahoma"/>
            </a:endParaRPr>
          </a:p>
          <a:p>
            <a:pPr marL="525780" indent="-513715">
              <a:lnSpc>
                <a:spcPct val="100000"/>
              </a:lnSpc>
              <a:buSzPct val="94444"/>
              <a:buFont typeface="DejaVu Sans"/>
              <a:buChar char="➢"/>
              <a:tabLst>
                <a:tab pos="525780" algn="l"/>
                <a:tab pos="52641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Nilai sisa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residual</a:t>
            </a:r>
            <a:r>
              <a:rPr sz="18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value</a:t>
            </a:r>
            <a:endParaRPr sz="1800">
              <a:latin typeface="Tahoma"/>
              <a:cs typeface="Tahoma"/>
            </a:endParaRPr>
          </a:p>
          <a:p>
            <a:pPr marL="525780" indent="-513715">
              <a:lnSpc>
                <a:spcPct val="100000"/>
              </a:lnSpc>
              <a:buSzPct val="94444"/>
              <a:buFont typeface="DejaVu Sans"/>
              <a:buChar char="➢"/>
              <a:tabLst>
                <a:tab pos="525780" algn="l"/>
                <a:tab pos="52641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Uang muka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82065" y="3067302"/>
            <a:ext cx="20205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:Kijang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Inova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:Rp.</a:t>
            </a:r>
            <a:r>
              <a:rPr sz="18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64579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:Rp.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0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:Rp.</a:t>
            </a:r>
            <a:r>
              <a:rPr sz="18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20.000.000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9856" y="4167630"/>
            <a:ext cx="7955280" cy="2156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indent="-610235">
              <a:lnSpc>
                <a:spcPts val="2875"/>
              </a:lnSpc>
              <a:spcBef>
                <a:spcPts val="100"/>
              </a:spcBef>
              <a:buAutoNum type="arabicPeriod" startAt="3"/>
              <a:tabLst>
                <a:tab pos="622300" algn="l"/>
                <a:tab pos="622935" algn="l"/>
                <a:tab pos="69088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Kebijakan penyusutan aktiva</a:t>
            </a:r>
            <a:r>
              <a:rPr sz="2400" spc="8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tersebut</a:t>
            </a:r>
            <a:r>
              <a:rPr sz="2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selama	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5</a:t>
            </a:r>
            <a:r>
              <a:rPr sz="24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tahun</a:t>
            </a:r>
            <a:endParaRPr sz="2400">
              <a:latin typeface="Tahoma"/>
              <a:cs typeface="Tahoma"/>
            </a:endParaRPr>
          </a:p>
          <a:p>
            <a:pPr marL="622300" indent="-610235">
              <a:lnSpc>
                <a:spcPts val="2875"/>
              </a:lnSpc>
              <a:buAutoNum type="arabicPeriod" startAt="3"/>
              <a:tabLst>
                <a:tab pos="622300" algn="l"/>
                <a:tab pos="6229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Return yang diharapkan 20%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</a:t>
            </a:r>
            <a:r>
              <a:rPr sz="24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pa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Alternatif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pilihan:</a:t>
            </a:r>
            <a:endParaRPr sz="2400">
              <a:latin typeface="Tahoma"/>
              <a:cs typeface="Tahoma"/>
            </a:endParaRPr>
          </a:p>
          <a:p>
            <a:pPr marL="622300" lvl="1" indent="-610235">
              <a:lnSpc>
                <a:spcPts val="2875"/>
              </a:lnSpc>
              <a:buAutoNum type="alphaLcPeriod"/>
              <a:tabLst>
                <a:tab pos="622300" algn="l"/>
                <a:tab pos="6229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400">
              <a:latin typeface="Tahoma"/>
              <a:cs typeface="Tahoma"/>
            </a:endParaRPr>
          </a:p>
          <a:p>
            <a:pPr marL="622300" lvl="1" indent="-610235">
              <a:lnSpc>
                <a:spcPts val="2875"/>
              </a:lnSpc>
              <a:buAutoNum type="alphaLcPeriod"/>
              <a:tabLst>
                <a:tab pos="622300" algn="l"/>
                <a:tab pos="6229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IMBT untuk masa sewa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2</a:t>
            </a:r>
            <a:r>
              <a:rPr sz="24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tahun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86204" y="685291"/>
            <a:ext cx="6593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5" dirty="0">
                <a:latin typeface="Verdana"/>
                <a:cs typeface="Verdana"/>
              </a:rPr>
              <a:t>Contoh</a:t>
            </a:r>
            <a:r>
              <a:rPr sz="2800" spc="-180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Study</a:t>
            </a:r>
            <a:r>
              <a:rPr sz="2800" spc="-170" dirty="0">
                <a:latin typeface="Verdana"/>
                <a:cs typeface="Verdana"/>
              </a:rPr>
              <a:t> </a:t>
            </a:r>
            <a:r>
              <a:rPr sz="2800" spc="-5" dirty="0">
                <a:latin typeface="Verdana"/>
                <a:cs typeface="Verdana"/>
              </a:rPr>
              <a:t>kasus</a:t>
            </a:r>
            <a:r>
              <a:rPr sz="2800" spc="-170" dirty="0">
                <a:latin typeface="Verdana"/>
                <a:cs typeface="Verdana"/>
              </a:rPr>
              <a:t> </a:t>
            </a:r>
            <a:r>
              <a:rPr sz="2800" spc="35" dirty="0">
                <a:latin typeface="Verdana"/>
                <a:cs typeface="Verdana"/>
              </a:rPr>
              <a:t>Ijarah</a:t>
            </a:r>
            <a:r>
              <a:rPr sz="2800" spc="-175" dirty="0">
                <a:latin typeface="Verdana"/>
                <a:cs typeface="Verdana"/>
              </a:rPr>
              <a:t> </a:t>
            </a:r>
            <a:r>
              <a:rPr sz="2800" spc="5" dirty="0">
                <a:latin typeface="Verdana"/>
                <a:cs typeface="Verdana"/>
              </a:rPr>
              <a:t>dan</a:t>
            </a:r>
            <a:r>
              <a:rPr sz="2800" spc="-160" dirty="0">
                <a:latin typeface="Verdana"/>
                <a:cs typeface="Verdana"/>
              </a:rPr>
              <a:t> </a:t>
            </a:r>
            <a:r>
              <a:rPr sz="2800" spc="70" dirty="0">
                <a:latin typeface="Verdana"/>
                <a:cs typeface="Verdana"/>
              </a:rPr>
              <a:t>IMBT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48004" y="6123305"/>
            <a:ext cx="3327400" cy="142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48</a:t>
            </a:fld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1945638"/>
            <a:ext cx="7092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1. Jurnal tgl 1 Maret </a:t>
            </a:r>
            <a:r>
              <a:rPr sz="2800" spc="-10" dirty="0"/>
              <a:t>2008 </a:t>
            </a:r>
            <a:r>
              <a:rPr sz="2800" spc="-5" dirty="0"/>
              <a:t>(pembelian</a:t>
            </a:r>
            <a:r>
              <a:rPr sz="2800" spc="-434" dirty="0"/>
              <a:t> </a:t>
            </a:r>
            <a:r>
              <a:rPr sz="2800" spc="-5" dirty="0"/>
              <a:t>mobil)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462500" y="2370834"/>
            <a:ext cx="8221980" cy="170180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469265">
              <a:lnSpc>
                <a:spcPct val="100000"/>
              </a:lnSpc>
              <a:spcBef>
                <a:spcPts val="375"/>
              </a:spcBef>
              <a:tabLst>
                <a:tab pos="458406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</a:t>
            </a:r>
            <a:r>
              <a:rPr sz="2400" spc="-37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Persediaan</a:t>
            </a:r>
            <a:r>
              <a:rPr sz="24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	Rp.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24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275"/>
              </a:spcBef>
              <a:tabLst>
                <a:tab pos="550037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Cr. Kas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Rekening</a:t>
            </a:r>
            <a:r>
              <a:rPr sz="2400" spc="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pemilik</a:t>
            </a:r>
            <a:r>
              <a:rPr sz="2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Asset	Rp.</a:t>
            </a:r>
            <a:r>
              <a:rPr sz="24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2. Jurnal tgl 10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Maret </a:t>
            </a:r>
            <a:r>
              <a:rPr sz="2800" spc="-10" dirty="0">
                <a:solidFill>
                  <a:srgbClr val="00254B"/>
                </a:solidFill>
                <a:latin typeface="Tahoma"/>
                <a:cs typeface="Tahoma"/>
              </a:rPr>
              <a:t>2008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(saat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penyewaan</a:t>
            </a:r>
            <a:r>
              <a:rPr sz="2800" spc="-44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mobil)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19705" y="4045710"/>
            <a:ext cx="4431665" cy="827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6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Aktiva Diperoleh untuk</a:t>
            </a:r>
            <a:r>
              <a:rPr sz="2400" spc="-3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  Cr. Persediaan</a:t>
            </a:r>
            <a:r>
              <a:rPr sz="2400" spc="-1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49219" y="4045710"/>
            <a:ext cx="2570480" cy="8274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120.000.000,-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49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2747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Definisi </a:t>
            </a:r>
            <a:r>
              <a:rPr sz="1800" spc="10" dirty="0">
                <a:solidFill>
                  <a:srgbClr val="CC0000"/>
                </a:solidFill>
                <a:latin typeface="Verdana"/>
                <a:cs typeface="Verdana"/>
              </a:rPr>
              <a:t>(prgf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–</a:t>
            </a:r>
            <a:r>
              <a:rPr sz="1800" spc="-24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4)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1937" y="1902966"/>
            <a:ext cx="8056245" cy="2463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99900"/>
              </a:lnSpc>
              <a:spcBef>
                <a:spcPts val="10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45" dirty="0">
                <a:solidFill>
                  <a:srgbClr val="FF0000"/>
                </a:solidFill>
                <a:latin typeface="Verdana"/>
                <a:cs typeface="Verdana"/>
              </a:rPr>
              <a:t>Ijarah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adalah akad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pemindahan hak</a:t>
            </a:r>
            <a:r>
              <a:rPr sz="3200" spc="-2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guna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(manfaat) atas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suatu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dalam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waktu  tertentu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dengan pembayaran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sewa (ujrah)  tanpa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diikuti dengan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pemindahan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kepemilikan aset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itu</a:t>
            </a:r>
            <a:r>
              <a:rPr sz="32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sendiri.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04477" y="1063243"/>
            <a:ext cx="5818505" cy="7556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354965">
              <a:lnSpc>
                <a:spcPts val="2870"/>
              </a:lnSpc>
              <a:spcBef>
                <a:spcPts val="200"/>
              </a:spcBef>
            </a:pPr>
            <a:r>
              <a:rPr sz="2400" spc="-5" dirty="0"/>
              <a:t>Perhitungan Penyusutan Aktiva Ijarah  (metode garis lurus </a:t>
            </a:r>
            <a:r>
              <a:rPr sz="2400" dirty="0"/>
              <a:t>– </a:t>
            </a:r>
            <a:r>
              <a:rPr sz="2400" spc="-5" dirty="0"/>
              <a:t>straight </a:t>
            </a:r>
            <a:r>
              <a:rPr sz="2400" spc="-10" dirty="0"/>
              <a:t>line</a:t>
            </a:r>
            <a:r>
              <a:rPr sz="2400" spc="30" dirty="0"/>
              <a:t> </a:t>
            </a:r>
            <a:r>
              <a:rPr sz="2400" spc="-5" dirty="0"/>
              <a:t>method)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1231273" y="2025395"/>
            <a:ext cx="8763000" cy="1295400"/>
          </a:xfrm>
          <a:prstGeom prst="rect">
            <a:avLst/>
          </a:prstGeom>
          <a:solidFill>
            <a:srgbClr val="CCECFF"/>
          </a:solidFill>
          <a:ln w="9524">
            <a:solidFill>
              <a:srgbClr val="323232"/>
            </a:solidFill>
          </a:ln>
        </p:spPr>
        <p:txBody>
          <a:bodyPr vert="horz" wrap="square" lIns="0" tIns="146050" rIns="0" bIns="0" rtlCol="0">
            <a:spAutoFit/>
          </a:bodyPr>
          <a:lstStyle/>
          <a:p>
            <a:pPr marL="635" algn="ctr">
              <a:lnSpc>
                <a:spcPts val="2875"/>
              </a:lnSpc>
              <a:spcBef>
                <a:spcPts val="1150"/>
              </a:spcBef>
            </a:pP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Rumus</a:t>
            </a:r>
            <a:r>
              <a:rPr sz="24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=</a:t>
            </a:r>
            <a:endParaRPr sz="2400">
              <a:latin typeface="Tahoma"/>
              <a:cs typeface="Tahoma"/>
            </a:endParaRPr>
          </a:p>
          <a:p>
            <a:pPr marL="213360" marR="203200" algn="ctr">
              <a:lnSpc>
                <a:spcPts val="2880"/>
              </a:lnSpc>
              <a:spcBef>
                <a:spcPts val="90"/>
              </a:spcBef>
            </a:pP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(Harga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perolehan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–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nilai residu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)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: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jangka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waktu penyusutan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218" y="3682998"/>
            <a:ext cx="821499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DejaVu Sans"/>
              <a:buChar char="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(kebijakan bank disusut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5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th)</a:t>
            </a:r>
            <a:endParaRPr sz="20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  <a:tab pos="66802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Beban penyusutan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per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thn :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(120.000.000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00)</a:t>
            </a:r>
            <a:r>
              <a:rPr sz="20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r>
              <a:rPr sz="20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5	=</a:t>
            </a:r>
            <a:r>
              <a:rPr sz="2000" spc="-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24.000.000</a:t>
            </a:r>
            <a:endParaRPr sz="20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Beban penyusutan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per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bln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24.000.000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 12 =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 2.000.000</a:t>
            </a:r>
            <a:endParaRPr sz="20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323232"/>
              </a:buClr>
              <a:buFont typeface="DejaVu Sans"/>
              <a:buChar char="■"/>
            </a:pPr>
            <a:endParaRPr sz="195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buFont typeface="DejaVu Sans"/>
              <a:buChar char="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Muntahia Bittamlik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(IMBT)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=&gt; masa sewa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2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thn</a:t>
            </a:r>
            <a:endParaRPr sz="20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  <a:tab pos="660209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Beban penyusutan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per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thn: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(120.000.000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00)</a:t>
            </a:r>
            <a:r>
              <a:rPr sz="2000" spc="9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r>
              <a:rPr sz="20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2	=</a:t>
            </a:r>
            <a:r>
              <a:rPr sz="20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60.000.000</a:t>
            </a:r>
            <a:endParaRPr sz="20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Beban penyusutan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per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bln: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60.000.000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 12 =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50</a:t>
            </a:fld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4317" y="1904491"/>
            <a:ext cx="4385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30" dirty="0">
                <a:latin typeface="Verdana"/>
                <a:cs typeface="Verdana"/>
              </a:rPr>
              <a:t>Perhitungan </a:t>
            </a:r>
            <a:r>
              <a:rPr sz="2800" spc="5" dirty="0">
                <a:latin typeface="Verdana"/>
                <a:cs typeface="Verdana"/>
              </a:rPr>
              <a:t>harga</a:t>
            </a:r>
            <a:r>
              <a:rPr sz="2800" spc="-434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sewa</a:t>
            </a:r>
            <a:endParaRPr sz="2800">
              <a:latin typeface="Verdana"/>
              <a:cs typeface="Verdana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405118" y="2803666"/>
          <a:ext cx="7613649" cy="30776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7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3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500" i="1" spc="-1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Ijarah</a:t>
                      </a:r>
                      <a:endParaRPr sz="2500">
                        <a:latin typeface="Verdana"/>
                        <a:cs typeface="Verdana"/>
                      </a:endParaRPr>
                    </a:p>
                  </a:txBody>
                  <a:tcPr marL="0" marR="0" marT="3619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915669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500" i="1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IMBT</a:t>
                      </a:r>
                      <a:endParaRPr sz="2500">
                        <a:latin typeface="Verdana"/>
                        <a:cs typeface="Verdana"/>
                      </a:endParaRPr>
                    </a:p>
                  </a:txBody>
                  <a:tcPr marL="0" marR="0" marT="36195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35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Harga perolehan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24.000.000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3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60.000.000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147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Return</a:t>
                      </a:r>
                      <a:r>
                        <a:rPr sz="24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(20%)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3492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  <a:tabLst>
                          <a:tab pos="736600" algn="l"/>
                        </a:tabLst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	4.800.000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34925" marB="0">
                    <a:lnB w="28575">
                      <a:solidFill>
                        <a:srgbClr val="00244A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3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12.000.000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34925" marB="0">
                    <a:lnB w="28575">
                      <a:solidFill>
                        <a:srgbClr val="00244A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67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80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Harga </a:t>
                      </a:r>
                      <a:r>
                        <a:rPr sz="24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sewa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22923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28.800.000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229235" marB="0">
                    <a:lnT w="28575">
                      <a:solidFill>
                        <a:srgbClr val="00244A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  <a:spcBef>
                          <a:spcPts val="1805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3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72.000.000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229235" marB="0">
                    <a:lnT w="28575">
                      <a:solidFill>
                        <a:srgbClr val="00244A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85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00"/>
                        </a:spcBef>
                      </a:pPr>
                      <a:r>
                        <a:rPr sz="24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Angs per</a:t>
                      </a:r>
                      <a:r>
                        <a:rPr sz="2400" spc="-4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bulan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25400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2000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2.400.000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25400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ct val="100000"/>
                        </a:lnSpc>
                        <a:spcBef>
                          <a:spcPts val="2000"/>
                        </a:spcBef>
                      </a:pP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400" spc="-2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4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6.000.000</a:t>
                      </a:r>
                      <a:endParaRPr sz="2400">
                        <a:latin typeface="Tahoma"/>
                        <a:cs typeface="Tahoma"/>
                      </a:endParaRPr>
                    </a:p>
                  </a:txBody>
                  <a:tcPr marL="0" marR="0" marT="25400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51</a:t>
            </a:fld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1369567"/>
            <a:ext cx="7941309" cy="7556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21665" marR="5080" indent="-609600">
              <a:lnSpc>
                <a:spcPts val="2870"/>
              </a:lnSpc>
              <a:spcBef>
                <a:spcPts val="200"/>
              </a:spcBef>
              <a:tabLst>
                <a:tab pos="621665" algn="l"/>
              </a:tabLst>
            </a:pPr>
            <a:r>
              <a:rPr sz="2400" spc="-5" dirty="0"/>
              <a:t>3.	</a:t>
            </a:r>
            <a:r>
              <a:rPr sz="2400" dirty="0"/>
              <a:t>Tgl </a:t>
            </a:r>
            <a:r>
              <a:rPr sz="2400" spc="-5" dirty="0"/>
              <a:t>10 Maret 2008 </a:t>
            </a:r>
            <a:r>
              <a:rPr sz="2400" dirty="0"/>
              <a:t>bank </a:t>
            </a:r>
            <a:r>
              <a:rPr sz="2400" spc="-5" dirty="0"/>
              <a:t>syariah menerima </a:t>
            </a:r>
            <a:r>
              <a:rPr sz="2400" dirty="0"/>
              <a:t>uang </a:t>
            </a:r>
            <a:r>
              <a:rPr sz="2400" spc="-5" dirty="0"/>
              <a:t>muka  sewa sebesar </a:t>
            </a:r>
            <a:r>
              <a:rPr sz="2400" spc="-10" dirty="0"/>
              <a:t>Rp. </a:t>
            </a:r>
            <a:r>
              <a:rPr sz="2400" spc="-5" dirty="0"/>
              <a:t>20.000.000,-- dari</a:t>
            </a:r>
            <a:r>
              <a:rPr sz="2400" spc="70" dirty="0"/>
              <a:t> </a:t>
            </a:r>
            <a:r>
              <a:rPr sz="2400" spc="-5" dirty="0"/>
              <a:t>penyewa</a:t>
            </a:r>
            <a:endParaRPr sz="2400"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301373" y="2142872"/>
          <a:ext cx="6664958" cy="7364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9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7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8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22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Dr.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Kas/Rekening</a:t>
                      </a:r>
                      <a:r>
                        <a:rPr sz="2000" spc="-3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penyewa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000" spc="-2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20.000.000,--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22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Cr.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984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Sewa Diterima Dimuka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984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121348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000" spc="-6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20.000.000,--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29845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462411" y="3268470"/>
            <a:ext cx="4018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23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4.	Jurnal beban</a:t>
            </a:r>
            <a:r>
              <a:rPr sz="24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penyusutan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20415" y="3634230"/>
            <a:ext cx="4239260" cy="101790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  <a:tabLst>
                <a:tab pos="525780" algn="l"/>
              </a:tabLst>
            </a:pPr>
            <a:r>
              <a:rPr sz="1700" dirty="0">
                <a:solidFill>
                  <a:srgbClr val="00254B"/>
                </a:solidFill>
                <a:latin typeface="Tahoma"/>
                <a:cs typeface="Tahoma"/>
              </a:rPr>
              <a:t>o	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  <a:p>
            <a:pPr marL="697865">
              <a:lnSpc>
                <a:spcPct val="100000"/>
              </a:lnSpc>
              <a:spcBef>
                <a:spcPts val="445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Dr. Beban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penyusutan</a:t>
            </a:r>
            <a:endParaRPr sz="1800">
              <a:latin typeface="Tahoma"/>
              <a:cs typeface="Tahoma"/>
            </a:endParaRPr>
          </a:p>
          <a:p>
            <a:pPr marL="697865">
              <a:lnSpc>
                <a:spcPct val="100000"/>
              </a:lnSpc>
              <a:spcBef>
                <a:spcPts val="445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Cr.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Akum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penyusutan Aktiva</a:t>
            </a:r>
            <a:r>
              <a:rPr sz="18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48663" y="3964938"/>
            <a:ext cx="2603500" cy="68707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2.000.000,--</a:t>
            </a:r>
            <a:endParaRPr sz="18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445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2.000.000,--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20415" y="4955537"/>
            <a:ext cx="423926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7865" marR="384175" indent="-685800">
              <a:lnSpc>
                <a:spcPct val="120600"/>
              </a:lnSpc>
              <a:spcBef>
                <a:spcPts val="100"/>
              </a:spcBef>
              <a:tabLst>
                <a:tab pos="525780" algn="l"/>
              </a:tabLst>
            </a:pPr>
            <a:r>
              <a:rPr sz="1700" dirty="0">
                <a:solidFill>
                  <a:srgbClr val="00254B"/>
                </a:solidFill>
                <a:latin typeface="Tahoma"/>
                <a:cs typeface="Tahoma"/>
              </a:rPr>
              <a:t>o	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Ijarah Muntahia Bittamlik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(IMBT) 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Dr. Beban penyusutan</a:t>
            </a:r>
            <a:endParaRPr sz="1800">
              <a:latin typeface="Tahoma"/>
              <a:cs typeface="Tahoma"/>
            </a:endParaRPr>
          </a:p>
          <a:p>
            <a:pPr marL="697865">
              <a:lnSpc>
                <a:spcPct val="100000"/>
              </a:lnSpc>
              <a:spcBef>
                <a:spcPts val="43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Cr.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Akum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penyusutan Aktiva</a:t>
            </a:r>
            <a:r>
              <a:rPr sz="18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48663" y="5287769"/>
            <a:ext cx="2520950" cy="68389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5.000.000,--</a:t>
            </a:r>
            <a:endParaRPr sz="18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43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5.000.000,-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52</a:t>
            </a:fld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4317" y="1828291"/>
            <a:ext cx="6285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5. Jurnal penerimaan pendapatan</a:t>
            </a:r>
            <a:r>
              <a:rPr sz="2800" spc="-480" dirty="0"/>
              <a:t> </a:t>
            </a:r>
            <a:r>
              <a:rPr sz="2800" spc="-5" dirty="0"/>
              <a:t>Ijarah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424317" y="2341879"/>
            <a:ext cx="78168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a. pengakuan pendapatan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sewa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(dari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uang</a:t>
            </a:r>
            <a:r>
              <a:rPr sz="2800" spc="-4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muka)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1521" y="2765550"/>
            <a:ext cx="3540125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Sewa Diterima</a:t>
            </a:r>
            <a:r>
              <a:rPr sz="2400" spc="-39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Dimuka  Cr. Pendapatan</a:t>
            </a:r>
            <a:r>
              <a:rPr sz="2400" spc="-1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96729" y="2765550"/>
            <a:ext cx="283527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2.400.000</a:t>
            </a:r>
            <a:endParaRPr sz="24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2.400.000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4322" y="4169154"/>
            <a:ext cx="821626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b. pengakuan pendapatan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sewa langsung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(tidak</a:t>
            </a:r>
            <a:r>
              <a:rPr sz="2800" spc="-50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dari  uang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 muka)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1523" y="5022593"/>
            <a:ext cx="3718560" cy="90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6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Kas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rekening</a:t>
            </a:r>
            <a:r>
              <a:rPr sz="2400" spc="-4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penyewa  Cr. Pendapatan</a:t>
            </a:r>
            <a:r>
              <a:rPr sz="2400" spc="-1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96632" y="5022593"/>
            <a:ext cx="2835275" cy="9004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2.400.000</a:t>
            </a:r>
            <a:endParaRPr sz="24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2.400.000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53</a:t>
            </a:fld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4317" y="1904491"/>
            <a:ext cx="61753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5. Jurnal penerimaan pendapatan</a:t>
            </a:r>
            <a:r>
              <a:rPr sz="2800" spc="-490" dirty="0"/>
              <a:t> </a:t>
            </a:r>
            <a:r>
              <a:rPr sz="2800" spc="-5" dirty="0"/>
              <a:t>IMBT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424317" y="2402839"/>
            <a:ext cx="6746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a. pengakuan pendapatan sewa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(dari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uang</a:t>
            </a:r>
            <a:r>
              <a:rPr sz="2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muka)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1519" y="2767074"/>
            <a:ext cx="3540125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Sewa Diterima</a:t>
            </a:r>
            <a:r>
              <a:rPr sz="2400" spc="-39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Dimuka  Cr. Pendapatan</a:t>
            </a:r>
            <a:r>
              <a:rPr sz="2400" spc="-1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96573" y="2767074"/>
            <a:ext cx="283527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4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4317" y="4155438"/>
            <a:ext cx="78524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b.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pengakuan pendapatan sewa langsung (tidak dari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uang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muka)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1515" y="4885433"/>
            <a:ext cx="371856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Kas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rekening</a:t>
            </a:r>
            <a:r>
              <a:rPr sz="2400" spc="-4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penyewa  Cr. Pendapatan</a:t>
            </a:r>
            <a:r>
              <a:rPr sz="2400" spc="-1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96624" y="4885433"/>
            <a:ext cx="283527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4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54</a:t>
            </a:fld>
            <a:endParaRPr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8151500" y="3332733"/>
            <a:ext cx="1772920" cy="347980"/>
            <a:chOff x="8151500" y="3332733"/>
            <a:chExt cx="1772920" cy="347980"/>
          </a:xfrm>
        </p:grpSpPr>
        <p:sp>
          <p:nvSpPr>
            <p:cNvPr id="8" name="object 8"/>
            <p:cNvSpPr/>
            <p:nvPr/>
          </p:nvSpPr>
          <p:spPr>
            <a:xfrm>
              <a:off x="8157850" y="3340607"/>
              <a:ext cx="1760220" cy="334010"/>
            </a:xfrm>
            <a:custGeom>
              <a:avLst/>
              <a:gdLst/>
              <a:ahLst/>
              <a:cxnLst/>
              <a:rect l="l" t="t" r="r" b="b"/>
              <a:pathLst>
                <a:path w="1760220" h="334010">
                  <a:moveTo>
                    <a:pt x="1760219" y="333755"/>
                  </a:moveTo>
                  <a:lnTo>
                    <a:pt x="1760219" y="0"/>
                  </a:lnTo>
                  <a:lnTo>
                    <a:pt x="0" y="0"/>
                  </a:lnTo>
                  <a:lnTo>
                    <a:pt x="0" y="333755"/>
                  </a:lnTo>
                  <a:lnTo>
                    <a:pt x="1760219" y="333755"/>
                  </a:lnTo>
                  <a:close/>
                </a:path>
              </a:pathLst>
            </a:custGeom>
            <a:solidFill>
              <a:srgbClr val="65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57850" y="3339083"/>
              <a:ext cx="1760220" cy="335280"/>
            </a:xfrm>
            <a:custGeom>
              <a:avLst/>
              <a:gdLst/>
              <a:ahLst/>
              <a:cxnLst/>
              <a:rect l="l" t="t" r="r" b="b"/>
              <a:pathLst>
                <a:path w="1760220" h="335279">
                  <a:moveTo>
                    <a:pt x="0" y="0"/>
                  </a:moveTo>
                  <a:lnTo>
                    <a:pt x="0" y="335279"/>
                  </a:lnTo>
                  <a:lnTo>
                    <a:pt x="1760219" y="335279"/>
                  </a:lnTo>
                </a:path>
                <a:path w="1760220" h="335279">
                  <a:moveTo>
                    <a:pt x="1760219" y="0"/>
                  </a:moveTo>
                  <a:lnTo>
                    <a:pt x="1760219" y="335279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8121274" y="6109715"/>
            <a:ext cx="1949450" cy="335280"/>
          </a:xfrm>
          <a:custGeom>
            <a:avLst/>
            <a:gdLst/>
            <a:ahLst/>
            <a:cxnLst/>
            <a:rect l="l" t="t" r="r" b="b"/>
            <a:pathLst>
              <a:path w="1949450" h="335279">
                <a:moveTo>
                  <a:pt x="1949195" y="335279"/>
                </a:moveTo>
                <a:lnTo>
                  <a:pt x="1949195" y="0"/>
                </a:lnTo>
                <a:lnTo>
                  <a:pt x="0" y="0"/>
                </a:lnTo>
                <a:lnTo>
                  <a:pt x="0" y="335279"/>
                </a:lnTo>
                <a:lnTo>
                  <a:pt x="1949195" y="335279"/>
                </a:lnTo>
                <a:close/>
              </a:path>
            </a:pathLst>
          </a:custGeom>
          <a:solidFill>
            <a:srgbClr val="6598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55073" y="390905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3996" y="0"/>
                </a:lnTo>
              </a:path>
            </a:pathLst>
          </a:custGeom>
          <a:ln w="38099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12269" y="1406651"/>
            <a:ext cx="579120" cy="2045335"/>
          </a:xfrm>
          <a:custGeom>
            <a:avLst/>
            <a:gdLst/>
            <a:ahLst/>
            <a:cxnLst/>
            <a:rect l="l" t="t" r="r" b="b"/>
            <a:pathLst>
              <a:path w="579119" h="2045335">
                <a:moveTo>
                  <a:pt x="579119" y="2045207"/>
                </a:moveTo>
                <a:lnTo>
                  <a:pt x="579119" y="0"/>
                </a:lnTo>
                <a:lnTo>
                  <a:pt x="0" y="0"/>
                </a:lnTo>
                <a:lnTo>
                  <a:pt x="0" y="2045207"/>
                </a:lnTo>
                <a:lnTo>
                  <a:pt x="579119" y="20452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6069" y="4061459"/>
            <a:ext cx="701040" cy="1641475"/>
          </a:xfrm>
          <a:custGeom>
            <a:avLst/>
            <a:gdLst/>
            <a:ahLst/>
            <a:cxnLst/>
            <a:rect l="l" t="t" r="r" b="b"/>
            <a:pathLst>
              <a:path w="701039" h="1641475">
                <a:moveTo>
                  <a:pt x="701039" y="1641347"/>
                </a:moveTo>
                <a:lnTo>
                  <a:pt x="701039" y="0"/>
                </a:lnTo>
                <a:lnTo>
                  <a:pt x="0" y="0"/>
                </a:lnTo>
                <a:lnTo>
                  <a:pt x="0" y="1641347"/>
                </a:lnTo>
                <a:lnTo>
                  <a:pt x="701039" y="16413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231288"/>
              </p:ext>
            </p:extLst>
          </p:nvPr>
        </p:nvGraphicFramePr>
        <p:xfrm>
          <a:off x="1536069" y="348995"/>
          <a:ext cx="8800463" cy="62483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3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8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126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41803"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sz="3200" spc="-5" dirty="0">
                          <a:solidFill>
                            <a:srgbClr val="CC0000"/>
                          </a:solidFill>
                          <a:latin typeface="Tahoma"/>
                          <a:cs typeface="Tahoma"/>
                        </a:rPr>
                        <a:t>Penyajian transaksi</a:t>
                      </a:r>
                      <a:r>
                        <a:rPr sz="3200" spc="-10" dirty="0">
                          <a:solidFill>
                            <a:srgbClr val="CC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3200" spc="-5" dirty="0">
                          <a:solidFill>
                            <a:srgbClr val="CC0000"/>
                          </a:solidFill>
                          <a:latin typeface="Tahoma"/>
                          <a:cs typeface="Tahoma"/>
                        </a:rPr>
                        <a:t>Ijarah</a:t>
                      </a:r>
                      <a:endParaRPr sz="3200">
                        <a:latin typeface="Tahoma"/>
                        <a:cs typeface="Tahoma"/>
                      </a:endParaRPr>
                    </a:p>
                  </a:txBody>
                  <a:tcPr marL="0" marR="0" marT="22606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3200" spc="20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r </a:t>
                      </a:r>
                      <a:r>
                        <a:rPr sz="3200" spc="-5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3200" spc="-475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3200" spc="25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h</a:t>
                      </a:r>
                      <a:endParaRPr sz="3200">
                        <a:latin typeface="Verdana"/>
                        <a:cs typeface="Verdana"/>
                      </a:endParaRPr>
                    </a:p>
                  </a:txBody>
                  <a:tcPr marL="0" marR="0" marT="4445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ts val="1764"/>
                        </a:lnSpc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sewa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(harga</a:t>
                      </a:r>
                      <a:r>
                        <a:rPr sz="1600" b="1" spc="-1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jual)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0" marR="1002030" indent="-457200">
                        <a:lnSpc>
                          <a:spcPct val="137500"/>
                        </a:lnSpc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Pengeluaran beban bank (HPP)  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penyusutan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R="47625" algn="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2.000.000</a:t>
                      </a:r>
                      <a:r>
                        <a:rPr sz="1600" b="1" spc="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571500">
                        <a:lnSpc>
                          <a:spcPts val="1764"/>
                        </a:lnSpc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2.400.000,--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3200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a</a:t>
                      </a:r>
                      <a:endParaRPr sz="3200">
                        <a:latin typeface="Verdana"/>
                        <a:cs typeface="Verdana"/>
                      </a:endParaRPr>
                    </a:p>
                  </a:txBody>
                  <a:tcPr marL="0" marR="0" marT="4445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6858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pemeliharaan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3200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j</a:t>
                      </a:r>
                      <a:endParaRPr sz="3200">
                        <a:latin typeface="Verdana"/>
                        <a:cs typeface="Verdana"/>
                      </a:endParaRPr>
                    </a:p>
                  </a:txBody>
                  <a:tcPr marL="0" marR="0" marT="4445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6858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lain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3200" dirty="0">
                          <a:solidFill>
                            <a:srgbClr val="0000CC"/>
                          </a:solidFill>
                          <a:latin typeface="Verdana"/>
                          <a:cs typeface="Verdana"/>
                        </a:rPr>
                        <a:t>I</a:t>
                      </a:r>
                      <a:endParaRPr sz="3200">
                        <a:latin typeface="Verdana"/>
                        <a:cs typeface="Verdana"/>
                      </a:endParaRPr>
                    </a:p>
                  </a:txBody>
                  <a:tcPr marL="0" marR="0" marT="4445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6858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Total beban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bank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5715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2.000.000,--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neto Ijarah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(keuntungan)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7416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400.000,--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659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3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506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ts val="4410"/>
                        </a:lnSpc>
                      </a:pPr>
                      <a:r>
                        <a:rPr lang="en-US" sz="4000" b="1" spc="-5" dirty="0">
                          <a:solidFill>
                            <a:srgbClr val="0000CC"/>
                          </a:solidFill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4000" b="1" spc="-5" dirty="0">
                          <a:solidFill>
                            <a:srgbClr val="0000CC"/>
                          </a:solidFill>
                          <a:latin typeface="Times New Roman"/>
                          <a:cs typeface="Times New Roman"/>
                        </a:rPr>
                        <a:t> b</a:t>
                      </a:r>
                      <a:r>
                        <a:rPr lang="en-US" sz="4000" b="1" spc="-5" dirty="0">
                          <a:solidFill>
                            <a:srgbClr val="0000CC"/>
                          </a:solidFill>
                          <a:latin typeface="Times New Roman"/>
                          <a:cs typeface="Times New Roman"/>
                        </a:rPr>
                        <a:t> t</a:t>
                      </a:r>
                      <a:endParaRPr sz="4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marR="1002030">
                        <a:lnSpc>
                          <a:spcPts val="2640"/>
                        </a:lnSpc>
                        <a:spcBef>
                          <a:spcPts val="1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sewa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(harga jual)  Pengeluaran beban bank</a:t>
                      </a:r>
                      <a:r>
                        <a:rPr sz="1600" b="1" spc="-2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(HPP)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penyusutan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524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84455" algn="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5.000.000</a:t>
                      </a:r>
                      <a:r>
                        <a:rPr sz="1600" b="1" spc="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6.000.000</a:t>
                      </a:r>
                      <a:r>
                        <a:rPr sz="1600" b="1" spc="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5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pemeliharaan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8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ts val="4410"/>
                        </a:lnSpc>
                      </a:pPr>
                      <a:r>
                        <a:rPr sz="4000" b="1" dirty="0">
                          <a:solidFill>
                            <a:srgbClr val="0000CC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endParaRPr sz="4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lain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6858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Total beban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bank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5.000.000</a:t>
                      </a:r>
                      <a:r>
                        <a:rPr sz="1600" b="1" spc="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neto Ijarah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(keuntungan)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598FF"/>
                    </a:solidFill>
                  </a:tcPr>
                </a:tc>
                <a:tc>
                  <a:txBody>
                    <a:bodyPr/>
                    <a:lstStyle/>
                    <a:p>
                      <a:pPr marL="7600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1.000.000,--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59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23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55</a:t>
            </a:fld>
            <a:endParaRPr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36523"/>
            <a:ext cx="6860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4700" algn="l"/>
              </a:tabLst>
            </a:pPr>
            <a:r>
              <a:rPr sz="3600" spc="-95" dirty="0">
                <a:solidFill>
                  <a:srgbClr val="CC0000"/>
                </a:solidFill>
                <a:latin typeface="Verdana"/>
                <a:cs typeface="Verdana"/>
              </a:rPr>
              <a:t>7.	</a:t>
            </a:r>
            <a:r>
              <a:rPr sz="3600" spc="50" dirty="0">
                <a:solidFill>
                  <a:srgbClr val="CC0000"/>
                </a:solidFill>
                <a:latin typeface="Verdana"/>
                <a:cs typeface="Verdana"/>
              </a:rPr>
              <a:t>Jurnal </a:t>
            </a:r>
            <a:r>
              <a:rPr sz="3600" spc="5" dirty="0">
                <a:solidFill>
                  <a:srgbClr val="CC0000"/>
                </a:solidFill>
                <a:latin typeface="Verdana"/>
                <a:cs typeface="Verdana"/>
              </a:rPr>
              <a:t>biaya</a:t>
            </a:r>
            <a:r>
              <a:rPr sz="3600" spc="-5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600" spc="10" dirty="0">
                <a:solidFill>
                  <a:srgbClr val="CC0000"/>
                </a:solidFill>
                <a:latin typeface="Verdana"/>
                <a:cs typeface="Verdana"/>
              </a:rPr>
              <a:t>pemeliharaan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2417" y="1802383"/>
            <a:ext cx="8094345" cy="9404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54965" marR="5080" indent="-342900">
              <a:lnSpc>
                <a:spcPts val="2170"/>
              </a:lnSpc>
              <a:spcBef>
                <a:spcPts val="365"/>
              </a:spcBef>
              <a:buFont typeface="DejaVu Sans"/>
              <a:buChar char="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mencadangkan biaya perbaikan rutin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pemeliharaan  aktiva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sebesar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Rp.2.000.000,--.</a:t>
            </a:r>
            <a:endParaRPr sz="20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195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Jurnal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pencadangan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19615" y="2717392"/>
            <a:ext cx="4366260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Beban perbaikan aktiva</a:t>
            </a:r>
            <a:r>
              <a:rPr sz="2000" spc="-3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4699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	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Cad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beban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perbaikan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Aktiva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49461" y="2717392"/>
            <a:ext cx="1997710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2.000.0000,--</a:t>
            </a:r>
            <a:endParaRPr sz="20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2.000.000,--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62413" y="3753102"/>
            <a:ext cx="8496935" cy="94043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5600" marR="5080" indent="-342900">
              <a:lnSpc>
                <a:spcPts val="2160"/>
              </a:lnSpc>
              <a:spcBef>
                <a:spcPts val="375"/>
              </a:spcBef>
              <a:buFont typeface="DejaVu Sans"/>
              <a:buChar char="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Apabila pada bulan yang bersangkutan dilakukan perbaikan aktiva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sebesar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500.000,--</a:t>
            </a:r>
            <a:endParaRPr sz="20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204"/>
              </a:spcBef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dengan sistem pencadangan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76815" y="4666587"/>
            <a:ext cx="43097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Cad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beban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perbaikan aktiva Ijarah  Cr. Kas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 rekening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50072" y="4666587"/>
            <a:ext cx="2557780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500.000,--</a:t>
            </a:r>
            <a:endParaRPr sz="2000">
              <a:latin typeface="Tahoma"/>
              <a:cs typeface="Tahoma"/>
            </a:endParaRPr>
          </a:p>
          <a:p>
            <a:pPr marL="92583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500.000,--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19616" y="5367017"/>
            <a:ext cx="55073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lr>
                <a:srgbClr val="323232"/>
              </a:buClr>
              <a:buSzPct val="90000"/>
              <a:buFont typeface="DejaVu Sans"/>
              <a:buChar char="■"/>
              <a:tabLst>
                <a:tab pos="29972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dengan sistem langsung (tanpa</a:t>
            </a:r>
            <a:r>
              <a:rPr sz="2000" spc="-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pencadangan)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76815" y="5672427"/>
            <a:ext cx="381507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Beban perbaikan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aktiva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 Cr. Kas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 rekening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49589" y="5672427"/>
            <a:ext cx="255841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500.000,--</a:t>
            </a:r>
            <a:endParaRPr sz="20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4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500.000,--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56</a:t>
            </a:fld>
            <a:endParaRPr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10017" y="502411"/>
            <a:ext cx="46678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CC0000"/>
                </a:solidFill>
              </a:rPr>
              <a:t>Penyajian transaksi</a:t>
            </a:r>
            <a:r>
              <a:rPr spc="-20" dirty="0">
                <a:solidFill>
                  <a:srgbClr val="CC0000"/>
                </a:solidFill>
              </a:rPr>
              <a:t> </a:t>
            </a:r>
            <a:r>
              <a:rPr spc="-5" dirty="0">
                <a:solidFill>
                  <a:srgbClr val="CC0000"/>
                </a:solidFill>
              </a:rPr>
              <a:t>Ijarah</a:t>
            </a:r>
          </a:p>
        </p:txBody>
      </p:sp>
      <p:sp>
        <p:nvSpPr>
          <p:cNvPr id="8" name="object 8"/>
          <p:cNvSpPr/>
          <p:nvPr/>
        </p:nvSpPr>
        <p:spPr>
          <a:xfrm>
            <a:off x="8249290" y="6108191"/>
            <a:ext cx="1744980" cy="335280"/>
          </a:xfrm>
          <a:custGeom>
            <a:avLst/>
            <a:gdLst/>
            <a:ahLst/>
            <a:cxnLst/>
            <a:rect l="l" t="t" r="r" b="b"/>
            <a:pathLst>
              <a:path w="1744979" h="335279">
                <a:moveTo>
                  <a:pt x="1744979" y="335279"/>
                </a:moveTo>
                <a:lnTo>
                  <a:pt x="1744979" y="0"/>
                </a:lnTo>
                <a:lnTo>
                  <a:pt x="0" y="0"/>
                </a:lnTo>
                <a:lnTo>
                  <a:pt x="0" y="335279"/>
                </a:lnTo>
                <a:lnTo>
                  <a:pt x="1744979" y="335279"/>
                </a:lnTo>
                <a:close/>
              </a:path>
            </a:pathLst>
          </a:custGeom>
          <a:solidFill>
            <a:srgbClr val="78B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586364" y="1445917"/>
          <a:ext cx="7484108" cy="4997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80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2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6368"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sewa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(harga</a:t>
                      </a:r>
                      <a:r>
                        <a:rPr sz="1600" b="1" spc="-1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jual)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7314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Pengeluaran beban bank</a:t>
                      </a:r>
                      <a:r>
                        <a:rPr sz="1600" b="1" spc="2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(HPP)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5435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2.400.000,--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penyusutan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7434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2.000.000,--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pemeliharaan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4516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26"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lain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Total beban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bank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5435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2.500.000,--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neto Ijarah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(keuntungan)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880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(100.000),--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78BF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1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7270">
                <a:tc>
                  <a:txBody>
                    <a:bodyPr/>
                    <a:lstStyle/>
                    <a:p>
                      <a:pPr marL="31750" marR="1028700">
                        <a:lnSpc>
                          <a:spcPct val="136900"/>
                        </a:lnSpc>
                        <a:spcBef>
                          <a:spcPts val="819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sewa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(harga jual)  Pengeluaran beban bank</a:t>
                      </a:r>
                      <a:r>
                        <a:rPr sz="1600" b="1" spc="-2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(HPP)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139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6.000.000,--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899"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penyusutan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5.000.000</a:t>
                      </a:r>
                      <a:r>
                        <a:rPr sz="1600" b="1" spc="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517"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pemeliharaan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500.000</a:t>
                      </a:r>
                      <a:r>
                        <a:rPr sz="1600" b="1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7827"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Beban</a:t>
                      </a:r>
                      <a:r>
                        <a:rPr sz="1600" b="1" spc="-10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lain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0,</a:t>
                      </a:r>
                      <a:r>
                        <a:rPr sz="1600" b="1" spc="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Total beban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bank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5.500.000,--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Pendapatan </a:t>
                      </a:r>
                      <a:r>
                        <a:rPr sz="1600" b="1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neto ijarah</a:t>
                      </a:r>
                      <a:r>
                        <a:rPr sz="1600" b="1" spc="-5" dirty="0">
                          <a:solidFill>
                            <a:srgbClr val="00254B"/>
                          </a:solidFill>
                          <a:latin typeface="Arial"/>
                          <a:cs typeface="Arial"/>
                        </a:rPr>
                        <a:t> (keuntungan)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283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500.000,--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78BF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1155073" y="3930395"/>
            <a:ext cx="9067800" cy="0"/>
          </a:xfrm>
          <a:custGeom>
            <a:avLst/>
            <a:gdLst/>
            <a:ahLst/>
            <a:cxnLst/>
            <a:rect l="l" t="t" r="r" b="b"/>
            <a:pathLst>
              <a:path w="9067800">
                <a:moveTo>
                  <a:pt x="0" y="0"/>
                </a:moveTo>
                <a:lnTo>
                  <a:pt x="9067796" y="0"/>
                </a:lnTo>
              </a:path>
            </a:pathLst>
          </a:custGeom>
          <a:ln w="38099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15330" y="1644952"/>
            <a:ext cx="516890" cy="1888489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200" dirty="0">
                <a:solidFill>
                  <a:srgbClr val="0000CC"/>
                </a:solidFill>
                <a:latin typeface="Verdana"/>
                <a:cs typeface="Verdana"/>
              </a:rPr>
              <a:t>I</a:t>
            </a:r>
            <a:r>
              <a:rPr sz="3200" spc="-2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3200" spc="60" dirty="0">
                <a:solidFill>
                  <a:srgbClr val="0000CC"/>
                </a:solidFill>
                <a:latin typeface="Verdana"/>
                <a:cs typeface="Verdana"/>
              </a:rPr>
              <a:t>j</a:t>
            </a:r>
            <a:r>
              <a:rPr sz="3200" spc="-204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3200" spc="-5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3200" spc="-204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3200" spc="20" dirty="0">
                <a:solidFill>
                  <a:srgbClr val="0000CC"/>
                </a:solidFill>
                <a:latin typeface="Verdana"/>
                <a:cs typeface="Verdana"/>
              </a:rPr>
              <a:t>r</a:t>
            </a:r>
            <a:r>
              <a:rPr sz="3200" spc="-2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3200" spc="-5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3200" spc="-2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3200" spc="25" dirty="0">
                <a:solidFill>
                  <a:srgbClr val="0000CC"/>
                </a:solidFill>
                <a:latin typeface="Verdana"/>
                <a:cs typeface="Verdana"/>
              </a:rPr>
              <a:t>h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3544" y="4393087"/>
            <a:ext cx="588010" cy="14795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4460"/>
              </a:lnSpc>
            </a:pPr>
            <a:r>
              <a:rPr sz="4000" b="1" spc="-5" dirty="0">
                <a:solidFill>
                  <a:srgbClr val="0000CC"/>
                </a:solidFill>
                <a:latin typeface="Times New Roman"/>
                <a:cs typeface="Times New Roman"/>
              </a:rPr>
              <a:t>I m b</a:t>
            </a:r>
            <a:r>
              <a:rPr sz="4000" b="1" spc="-7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0000CC"/>
                </a:solidFill>
                <a:latin typeface="Times New Roman"/>
                <a:cs typeface="Times New Roman"/>
              </a:rPr>
              <a:t>t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57</a:t>
            </a:fld>
            <a:endParaRPr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1233931"/>
            <a:ext cx="76079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CC0000"/>
                </a:solidFill>
              </a:rPr>
              <a:t>8. Jurnal Pemindahan </a:t>
            </a:r>
            <a:r>
              <a:rPr sz="2800" dirty="0">
                <a:solidFill>
                  <a:srgbClr val="CC0000"/>
                </a:solidFill>
              </a:rPr>
              <a:t>Hak (khusus hanya</a:t>
            </a:r>
            <a:r>
              <a:rPr sz="2800" spc="-5" dirty="0">
                <a:solidFill>
                  <a:srgbClr val="CC0000"/>
                </a:solidFill>
              </a:rPr>
              <a:t> </a:t>
            </a:r>
            <a:r>
              <a:rPr sz="2800" dirty="0">
                <a:solidFill>
                  <a:srgbClr val="CC0000"/>
                </a:solidFill>
              </a:rPr>
              <a:t>IMBT)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614690" y="2056891"/>
            <a:ext cx="76415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10235">
              <a:lnSpc>
                <a:spcPct val="100000"/>
              </a:lnSpc>
              <a:spcBef>
                <a:spcPts val="100"/>
              </a:spcBef>
              <a:tabLst>
                <a:tab pos="6223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A.	melalui hibah =&gt; seluruh pendapatan sewa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telah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diterima dan  obyek sewa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memiliki nilai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sisa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72014" y="3031336"/>
            <a:ext cx="3912870" cy="7569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Jurnal: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Akum penyusutan aktiva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7916" y="3457446"/>
            <a:ext cx="21367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72014" y="3764379"/>
            <a:ext cx="2726690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	Beban Hibah</a:t>
            </a:r>
            <a:r>
              <a:rPr sz="2000" spc="-6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  Cr.	Aktiva</a:t>
            </a:r>
            <a:r>
              <a:rPr sz="20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87336" y="3764379"/>
            <a:ext cx="3051175" cy="75438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  <a:tabLst>
                <a:tab pos="625475" algn="l"/>
              </a:tabLst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	0,--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 (residu)</a:t>
            </a:r>
            <a:endParaRPr sz="2000">
              <a:latin typeface="Tahoma"/>
              <a:cs typeface="Tahoma"/>
            </a:endParaRPr>
          </a:p>
          <a:p>
            <a:pPr marL="927100">
              <a:lnSpc>
                <a:spcPct val="100000"/>
              </a:lnSpc>
              <a:spcBef>
                <a:spcPts val="47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120.000.000,--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58</a:t>
            </a:fld>
            <a:endParaRPr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4965" marR="5080" indent="-342900" algn="just">
              <a:lnSpc>
                <a:spcPct val="79800"/>
              </a:lnSpc>
              <a:spcBef>
                <a:spcPts val="680"/>
              </a:spcBef>
            </a:pPr>
            <a:r>
              <a:rPr spc="-5" dirty="0"/>
              <a:t>B. penjualan </a:t>
            </a:r>
            <a:r>
              <a:rPr dirty="0"/>
              <a:t>obyek sewa sebelum </a:t>
            </a:r>
            <a:r>
              <a:rPr spc="-5" dirty="0"/>
              <a:t>berakhirnya masa</a:t>
            </a:r>
            <a:r>
              <a:rPr spc="-190" dirty="0"/>
              <a:t> </a:t>
            </a:r>
            <a:r>
              <a:rPr spc="-5" dirty="0"/>
              <a:t>sewa  dengan harga jual sebesar </a:t>
            </a:r>
            <a:r>
              <a:rPr dirty="0"/>
              <a:t>sisa cicilan </a:t>
            </a:r>
            <a:r>
              <a:rPr spc="-5" dirty="0"/>
              <a:t>sewa atau </a:t>
            </a:r>
            <a:r>
              <a:rPr dirty="0"/>
              <a:t>harga  </a:t>
            </a:r>
            <a:r>
              <a:rPr spc="-5" dirty="0"/>
              <a:t>disepakati</a:t>
            </a:r>
          </a:p>
          <a:p>
            <a:pPr>
              <a:lnSpc>
                <a:spcPct val="100000"/>
              </a:lnSpc>
            </a:pPr>
            <a:endParaRPr sz="2350"/>
          </a:p>
          <a:p>
            <a:pPr marL="756285" marR="145415" indent="-287020">
              <a:lnSpc>
                <a:spcPts val="1930"/>
              </a:lnSpc>
              <a:buAutoNum type="arabicParenR"/>
              <a:tabLst>
                <a:tab pos="756920" algn="l"/>
              </a:tabLst>
            </a:pPr>
            <a:r>
              <a:rPr sz="2000" spc="-5" dirty="0"/>
              <a:t>jika harga jual lebih besar dari nilai </a:t>
            </a:r>
            <a:r>
              <a:rPr sz="2000" dirty="0"/>
              <a:t>buku </a:t>
            </a:r>
            <a:r>
              <a:rPr sz="2000" spc="-5" dirty="0"/>
              <a:t>=&gt; harga disepakati  </a:t>
            </a:r>
            <a:r>
              <a:rPr sz="2000" spc="-10" dirty="0"/>
              <a:t>Rp.50.000.000,-- </a:t>
            </a:r>
            <a:r>
              <a:rPr sz="2000" spc="-5" dirty="0"/>
              <a:t>nilai buku </a:t>
            </a:r>
            <a:r>
              <a:rPr sz="2000" spc="-10" dirty="0"/>
              <a:t>Rp.15.000.000 </a:t>
            </a:r>
            <a:r>
              <a:rPr sz="2000" spc="-5" dirty="0"/>
              <a:t>(sisa</a:t>
            </a:r>
            <a:r>
              <a:rPr sz="2000" spc="35" dirty="0"/>
              <a:t> </a:t>
            </a:r>
            <a:r>
              <a:rPr sz="2000" spc="-5" dirty="0"/>
              <a:t>cicilan)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2300543" y="3492498"/>
            <a:ext cx="40220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Db. Kas/Rekening</a:t>
            </a:r>
            <a:r>
              <a:rPr sz="18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penyewa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Db. Akumulasi Penyusutan aktiva ijarah 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Kr.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Aktiva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Kr.Keuntungan penjualan aktiva</a:t>
            </a:r>
            <a:r>
              <a:rPr sz="18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72343" y="3492498"/>
            <a:ext cx="28428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2759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50.000.000,-</a:t>
            </a:r>
            <a:endParaRPr sz="1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</a:pP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Rp.105.000.000,-</a:t>
            </a:r>
            <a:endParaRPr sz="1800">
              <a:latin typeface="Tahoma"/>
              <a:cs typeface="Tahoma"/>
            </a:endParaRPr>
          </a:p>
          <a:p>
            <a:pPr marL="9271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120.000.000,-</a:t>
            </a:r>
            <a:endParaRPr sz="18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tabLst>
                <a:tab pos="1551305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35.000.000</a:t>
            </a:r>
            <a:r>
              <a:rPr sz="1600" dirty="0">
                <a:solidFill>
                  <a:srgbClr val="00254B"/>
                </a:solidFill>
                <a:latin typeface="Tahoma"/>
                <a:cs typeface="Tahoma"/>
              </a:rPr>
              <a:t>,-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43351" y="4865622"/>
            <a:ext cx="6431915" cy="5746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99085" marR="5080" indent="-287020">
              <a:lnSpc>
                <a:spcPct val="80000"/>
              </a:lnSpc>
              <a:spcBef>
                <a:spcPts val="58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2) jika harga jual sama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dengan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nilai buku, =&gt; sisa</a:t>
            </a:r>
            <a:r>
              <a:rPr sz="2000" spc="-17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cicilan 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Rp.15.000.000,--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nilai buku aset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15.000.000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00543" y="5414261"/>
            <a:ext cx="4022090" cy="85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Db. Kas/Rekening</a:t>
            </a:r>
            <a:r>
              <a:rPr sz="18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penyewa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Db. Akumulasi Penyusutan aktiva ijarah 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Kr.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Aktiva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72343" y="5414261"/>
            <a:ext cx="2770505" cy="850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2759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	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15.000.000,--</a:t>
            </a:r>
            <a:endParaRPr sz="18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105.000.000,--</a:t>
            </a:r>
            <a:endParaRPr sz="1800">
              <a:latin typeface="Tahoma"/>
              <a:cs typeface="Tahoma"/>
            </a:endParaRPr>
          </a:p>
          <a:p>
            <a:pPr marL="9271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1800" spc="-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120.000.000,-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62417" y="854455"/>
            <a:ext cx="76079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CC"/>
                </a:solidFill>
              </a:rPr>
              <a:t>8. Jurnal Pemindahan </a:t>
            </a:r>
            <a:r>
              <a:rPr sz="2800" dirty="0">
                <a:solidFill>
                  <a:srgbClr val="0000CC"/>
                </a:solidFill>
              </a:rPr>
              <a:t>Hak (khusus hanya</a:t>
            </a:r>
            <a:r>
              <a:rPr sz="2800" spc="-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IMBT)</a:t>
            </a:r>
            <a:endParaRPr sz="280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59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1491996"/>
            <a:ext cx="9794875" cy="5600700"/>
            <a:chOff x="504319" y="1491996"/>
            <a:chExt cx="9794875" cy="560070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6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41114" y="1491996"/>
              <a:ext cx="3457955" cy="50200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93837" y="852931"/>
            <a:ext cx="6170295" cy="1061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40" dirty="0">
                <a:solidFill>
                  <a:srgbClr val="CC0000"/>
                </a:solidFill>
                <a:latin typeface="Verdana"/>
                <a:cs typeface="Verdana"/>
              </a:rPr>
              <a:t>Pengertian</a:t>
            </a:r>
            <a:endParaRPr sz="3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400" spc="45" dirty="0">
                <a:solidFill>
                  <a:srgbClr val="CC0000"/>
                </a:solidFill>
                <a:latin typeface="Verdana"/>
                <a:cs typeface="Verdana"/>
              </a:rPr>
              <a:t>Ijarah </a:t>
            </a:r>
            <a:r>
              <a:rPr sz="3400" spc="30" dirty="0">
                <a:solidFill>
                  <a:srgbClr val="CC0000"/>
                </a:solidFill>
                <a:latin typeface="Verdana"/>
                <a:cs typeface="Verdana"/>
              </a:rPr>
              <a:t>Muntahiyah</a:t>
            </a:r>
            <a:r>
              <a:rPr sz="3400" spc="-42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400" spc="40" dirty="0">
                <a:solidFill>
                  <a:srgbClr val="CC0000"/>
                </a:solidFill>
                <a:latin typeface="Verdana"/>
                <a:cs typeface="Verdana"/>
              </a:rPr>
              <a:t>Bittamlik</a:t>
            </a:r>
            <a:endParaRPr sz="3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4317" y="2514091"/>
            <a:ext cx="6724650" cy="30149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Ijarah Muntahiyah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Bittamlik adalah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akad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menyewa antara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pemilik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obyek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sewa dan penyewa untuk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mendapatkan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imbalan atas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obyek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yang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disewakannya dengan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opsi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perpindahan  hak milik obyek sewa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saat tertentu  sesuai dengan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akad</a:t>
            </a:r>
            <a:r>
              <a:rPr sz="28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sewa.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852931"/>
            <a:ext cx="76079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CC0000"/>
                </a:solidFill>
              </a:rPr>
              <a:t>8. Jurnal Pemindahan </a:t>
            </a:r>
            <a:r>
              <a:rPr sz="2800" dirty="0">
                <a:solidFill>
                  <a:srgbClr val="CC0000"/>
                </a:solidFill>
              </a:rPr>
              <a:t>Hak (khusus hanya</a:t>
            </a:r>
            <a:r>
              <a:rPr sz="2800" spc="-5" dirty="0">
                <a:solidFill>
                  <a:srgbClr val="CC0000"/>
                </a:solidFill>
              </a:rPr>
              <a:t> </a:t>
            </a:r>
            <a:r>
              <a:rPr sz="2800" dirty="0">
                <a:solidFill>
                  <a:srgbClr val="CC0000"/>
                </a:solidFill>
              </a:rPr>
              <a:t>IMBT)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538617" y="1497583"/>
            <a:ext cx="7368540" cy="60706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469900" marR="5080" indent="-457200">
              <a:lnSpc>
                <a:spcPts val="2170"/>
              </a:lnSpc>
              <a:spcBef>
                <a:spcPts val="365"/>
              </a:spcBef>
              <a:tabLst>
                <a:tab pos="469265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3)	jika harga jual lebih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kecil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dari nilai buku, =&gt; harga disepakati 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Rp.10.000.000,--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Nilai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buku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15.000.000</a:t>
            </a:r>
            <a:endParaRPr sz="2000">
              <a:latin typeface="Tahoma"/>
              <a:cs typeface="Tahom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976768" y="2423288"/>
          <a:ext cx="7660640" cy="13765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01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98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Db. Kas/Rekening penyewa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sz="2000" spc="-2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918210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000" spc="-1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10</a:t>
                      </a:r>
                      <a:r>
                        <a:rPr sz="2000" spc="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2000" spc="-1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00</a:t>
                      </a: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00</a:t>
                      </a:r>
                      <a:r>
                        <a:rPr sz="2000" spc="-1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--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Db. Akum Penyusutan 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akt</a:t>
                      </a:r>
                      <a:r>
                        <a:rPr sz="2000" spc="-2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ijarah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1460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sz="2000" spc="-2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1460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937894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10</a:t>
                      </a:r>
                      <a:r>
                        <a:rPr sz="2000" spc="-1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00</a:t>
                      </a:r>
                      <a:r>
                        <a:rPr sz="2000" spc="-1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00</a:t>
                      </a:r>
                      <a:r>
                        <a:rPr sz="2000" spc="-1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,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--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14604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269">
                <a:tc>
                  <a:txBody>
                    <a:bodyPr/>
                    <a:lstStyle/>
                    <a:p>
                      <a:pPr marL="31750" marR="394970">
                        <a:lnSpc>
                          <a:spcPts val="2640"/>
                        </a:lnSpc>
                      </a:pP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Db. Kerugian penjualan 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akt ijarah  </a:t>
                      </a:r>
                      <a:r>
                        <a:rPr sz="2000" spc="-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Kr. Aktiva</a:t>
                      </a:r>
                      <a:r>
                        <a:rPr sz="2000" spc="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ijarah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</a:t>
                      </a:r>
                      <a:r>
                        <a:rPr sz="2000" spc="-2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sz="200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.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1460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L="3581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5.000.000,--</a:t>
                      </a:r>
                      <a:endParaRPr sz="2000">
                        <a:latin typeface="Tahoma"/>
                        <a:cs typeface="Tahoma"/>
                      </a:endParaRPr>
                    </a:p>
                    <a:p>
                      <a:pPr marL="4997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Rp.</a:t>
                      </a:r>
                      <a:r>
                        <a:rPr sz="2000" spc="-25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54B"/>
                          </a:solidFill>
                          <a:latin typeface="Tahoma"/>
                          <a:cs typeface="Tahoma"/>
                        </a:rPr>
                        <a:t>120.000.000,--</a:t>
                      </a:r>
                      <a:endParaRPr sz="2000">
                        <a:latin typeface="Tahoma"/>
                        <a:cs typeface="Tahoma"/>
                      </a:endParaRPr>
                    </a:p>
                  </a:txBody>
                  <a:tcPr marL="0" marR="0" marT="14604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081393" y="4013779"/>
            <a:ext cx="6539230" cy="22390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533400" marR="988060" indent="-533400" algn="r">
              <a:lnSpc>
                <a:spcPct val="100000"/>
              </a:lnSpc>
              <a:spcBef>
                <a:spcPts val="385"/>
              </a:spcBef>
              <a:buAutoNum type="alphaUcPeriod" startAt="3"/>
              <a:tabLst>
                <a:tab pos="533400" algn="l"/>
                <a:tab pos="5340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penjualan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setelah selesai masa</a:t>
            </a:r>
            <a:r>
              <a:rPr sz="24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0000"/>
                </a:solidFill>
                <a:latin typeface="Tahoma"/>
                <a:cs typeface="Tahoma"/>
              </a:rPr>
              <a:t>akad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  <a:p>
            <a:pPr marR="944880" algn="r">
              <a:lnSpc>
                <a:spcPct val="100000"/>
              </a:lnSpc>
              <a:spcBef>
                <a:spcPts val="24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Lihat jurnal jurnal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8.B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1)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8B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2) diatas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>
              <a:latin typeface="Tahoma"/>
              <a:cs typeface="Tahoma"/>
            </a:endParaRPr>
          </a:p>
          <a:p>
            <a:pPr marL="546100" indent="-534035">
              <a:lnSpc>
                <a:spcPct val="100000"/>
              </a:lnSpc>
              <a:buAutoNum type="alphaUcPeriod" startAt="4"/>
              <a:tabLst>
                <a:tab pos="546100" algn="l"/>
                <a:tab pos="54673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Pemindahan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secara</a:t>
            </a:r>
            <a:r>
              <a:rPr sz="28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bertahap</a:t>
            </a:r>
            <a:endParaRPr sz="2800">
              <a:latin typeface="Tahoma"/>
              <a:cs typeface="Tahoma"/>
            </a:endParaRPr>
          </a:p>
          <a:p>
            <a:pPr marL="927100" marR="5080">
              <a:lnSpc>
                <a:spcPts val="2640"/>
              </a:lnSpc>
              <a:spcBef>
                <a:spcPts val="11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Dijurnal sebesar pemindahan kepemilikannya saja  (aset milik bersama)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60</a:t>
            </a:fld>
            <a:endParaRPr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86217" y="1858771"/>
            <a:ext cx="8364855" cy="309816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69265" marR="5080" indent="-457200">
              <a:lnSpc>
                <a:spcPct val="79700"/>
              </a:lnSpc>
              <a:spcBef>
                <a:spcPts val="535"/>
              </a:spcBef>
              <a:buAutoNum type="alphaUcPeriod" startAt="4"/>
              <a:tabLst>
                <a:tab pos="469265" algn="l"/>
                <a:tab pos="470534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Jika penyewa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berjanji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untuk membeli tetapi kemudian membatalkan,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nilai 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wajar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obyek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sewa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lebih rendah dari nilai buku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dibebankan kepada  penyewa/lessor :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buClr>
                <a:srgbClr val="00254B"/>
              </a:buClr>
              <a:buFont typeface="Tahoma"/>
              <a:buAutoNum type="alphaUcPeriod" startAt="4"/>
            </a:pPr>
            <a:endParaRPr sz="18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Jurnal :</a:t>
            </a:r>
            <a:endParaRPr sz="18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tabLst>
                <a:tab pos="5499100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Db. Piutang</a:t>
            </a:r>
            <a:r>
              <a:rPr sz="1800" spc="-30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kepada</a:t>
            </a:r>
            <a:r>
              <a:rPr sz="1800" spc="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penyewa	xxxxx</a:t>
            </a:r>
            <a:endParaRPr sz="1800">
              <a:latin typeface="Tahoma"/>
              <a:cs typeface="Tahoma"/>
            </a:endParaRPr>
          </a:p>
          <a:p>
            <a:pPr marL="469265" marR="471170">
              <a:lnSpc>
                <a:spcPts val="2170"/>
              </a:lnSpc>
              <a:spcBef>
                <a:spcPts val="65"/>
              </a:spcBef>
              <a:tabLst>
                <a:tab pos="6414135" algn="l"/>
              </a:tabLst>
            </a:pP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Kr.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Akumulasi penyusutan</a:t>
            </a:r>
            <a:r>
              <a:rPr sz="1800" spc="2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aktiva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 ijarah	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xxxxx  (catatan: jumlah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yang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dicatat sebesar porsi penurunan nilai aktiva</a:t>
            </a:r>
            <a:r>
              <a:rPr sz="1800" spc="10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ijarah)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ahoma"/>
              <a:cs typeface="Tahoma"/>
            </a:endParaRPr>
          </a:p>
          <a:p>
            <a:pPr marL="469900" marR="53340" indent="-457834">
              <a:lnSpc>
                <a:spcPct val="79700"/>
              </a:lnSpc>
              <a:buAutoNum type="alphaUcPeriod" startAt="5"/>
              <a:tabLst>
                <a:tab pos="469265" algn="l"/>
                <a:tab pos="470534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Jika penyewa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berjanji untuk membeli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kemudian memutuskan untuk  tidak membeli,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nilai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wajar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obyek sewa lebih rendah dari nilai buku maka  penurunan nilai buku tersebut diakui sebagai</a:t>
            </a:r>
            <a:r>
              <a:rPr sz="1800" spc="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kerugian: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3427" y="5206998"/>
            <a:ext cx="39808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Jurnal</a:t>
            </a:r>
            <a:r>
              <a:rPr sz="18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Db. Beban penyusutan aktiva</a:t>
            </a:r>
            <a:r>
              <a:rPr sz="1800" spc="-3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Kr.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Akumulasi penyusutan aktiva</a:t>
            </a:r>
            <a:r>
              <a:rPr sz="1800" spc="1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87209" y="5481317"/>
            <a:ext cx="590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xxxx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x 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xxxx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x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86217" y="913891"/>
            <a:ext cx="76079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CC"/>
                </a:solidFill>
              </a:rPr>
              <a:t>8. Jurnal Pemindahan </a:t>
            </a:r>
            <a:r>
              <a:rPr sz="2800" dirty="0">
                <a:solidFill>
                  <a:srgbClr val="0000CC"/>
                </a:solidFill>
              </a:rPr>
              <a:t>Hak (khusus hanya</a:t>
            </a:r>
            <a:r>
              <a:rPr sz="2800" spc="-5" dirty="0">
                <a:solidFill>
                  <a:srgbClr val="0000CC"/>
                </a:solidFill>
              </a:rPr>
              <a:t> </a:t>
            </a:r>
            <a:r>
              <a:rPr sz="2800" dirty="0">
                <a:solidFill>
                  <a:srgbClr val="0000CC"/>
                </a:solidFill>
              </a:rPr>
              <a:t>IMBT)</a:t>
            </a:r>
            <a:endParaRPr sz="28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61</a:t>
            </a:fld>
            <a:endParaRPr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501142"/>
            <a:ext cx="9794875" cy="6591934"/>
            <a:chOff x="504319" y="501142"/>
            <a:chExt cx="9794875" cy="6591934"/>
          </a:xfrm>
        </p:grpSpPr>
        <p:sp>
          <p:nvSpPr>
            <p:cNvPr id="5" name="object 5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45769" y="1345692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22270" y="507492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6" y="863206"/>
                  </a:moveTo>
                  <a:lnTo>
                    <a:pt x="158496" y="355092"/>
                  </a:lnTo>
                  <a:lnTo>
                    <a:pt x="107484" y="365918"/>
                  </a:lnTo>
                  <a:lnTo>
                    <a:pt x="63861" y="387937"/>
                  </a:lnTo>
                  <a:lnTo>
                    <a:pt x="29894" y="419173"/>
                  </a:lnTo>
                  <a:lnTo>
                    <a:pt x="7851" y="457651"/>
                  </a:lnTo>
                  <a:lnTo>
                    <a:pt x="0" y="501396"/>
                  </a:lnTo>
                  <a:lnTo>
                    <a:pt x="6072" y="539376"/>
                  </a:lnTo>
                  <a:lnTo>
                    <a:pt x="23431" y="574357"/>
                  </a:lnTo>
                  <a:lnTo>
                    <a:pt x="50792" y="604480"/>
                  </a:lnTo>
                  <a:lnTo>
                    <a:pt x="85947" y="627290"/>
                  </a:lnTo>
                  <a:lnTo>
                    <a:pt x="86868" y="626364"/>
                  </a:lnTo>
                  <a:lnTo>
                    <a:pt x="86868" y="825602"/>
                  </a:lnTo>
                  <a:lnTo>
                    <a:pt x="89916" y="828865"/>
                  </a:lnTo>
                  <a:lnTo>
                    <a:pt x="125701" y="851746"/>
                  </a:lnTo>
                  <a:lnTo>
                    <a:pt x="158496" y="863206"/>
                  </a:lnTo>
                  <a:close/>
                </a:path>
                <a:path w="1752600" h="1066800">
                  <a:moveTo>
                    <a:pt x="86868" y="825602"/>
                  </a:moveTo>
                  <a:lnTo>
                    <a:pt x="86868" y="627888"/>
                  </a:lnTo>
                  <a:lnTo>
                    <a:pt x="85947" y="627290"/>
                  </a:lnTo>
                  <a:lnTo>
                    <a:pt x="65746" y="647628"/>
                  </a:lnTo>
                  <a:lnTo>
                    <a:pt x="50482" y="671893"/>
                  </a:lnTo>
                  <a:lnTo>
                    <a:pt x="41219" y="698158"/>
                  </a:lnTo>
                  <a:lnTo>
                    <a:pt x="38100" y="725424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6868" y="825602"/>
                  </a:lnTo>
                  <a:close/>
                </a:path>
                <a:path w="1752600" h="1066800">
                  <a:moveTo>
                    <a:pt x="911352" y="1065622"/>
                  </a:moveTo>
                  <a:lnTo>
                    <a:pt x="911352" y="83820"/>
                  </a:lnTo>
                  <a:lnTo>
                    <a:pt x="878109" y="61579"/>
                  </a:lnTo>
                  <a:lnTo>
                    <a:pt x="840867" y="45339"/>
                  </a:lnTo>
                  <a:lnTo>
                    <a:pt x="800766" y="35385"/>
                  </a:lnTo>
                  <a:lnTo>
                    <a:pt x="758952" y="32004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2" y="128016"/>
                  </a:lnTo>
                  <a:lnTo>
                    <a:pt x="566928" y="128016"/>
                  </a:lnTo>
                  <a:lnTo>
                    <a:pt x="534781" y="114895"/>
                  </a:lnTo>
                  <a:lnTo>
                    <a:pt x="500634" y="105346"/>
                  </a:lnTo>
                  <a:lnTo>
                    <a:pt x="465343" y="99512"/>
                  </a:lnTo>
                  <a:lnTo>
                    <a:pt x="429768" y="97536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8" y="324612"/>
                  </a:lnTo>
                  <a:lnTo>
                    <a:pt x="155471" y="332374"/>
                  </a:lnTo>
                  <a:lnTo>
                    <a:pt x="155638" y="339852"/>
                  </a:lnTo>
                  <a:lnTo>
                    <a:pt x="156090" y="347329"/>
                  </a:lnTo>
                  <a:lnTo>
                    <a:pt x="156972" y="355092"/>
                  </a:lnTo>
                  <a:lnTo>
                    <a:pt x="158496" y="355092"/>
                  </a:lnTo>
                  <a:lnTo>
                    <a:pt x="158496" y="863206"/>
                  </a:lnTo>
                  <a:lnTo>
                    <a:pt x="167922" y="866499"/>
                  </a:lnTo>
                  <a:lnTo>
                    <a:pt x="214884" y="871728"/>
                  </a:lnTo>
                  <a:lnTo>
                    <a:pt x="228600" y="871728"/>
                  </a:lnTo>
                  <a:lnTo>
                    <a:pt x="236220" y="870204"/>
                  </a:lnTo>
                  <a:lnTo>
                    <a:pt x="236220" y="873528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2" y="1002792"/>
                  </a:lnTo>
                  <a:lnTo>
                    <a:pt x="549425" y="1000506"/>
                  </a:lnTo>
                  <a:lnTo>
                    <a:pt x="590359" y="993648"/>
                  </a:lnTo>
                  <a:lnTo>
                    <a:pt x="629864" y="982218"/>
                  </a:lnTo>
                  <a:lnTo>
                    <a:pt x="667512" y="966216"/>
                  </a:lnTo>
                  <a:lnTo>
                    <a:pt x="701674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2" y="1066800"/>
                  </a:lnTo>
                  <a:lnTo>
                    <a:pt x="911352" y="1065622"/>
                  </a:lnTo>
                  <a:close/>
                </a:path>
                <a:path w="1752600" h="1066800">
                  <a:moveTo>
                    <a:pt x="236220" y="873528"/>
                  </a:moveTo>
                  <a:lnTo>
                    <a:pt x="236220" y="870204"/>
                  </a:lnTo>
                  <a:lnTo>
                    <a:pt x="234696" y="871728"/>
                  </a:lnTo>
                  <a:lnTo>
                    <a:pt x="236220" y="873528"/>
                  </a:lnTo>
                  <a:close/>
                </a:path>
                <a:path w="1752600" h="1066800">
                  <a:moveTo>
                    <a:pt x="1712976" y="307848"/>
                  </a:move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6" y="134112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8" y="0"/>
                  </a:lnTo>
                  <a:lnTo>
                    <a:pt x="1316783" y="3905"/>
                  </a:lnTo>
                  <a:lnTo>
                    <a:pt x="1276731" y="15240"/>
                  </a:lnTo>
                  <a:lnTo>
                    <a:pt x="1240678" y="33432"/>
                  </a:lnTo>
                  <a:lnTo>
                    <a:pt x="1210056" y="57912"/>
                  </a:lnTo>
                  <a:lnTo>
                    <a:pt x="1181695" y="33432"/>
                  </a:lnTo>
                  <a:lnTo>
                    <a:pt x="1147762" y="15240"/>
                  </a:lnTo>
                  <a:lnTo>
                    <a:pt x="1109543" y="3905"/>
                  </a:lnTo>
                  <a:lnTo>
                    <a:pt x="1068324" y="0"/>
                  </a:lnTo>
                  <a:lnTo>
                    <a:pt x="1019556" y="5762"/>
                  </a:lnTo>
                  <a:lnTo>
                    <a:pt x="975360" y="22098"/>
                  </a:lnTo>
                  <a:lnTo>
                    <a:pt x="938022" y="47577"/>
                  </a:lnTo>
                  <a:lnTo>
                    <a:pt x="909828" y="80772"/>
                  </a:lnTo>
                  <a:lnTo>
                    <a:pt x="911352" y="83820"/>
                  </a:lnTo>
                  <a:lnTo>
                    <a:pt x="911352" y="1065622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70"/>
                  </a:lnTo>
                  <a:lnTo>
                    <a:pt x="1139001" y="944435"/>
                  </a:lnTo>
                  <a:lnTo>
                    <a:pt x="1158240" y="905256"/>
                  </a:lnTo>
                  <a:lnTo>
                    <a:pt x="1158240" y="906780"/>
                  </a:lnTo>
                  <a:lnTo>
                    <a:pt x="1186743" y="919019"/>
                  </a:lnTo>
                  <a:lnTo>
                    <a:pt x="1217104" y="928116"/>
                  </a:lnTo>
                  <a:lnTo>
                    <a:pt x="1248894" y="933783"/>
                  </a:lnTo>
                  <a:lnTo>
                    <a:pt x="1281684" y="935736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80" y="743712"/>
                  </a:lnTo>
                  <a:lnTo>
                    <a:pt x="1516380" y="742188"/>
                  </a:lnTo>
                  <a:lnTo>
                    <a:pt x="1565472" y="732811"/>
                  </a:lnTo>
                  <a:lnTo>
                    <a:pt x="1610510" y="716613"/>
                  </a:lnTo>
                  <a:lnTo>
                    <a:pt x="1650727" y="694342"/>
                  </a:lnTo>
                  <a:lnTo>
                    <a:pt x="1685353" y="666750"/>
                  </a:lnTo>
                  <a:lnTo>
                    <a:pt x="1694688" y="656128"/>
                  </a:lnTo>
                  <a:lnTo>
                    <a:pt x="1694688" y="377952"/>
                  </a:lnTo>
                  <a:lnTo>
                    <a:pt x="1702689" y="361426"/>
                  </a:lnTo>
                  <a:lnTo>
                    <a:pt x="1708404" y="344043"/>
                  </a:lnTo>
                  <a:lnTo>
                    <a:pt x="1711833" y="326088"/>
                  </a:lnTo>
                  <a:lnTo>
                    <a:pt x="1712976" y="307848"/>
                  </a:lnTo>
                  <a:close/>
                </a:path>
                <a:path w="1752600" h="1066800">
                  <a:moveTo>
                    <a:pt x="1752600" y="518160"/>
                  </a:moveTo>
                  <a:lnTo>
                    <a:pt x="1748909" y="480822"/>
                  </a:lnTo>
                  <a:lnTo>
                    <a:pt x="1737931" y="444627"/>
                  </a:lnTo>
                  <a:lnTo>
                    <a:pt x="1719810" y="410146"/>
                  </a:lnTo>
                  <a:lnTo>
                    <a:pt x="1694688" y="377952"/>
                  </a:lnTo>
                  <a:lnTo>
                    <a:pt x="1694688" y="656128"/>
                  </a:lnTo>
                  <a:lnTo>
                    <a:pt x="1713621" y="634585"/>
                  </a:lnTo>
                  <a:lnTo>
                    <a:pt x="1734764" y="598598"/>
                  </a:lnTo>
                  <a:lnTo>
                    <a:pt x="1748013" y="559540"/>
                  </a:lnTo>
                  <a:lnTo>
                    <a:pt x="1752600" y="51816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22269" y="507492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5" y="355091"/>
                  </a:moveTo>
                  <a:lnTo>
                    <a:pt x="107484" y="365918"/>
                  </a:lnTo>
                  <a:lnTo>
                    <a:pt x="63861" y="387937"/>
                  </a:lnTo>
                  <a:lnTo>
                    <a:pt x="29894" y="419173"/>
                  </a:lnTo>
                  <a:lnTo>
                    <a:pt x="7851" y="457651"/>
                  </a:lnTo>
                  <a:lnTo>
                    <a:pt x="0" y="501395"/>
                  </a:lnTo>
                  <a:lnTo>
                    <a:pt x="6072" y="539376"/>
                  </a:lnTo>
                  <a:lnTo>
                    <a:pt x="23431" y="574357"/>
                  </a:lnTo>
                  <a:lnTo>
                    <a:pt x="50792" y="604480"/>
                  </a:lnTo>
                  <a:lnTo>
                    <a:pt x="86867" y="627887"/>
                  </a:lnTo>
                  <a:lnTo>
                    <a:pt x="50482" y="671893"/>
                  </a:lnTo>
                  <a:lnTo>
                    <a:pt x="38099" y="725423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9915" y="828865"/>
                  </a:lnTo>
                  <a:lnTo>
                    <a:pt x="125701" y="851746"/>
                  </a:lnTo>
                  <a:lnTo>
                    <a:pt x="167922" y="866499"/>
                  </a:lnTo>
                  <a:lnTo>
                    <a:pt x="214883" y="871727"/>
                  </a:lnTo>
                  <a:lnTo>
                    <a:pt x="222503" y="871727"/>
                  </a:lnTo>
                  <a:lnTo>
                    <a:pt x="228599" y="871727"/>
                  </a:lnTo>
                  <a:lnTo>
                    <a:pt x="236219" y="870203"/>
                  </a:lnTo>
                  <a:lnTo>
                    <a:pt x="234695" y="871727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1" y="1002791"/>
                  </a:lnTo>
                  <a:lnTo>
                    <a:pt x="549425" y="1000505"/>
                  </a:lnTo>
                  <a:lnTo>
                    <a:pt x="590359" y="993647"/>
                  </a:lnTo>
                  <a:lnTo>
                    <a:pt x="629864" y="982217"/>
                  </a:lnTo>
                  <a:lnTo>
                    <a:pt x="667511" y="966215"/>
                  </a:lnTo>
                  <a:lnTo>
                    <a:pt x="701673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1" y="1066799"/>
                  </a:lnTo>
                  <a:lnTo>
                    <a:pt x="946701" y="1062890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69"/>
                  </a:lnTo>
                  <a:lnTo>
                    <a:pt x="1139001" y="944435"/>
                  </a:lnTo>
                  <a:lnTo>
                    <a:pt x="1158239" y="905255"/>
                  </a:lnTo>
                  <a:lnTo>
                    <a:pt x="1158239" y="906779"/>
                  </a:lnTo>
                  <a:lnTo>
                    <a:pt x="1186743" y="919019"/>
                  </a:lnTo>
                  <a:lnTo>
                    <a:pt x="1217104" y="928115"/>
                  </a:lnTo>
                  <a:lnTo>
                    <a:pt x="1248894" y="933783"/>
                  </a:lnTo>
                  <a:lnTo>
                    <a:pt x="1281683" y="935735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79" y="743711"/>
                  </a:lnTo>
                  <a:lnTo>
                    <a:pt x="1516379" y="742187"/>
                  </a:lnTo>
                  <a:lnTo>
                    <a:pt x="1565472" y="732811"/>
                  </a:lnTo>
                  <a:lnTo>
                    <a:pt x="1610510" y="716613"/>
                  </a:lnTo>
                  <a:lnTo>
                    <a:pt x="1650727" y="694342"/>
                  </a:lnTo>
                  <a:lnTo>
                    <a:pt x="1685353" y="666749"/>
                  </a:lnTo>
                  <a:lnTo>
                    <a:pt x="1713621" y="634585"/>
                  </a:lnTo>
                  <a:lnTo>
                    <a:pt x="1734764" y="598598"/>
                  </a:lnTo>
                  <a:lnTo>
                    <a:pt x="1748013" y="559540"/>
                  </a:lnTo>
                  <a:lnTo>
                    <a:pt x="1752599" y="518159"/>
                  </a:lnTo>
                  <a:lnTo>
                    <a:pt x="1748909" y="480821"/>
                  </a:lnTo>
                  <a:lnTo>
                    <a:pt x="1737931" y="444626"/>
                  </a:lnTo>
                  <a:lnTo>
                    <a:pt x="1719810" y="410146"/>
                  </a:lnTo>
                  <a:lnTo>
                    <a:pt x="1694687" y="377951"/>
                  </a:lnTo>
                  <a:lnTo>
                    <a:pt x="1702688" y="361426"/>
                  </a:lnTo>
                  <a:lnTo>
                    <a:pt x="1708403" y="344042"/>
                  </a:lnTo>
                  <a:lnTo>
                    <a:pt x="1711832" y="326088"/>
                  </a:lnTo>
                  <a:lnTo>
                    <a:pt x="1712975" y="307847"/>
                  </a:ln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5" y="134111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7" y="0"/>
                  </a:lnTo>
                  <a:lnTo>
                    <a:pt x="1316783" y="3905"/>
                  </a:lnTo>
                  <a:lnTo>
                    <a:pt x="1276730" y="15239"/>
                  </a:lnTo>
                  <a:lnTo>
                    <a:pt x="1240678" y="33432"/>
                  </a:lnTo>
                  <a:lnTo>
                    <a:pt x="1210055" y="57911"/>
                  </a:lnTo>
                  <a:lnTo>
                    <a:pt x="1181695" y="33432"/>
                  </a:lnTo>
                  <a:lnTo>
                    <a:pt x="1147762" y="15239"/>
                  </a:lnTo>
                  <a:lnTo>
                    <a:pt x="1109543" y="3905"/>
                  </a:lnTo>
                  <a:lnTo>
                    <a:pt x="1068323" y="0"/>
                  </a:lnTo>
                  <a:lnTo>
                    <a:pt x="1019555" y="5762"/>
                  </a:lnTo>
                  <a:lnTo>
                    <a:pt x="975359" y="22097"/>
                  </a:lnTo>
                  <a:lnTo>
                    <a:pt x="938021" y="47577"/>
                  </a:lnTo>
                  <a:lnTo>
                    <a:pt x="909827" y="80771"/>
                  </a:lnTo>
                  <a:lnTo>
                    <a:pt x="911351" y="83819"/>
                  </a:lnTo>
                  <a:lnTo>
                    <a:pt x="878109" y="61579"/>
                  </a:lnTo>
                  <a:lnTo>
                    <a:pt x="840866" y="45338"/>
                  </a:lnTo>
                  <a:lnTo>
                    <a:pt x="800766" y="35385"/>
                  </a:lnTo>
                  <a:lnTo>
                    <a:pt x="758951" y="32003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1" y="128015"/>
                  </a:lnTo>
                  <a:lnTo>
                    <a:pt x="566927" y="128015"/>
                  </a:lnTo>
                  <a:lnTo>
                    <a:pt x="534781" y="114895"/>
                  </a:lnTo>
                  <a:lnTo>
                    <a:pt x="500633" y="105346"/>
                  </a:lnTo>
                  <a:lnTo>
                    <a:pt x="465343" y="99512"/>
                  </a:lnTo>
                  <a:lnTo>
                    <a:pt x="429767" y="97535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7" y="324611"/>
                  </a:lnTo>
                  <a:lnTo>
                    <a:pt x="155471" y="332374"/>
                  </a:lnTo>
                  <a:lnTo>
                    <a:pt x="155638" y="339851"/>
                  </a:lnTo>
                  <a:lnTo>
                    <a:pt x="156090" y="347329"/>
                  </a:lnTo>
                  <a:lnTo>
                    <a:pt x="156971" y="355091"/>
                  </a:lnTo>
                  <a:lnTo>
                    <a:pt x="158495" y="355091"/>
                  </a:lnTo>
                  <a:close/>
                </a:path>
                <a:path w="1752600" h="1066800">
                  <a:moveTo>
                    <a:pt x="86867" y="627887"/>
                  </a:moveTo>
                  <a:lnTo>
                    <a:pt x="107989" y="636127"/>
                  </a:lnTo>
                  <a:lnTo>
                    <a:pt x="130111" y="642365"/>
                  </a:lnTo>
                  <a:lnTo>
                    <a:pt x="153090" y="646318"/>
                  </a:lnTo>
                  <a:lnTo>
                    <a:pt x="176783" y="647699"/>
                  </a:lnTo>
                  <a:lnTo>
                    <a:pt x="181355" y="647699"/>
                  </a:lnTo>
                  <a:lnTo>
                    <a:pt x="185927" y="647699"/>
                  </a:lnTo>
                  <a:lnTo>
                    <a:pt x="190499" y="647699"/>
                  </a:lnTo>
                </a:path>
                <a:path w="1752600" h="1066800">
                  <a:moveTo>
                    <a:pt x="236219" y="870203"/>
                  </a:moveTo>
                  <a:lnTo>
                    <a:pt x="247626" y="868775"/>
                  </a:lnTo>
                  <a:lnTo>
                    <a:pt x="258889" y="866774"/>
                  </a:lnTo>
                  <a:lnTo>
                    <a:pt x="269867" y="864203"/>
                  </a:lnTo>
                  <a:lnTo>
                    <a:pt x="280415" y="861059"/>
                  </a:lnTo>
                </a:path>
                <a:path w="1752600" h="1066800">
                  <a:moveTo>
                    <a:pt x="640079" y="923543"/>
                  </a:moveTo>
                  <a:lnTo>
                    <a:pt x="646080" y="934069"/>
                  </a:lnTo>
                  <a:lnTo>
                    <a:pt x="652652" y="944879"/>
                  </a:lnTo>
                  <a:lnTo>
                    <a:pt x="659796" y="955690"/>
                  </a:lnTo>
                  <a:lnTo>
                    <a:pt x="667511" y="966215"/>
                  </a:lnTo>
                </a:path>
                <a:path w="1752600" h="1066800">
                  <a:moveTo>
                    <a:pt x="1158239" y="905255"/>
                  </a:moveTo>
                  <a:lnTo>
                    <a:pt x="1161621" y="893802"/>
                  </a:lnTo>
                  <a:lnTo>
                    <a:pt x="1164716" y="882205"/>
                  </a:lnTo>
                  <a:lnTo>
                    <a:pt x="1167241" y="870323"/>
                  </a:lnTo>
                  <a:lnTo>
                    <a:pt x="1168907" y="85801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01235" y="1068070"/>
              <a:ext cx="143763" cy="1894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79241" y="565404"/>
              <a:ext cx="1537970" cy="387350"/>
            </a:xfrm>
            <a:custGeom>
              <a:avLst/>
              <a:gdLst/>
              <a:ahLst/>
              <a:cxnLst/>
              <a:rect l="l" t="t" r="r" b="b"/>
              <a:pathLst>
                <a:path w="1537970" h="387350">
                  <a:moveTo>
                    <a:pt x="1479803" y="387095"/>
                  </a:moveTo>
                  <a:lnTo>
                    <a:pt x="1497210" y="372546"/>
                  </a:lnTo>
                  <a:lnTo>
                    <a:pt x="1512760" y="356425"/>
                  </a:lnTo>
                  <a:lnTo>
                    <a:pt x="1526309" y="338875"/>
                  </a:lnTo>
                  <a:lnTo>
                    <a:pt x="1537715" y="320039"/>
                  </a:lnTo>
                </a:path>
                <a:path w="1537970" h="387350">
                  <a:moveTo>
                    <a:pt x="1399031" y="108203"/>
                  </a:moveTo>
                  <a:lnTo>
                    <a:pt x="1399031" y="106679"/>
                  </a:lnTo>
                  <a:lnTo>
                    <a:pt x="1399031" y="105155"/>
                  </a:lnTo>
                  <a:lnTo>
                    <a:pt x="1398984" y="98059"/>
                  </a:lnTo>
                  <a:lnTo>
                    <a:pt x="1398650" y="90677"/>
                  </a:lnTo>
                  <a:lnTo>
                    <a:pt x="1397746" y="83296"/>
                  </a:lnTo>
                  <a:lnTo>
                    <a:pt x="1395983" y="76199"/>
                  </a:lnTo>
                </a:path>
                <a:path w="1537970" h="387350">
                  <a:moveTo>
                    <a:pt x="1053083" y="0"/>
                  </a:moveTo>
                  <a:lnTo>
                    <a:pt x="1043606" y="9405"/>
                  </a:lnTo>
                  <a:lnTo>
                    <a:pt x="1035557" y="19240"/>
                  </a:lnTo>
                  <a:lnTo>
                    <a:pt x="1028652" y="29360"/>
                  </a:lnTo>
                  <a:lnTo>
                    <a:pt x="1022603" y="39623"/>
                  </a:lnTo>
                </a:path>
                <a:path w="1537970" h="387350">
                  <a:moveTo>
                    <a:pt x="752855" y="22859"/>
                  </a:moveTo>
                  <a:lnTo>
                    <a:pt x="748569" y="31765"/>
                  </a:lnTo>
                  <a:lnTo>
                    <a:pt x="744854" y="40385"/>
                  </a:lnTo>
                  <a:lnTo>
                    <a:pt x="741711" y="49006"/>
                  </a:lnTo>
                  <a:lnTo>
                    <a:pt x="739139" y="57911"/>
                  </a:lnTo>
                </a:path>
                <a:path w="1537970" h="387350">
                  <a:moveTo>
                    <a:pt x="463295" y="103631"/>
                  </a:moveTo>
                  <a:lnTo>
                    <a:pt x="451318" y="94749"/>
                  </a:lnTo>
                  <a:lnTo>
                    <a:pt x="438340" y="86296"/>
                  </a:lnTo>
                  <a:lnTo>
                    <a:pt x="424505" y="78128"/>
                  </a:lnTo>
                  <a:lnTo>
                    <a:pt x="409955" y="70103"/>
                  </a:lnTo>
                </a:path>
                <a:path w="1537970" h="387350">
                  <a:moveTo>
                    <a:pt x="0" y="297179"/>
                  </a:moveTo>
                  <a:lnTo>
                    <a:pt x="2285" y="306085"/>
                  </a:lnTo>
                  <a:lnTo>
                    <a:pt x="4571" y="314705"/>
                  </a:lnTo>
                  <a:lnTo>
                    <a:pt x="6857" y="323326"/>
                  </a:lnTo>
                  <a:lnTo>
                    <a:pt x="9143" y="33223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5149" y="1485899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291083" y="88391"/>
                  </a:move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658"/>
                  </a:lnTo>
                  <a:lnTo>
                    <a:pt x="42100" y="152209"/>
                  </a:lnTo>
                  <a:lnTo>
                    <a:pt x="88082" y="171330"/>
                  </a:lnTo>
                  <a:lnTo>
                    <a:pt x="144779" y="178307"/>
                  </a:lnTo>
                  <a:lnTo>
                    <a:pt x="201715" y="171330"/>
                  </a:lnTo>
                  <a:lnTo>
                    <a:pt x="248221" y="152209"/>
                  </a:lnTo>
                  <a:lnTo>
                    <a:pt x="279582" y="123658"/>
                  </a:lnTo>
                  <a:lnTo>
                    <a:pt x="291083" y="88391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05149" y="1485899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144779" y="0"/>
                  </a:move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658"/>
                  </a:lnTo>
                  <a:lnTo>
                    <a:pt x="42100" y="152209"/>
                  </a:lnTo>
                  <a:lnTo>
                    <a:pt x="88082" y="171330"/>
                  </a:lnTo>
                  <a:lnTo>
                    <a:pt x="144779" y="178307"/>
                  </a:lnTo>
                  <a:lnTo>
                    <a:pt x="201715" y="171330"/>
                  </a:lnTo>
                  <a:lnTo>
                    <a:pt x="248221" y="152209"/>
                  </a:lnTo>
                  <a:lnTo>
                    <a:pt x="279582" y="123658"/>
                  </a:lnTo>
                  <a:lnTo>
                    <a:pt x="291083" y="88391"/>
                  </a:ln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76879" y="1641093"/>
              <a:ext cx="242823" cy="18338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55073" y="3823715"/>
              <a:ext cx="2367280" cy="2316480"/>
            </a:xfrm>
            <a:custGeom>
              <a:avLst/>
              <a:gdLst/>
              <a:ahLst/>
              <a:cxnLst/>
              <a:rect l="l" t="t" r="r" b="b"/>
              <a:pathLst>
                <a:path w="2367279" h="2316479">
                  <a:moveTo>
                    <a:pt x="2366768" y="0"/>
                  </a:moveTo>
                  <a:lnTo>
                    <a:pt x="1245104" y="944879"/>
                  </a:lnTo>
                  <a:lnTo>
                    <a:pt x="355091" y="944879"/>
                  </a:lnTo>
                  <a:lnTo>
                    <a:pt x="297376" y="947865"/>
                  </a:lnTo>
                  <a:lnTo>
                    <a:pt x="242669" y="956511"/>
                  </a:lnTo>
                  <a:lnTo>
                    <a:pt x="191693" y="970350"/>
                  </a:lnTo>
                  <a:lnTo>
                    <a:pt x="145170" y="988917"/>
                  </a:lnTo>
                  <a:lnTo>
                    <a:pt x="103822" y="1011745"/>
                  </a:lnTo>
                  <a:lnTo>
                    <a:pt x="68372" y="1038368"/>
                  </a:lnTo>
                  <a:lnTo>
                    <a:pt x="39543" y="1068319"/>
                  </a:lnTo>
                  <a:lnTo>
                    <a:pt x="18056" y="1101132"/>
                  </a:lnTo>
                  <a:lnTo>
                    <a:pt x="0" y="1173479"/>
                  </a:lnTo>
                  <a:lnTo>
                    <a:pt x="0" y="2087879"/>
                  </a:lnTo>
                  <a:lnTo>
                    <a:pt x="18056" y="2160227"/>
                  </a:lnTo>
                  <a:lnTo>
                    <a:pt x="39543" y="2193040"/>
                  </a:lnTo>
                  <a:lnTo>
                    <a:pt x="68372" y="2222991"/>
                  </a:lnTo>
                  <a:lnTo>
                    <a:pt x="103822" y="2249614"/>
                  </a:lnTo>
                  <a:lnTo>
                    <a:pt x="145170" y="2272442"/>
                  </a:lnTo>
                  <a:lnTo>
                    <a:pt x="191693" y="2291009"/>
                  </a:lnTo>
                  <a:lnTo>
                    <a:pt x="242669" y="2304848"/>
                  </a:lnTo>
                  <a:lnTo>
                    <a:pt x="297376" y="2313494"/>
                  </a:lnTo>
                  <a:lnTo>
                    <a:pt x="355091" y="2316479"/>
                  </a:lnTo>
                  <a:lnTo>
                    <a:pt x="1778504" y="2316479"/>
                  </a:lnTo>
                  <a:lnTo>
                    <a:pt x="1835849" y="2313494"/>
                  </a:lnTo>
                  <a:lnTo>
                    <a:pt x="1890342" y="2304848"/>
                  </a:lnTo>
                  <a:lnTo>
                    <a:pt x="1941231" y="2291009"/>
                  </a:lnTo>
                  <a:lnTo>
                    <a:pt x="1987768" y="2272442"/>
                  </a:lnTo>
                  <a:lnTo>
                    <a:pt x="2029202" y="2249614"/>
                  </a:lnTo>
                  <a:lnTo>
                    <a:pt x="2064785" y="2222991"/>
                  </a:lnTo>
                  <a:lnTo>
                    <a:pt x="2093765" y="2193040"/>
                  </a:lnTo>
                  <a:lnTo>
                    <a:pt x="2115394" y="2160227"/>
                  </a:lnTo>
                  <a:lnTo>
                    <a:pt x="2133596" y="2087879"/>
                  </a:lnTo>
                  <a:lnTo>
                    <a:pt x="2133596" y="1173479"/>
                  </a:lnTo>
                  <a:lnTo>
                    <a:pt x="2115394" y="1101132"/>
                  </a:lnTo>
                  <a:lnTo>
                    <a:pt x="2093765" y="1068319"/>
                  </a:lnTo>
                  <a:lnTo>
                    <a:pt x="2064785" y="1038368"/>
                  </a:lnTo>
                  <a:lnTo>
                    <a:pt x="2029202" y="1011745"/>
                  </a:lnTo>
                  <a:lnTo>
                    <a:pt x="1987768" y="988917"/>
                  </a:lnTo>
                  <a:lnTo>
                    <a:pt x="1941231" y="970350"/>
                  </a:lnTo>
                  <a:lnTo>
                    <a:pt x="1890342" y="956511"/>
                  </a:lnTo>
                  <a:lnTo>
                    <a:pt x="1835849" y="947865"/>
                  </a:lnTo>
                  <a:lnTo>
                    <a:pt x="1778504" y="944879"/>
                  </a:lnTo>
                  <a:lnTo>
                    <a:pt x="2366768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5073" y="3823715"/>
              <a:ext cx="2367280" cy="2316480"/>
            </a:xfrm>
            <a:custGeom>
              <a:avLst/>
              <a:gdLst/>
              <a:ahLst/>
              <a:cxnLst/>
              <a:rect l="l" t="t" r="r" b="b"/>
              <a:pathLst>
                <a:path w="2367279" h="2316479">
                  <a:moveTo>
                    <a:pt x="355091" y="944879"/>
                  </a:moveTo>
                  <a:lnTo>
                    <a:pt x="297376" y="947865"/>
                  </a:lnTo>
                  <a:lnTo>
                    <a:pt x="242669" y="956511"/>
                  </a:lnTo>
                  <a:lnTo>
                    <a:pt x="191693" y="970350"/>
                  </a:lnTo>
                  <a:lnTo>
                    <a:pt x="145170" y="988917"/>
                  </a:lnTo>
                  <a:lnTo>
                    <a:pt x="103822" y="1011745"/>
                  </a:lnTo>
                  <a:lnTo>
                    <a:pt x="68372" y="1038368"/>
                  </a:lnTo>
                  <a:lnTo>
                    <a:pt x="39543" y="1068319"/>
                  </a:lnTo>
                  <a:lnTo>
                    <a:pt x="18056" y="1101132"/>
                  </a:lnTo>
                  <a:lnTo>
                    <a:pt x="0" y="1173479"/>
                  </a:lnTo>
                  <a:lnTo>
                    <a:pt x="0" y="2087879"/>
                  </a:lnTo>
                  <a:lnTo>
                    <a:pt x="18056" y="2160227"/>
                  </a:lnTo>
                  <a:lnTo>
                    <a:pt x="39543" y="2193040"/>
                  </a:lnTo>
                  <a:lnTo>
                    <a:pt x="68372" y="2222991"/>
                  </a:lnTo>
                  <a:lnTo>
                    <a:pt x="103822" y="2249614"/>
                  </a:lnTo>
                  <a:lnTo>
                    <a:pt x="145170" y="2272442"/>
                  </a:lnTo>
                  <a:lnTo>
                    <a:pt x="191693" y="2291009"/>
                  </a:lnTo>
                  <a:lnTo>
                    <a:pt x="242669" y="2304848"/>
                  </a:lnTo>
                  <a:lnTo>
                    <a:pt x="297376" y="2313494"/>
                  </a:lnTo>
                  <a:lnTo>
                    <a:pt x="355091" y="2316479"/>
                  </a:lnTo>
                  <a:lnTo>
                    <a:pt x="1778504" y="2316479"/>
                  </a:lnTo>
                  <a:lnTo>
                    <a:pt x="1835849" y="2313494"/>
                  </a:lnTo>
                  <a:lnTo>
                    <a:pt x="1890342" y="2304848"/>
                  </a:lnTo>
                  <a:lnTo>
                    <a:pt x="1941231" y="2291009"/>
                  </a:lnTo>
                  <a:lnTo>
                    <a:pt x="1987768" y="2272442"/>
                  </a:lnTo>
                  <a:lnTo>
                    <a:pt x="2029202" y="2249614"/>
                  </a:lnTo>
                  <a:lnTo>
                    <a:pt x="2064785" y="2222991"/>
                  </a:lnTo>
                  <a:lnTo>
                    <a:pt x="2093765" y="2193040"/>
                  </a:lnTo>
                  <a:lnTo>
                    <a:pt x="2115394" y="2160227"/>
                  </a:lnTo>
                  <a:lnTo>
                    <a:pt x="2133596" y="2087879"/>
                  </a:lnTo>
                  <a:lnTo>
                    <a:pt x="2133596" y="1173479"/>
                  </a:lnTo>
                  <a:lnTo>
                    <a:pt x="2115394" y="1101132"/>
                  </a:lnTo>
                  <a:lnTo>
                    <a:pt x="2093765" y="1068319"/>
                  </a:lnTo>
                  <a:lnTo>
                    <a:pt x="2064785" y="1038368"/>
                  </a:lnTo>
                  <a:lnTo>
                    <a:pt x="2029202" y="1011745"/>
                  </a:lnTo>
                  <a:lnTo>
                    <a:pt x="1987768" y="988917"/>
                  </a:lnTo>
                  <a:lnTo>
                    <a:pt x="1941231" y="970350"/>
                  </a:lnTo>
                  <a:lnTo>
                    <a:pt x="1890342" y="956511"/>
                  </a:lnTo>
                  <a:lnTo>
                    <a:pt x="1835849" y="947865"/>
                  </a:lnTo>
                  <a:lnTo>
                    <a:pt x="1778504" y="944879"/>
                  </a:lnTo>
                  <a:lnTo>
                    <a:pt x="2366768" y="0"/>
                  </a:lnTo>
                  <a:lnTo>
                    <a:pt x="1245104" y="944879"/>
                  </a:lnTo>
                  <a:lnTo>
                    <a:pt x="355091" y="944879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48534" y="2554223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4974335" y="3223259"/>
                  </a:moveTo>
                  <a:lnTo>
                    <a:pt x="4974335" y="2055875"/>
                  </a:lnTo>
                  <a:lnTo>
                    <a:pt x="4970831" y="2021762"/>
                  </a:lnTo>
                  <a:lnTo>
                    <a:pt x="4943969" y="1957214"/>
                  </a:lnTo>
                  <a:lnTo>
                    <a:pt x="4893234" y="1899038"/>
                  </a:lnTo>
                  <a:lnTo>
                    <a:pt x="4859889" y="1872889"/>
                  </a:lnTo>
                  <a:lnTo>
                    <a:pt x="4821745" y="1848992"/>
                  </a:lnTo>
                  <a:lnTo>
                    <a:pt x="4779192" y="1827569"/>
                  </a:lnTo>
                  <a:lnTo>
                    <a:pt x="4732621" y="1808838"/>
                  </a:lnTo>
                  <a:lnTo>
                    <a:pt x="4682421" y="1793019"/>
                  </a:lnTo>
                  <a:lnTo>
                    <a:pt x="4628981" y="1780332"/>
                  </a:lnTo>
                  <a:lnTo>
                    <a:pt x="4572693" y="1770999"/>
                  </a:lnTo>
                  <a:lnTo>
                    <a:pt x="4513945" y="1765237"/>
                  </a:lnTo>
                  <a:lnTo>
                    <a:pt x="4453127" y="1763267"/>
                  </a:lnTo>
                  <a:lnTo>
                    <a:pt x="3151631" y="1763267"/>
                  </a:lnTo>
                  <a:lnTo>
                    <a:pt x="0" y="0"/>
                  </a:lnTo>
                  <a:lnTo>
                    <a:pt x="2371343" y="1763267"/>
                  </a:lnTo>
                  <a:lnTo>
                    <a:pt x="2310526" y="1765237"/>
                  </a:lnTo>
                  <a:lnTo>
                    <a:pt x="2251778" y="1770999"/>
                  </a:lnTo>
                  <a:lnTo>
                    <a:pt x="2195490" y="1780332"/>
                  </a:lnTo>
                  <a:lnTo>
                    <a:pt x="2142050" y="1793019"/>
                  </a:lnTo>
                  <a:lnTo>
                    <a:pt x="2091850" y="1808838"/>
                  </a:lnTo>
                  <a:lnTo>
                    <a:pt x="2045279" y="1827569"/>
                  </a:lnTo>
                  <a:lnTo>
                    <a:pt x="2002726" y="1848992"/>
                  </a:lnTo>
                  <a:lnTo>
                    <a:pt x="1964582" y="1872889"/>
                  </a:lnTo>
                  <a:lnTo>
                    <a:pt x="1931237" y="1899038"/>
                  </a:lnTo>
                  <a:lnTo>
                    <a:pt x="1903080" y="1927220"/>
                  </a:lnTo>
                  <a:lnTo>
                    <a:pt x="1863891" y="1988802"/>
                  </a:lnTo>
                  <a:lnTo>
                    <a:pt x="1850135" y="2055875"/>
                  </a:lnTo>
                  <a:lnTo>
                    <a:pt x="1850135" y="3223259"/>
                  </a:lnTo>
                  <a:lnTo>
                    <a:pt x="1863891" y="3290333"/>
                  </a:lnTo>
                  <a:lnTo>
                    <a:pt x="1903080" y="3351915"/>
                  </a:lnTo>
                  <a:lnTo>
                    <a:pt x="1931237" y="3380097"/>
                  </a:lnTo>
                  <a:lnTo>
                    <a:pt x="1964582" y="3406246"/>
                  </a:lnTo>
                  <a:lnTo>
                    <a:pt x="2002726" y="3430142"/>
                  </a:lnTo>
                  <a:lnTo>
                    <a:pt x="2045279" y="3451566"/>
                  </a:lnTo>
                  <a:lnTo>
                    <a:pt x="2091850" y="3470297"/>
                  </a:lnTo>
                  <a:lnTo>
                    <a:pt x="2142050" y="3486116"/>
                  </a:lnTo>
                  <a:lnTo>
                    <a:pt x="2195490" y="3498802"/>
                  </a:lnTo>
                  <a:lnTo>
                    <a:pt x="2251778" y="3508136"/>
                  </a:lnTo>
                  <a:lnTo>
                    <a:pt x="2310526" y="3513898"/>
                  </a:lnTo>
                  <a:lnTo>
                    <a:pt x="2371343" y="3515867"/>
                  </a:lnTo>
                  <a:lnTo>
                    <a:pt x="4453127" y="3515867"/>
                  </a:lnTo>
                  <a:lnTo>
                    <a:pt x="4513945" y="3513898"/>
                  </a:lnTo>
                  <a:lnTo>
                    <a:pt x="4572693" y="3508136"/>
                  </a:lnTo>
                  <a:lnTo>
                    <a:pt x="4628981" y="3498802"/>
                  </a:lnTo>
                  <a:lnTo>
                    <a:pt x="4682421" y="3486116"/>
                  </a:lnTo>
                  <a:lnTo>
                    <a:pt x="4732621" y="3470297"/>
                  </a:lnTo>
                  <a:lnTo>
                    <a:pt x="4779192" y="3451566"/>
                  </a:lnTo>
                  <a:lnTo>
                    <a:pt x="4821745" y="3430142"/>
                  </a:lnTo>
                  <a:lnTo>
                    <a:pt x="4859889" y="3406246"/>
                  </a:lnTo>
                  <a:lnTo>
                    <a:pt x="4893234" y="3380097"/>
                  </a:lnTo>
                  <a:lnTo>
                    <a:pt x="4921391" y="3351915"/>
                  </a:lnTo>
                  <a:lnTo>
                    <a:pt x="4960579" y="3290333"/>
                  </a:lnTo>
                  <a:lnTo>
                    <a:pt x="4970831" y="3257373"/>
                  </a:lnTo>
                  <a:lnTo>
                    <a:pt x="4974335" y="322325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48534" y="2554223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2371343" y="1763267"/>
                  </a:moveTo>
                  <a:lnTo>
                    <a:pt x="2310526" y="1765237"/>
                  </a:lnTo>
                  <a:lnTo>
                    <a:pt x="2251778" y="1770999"/>
                  </a:lnTo>
                  <a:lnTo>
                    <a:pt x="2195490" y="1780332"/>
                  </a:lnTo>
                  <a:lnTo>
                    <a:pt x="2142050" y="1793019"/>
                  </a:lnTo>
                  <a:lnTo>
                    <a:pt x="2091850" y="1808838"/>
                  </a:lnTo>
                  <a:lnTo>
                    <a:pt x="2045279" y="1827569"/>
                  </a:lnTo>
                  <a:lnTo>
                    <a:pt x="2002726" y="1848992"/>
                  </a:lnTo>
                  <a:lnTo>
                    <a:pt x="1964582" y="1872889"/>
                  </a:lnTo>
                  <a:lnTo>
                    <a:pt x="1931237" y="1899038"/>
                  </a:lnTo>
                  <a:lnTo>
                    <a:pt x="1903080" y="1927220"/>
                  </a:lnTo>
                  <a:lnTo>
                    <a:pt x="1863891" y="1988802"/>
                  </a:lnTo>
                  <a:lnTo>
                    <a:pt x="1850135" y="2055875"/>
                  </a:lnTo>
                  <a:lnTo>
                    <a:pt x="1850135" y="3223259"/>
                  </a:lnTo>
                  <a:lnTo>
                    <a:pt x="1863891" y="3290333"/>
                  </a:lnTo>
                  <a:lnTo>
                    <a:pt x="1903080" y="3351915"/>
                  </a:lnTo>
                  <a:lnTo>
                    <a:pt x="1931237" y="3380097"/>
                  </a:lnTo>
                  <a:lnTo>
                    <a:pt x="1964582" y="3406246"/>
                  </a:lnTo>
                  <a:lnTo>
                    <a:pt x="2002726" y="3430142"/>
                  </a:lnTo>
                  <a:lnTo>
                    <a:pt x="2045279" y="3451566"/>
                  </a:lnTo>
                  <a:lnTo>
                    <a:pt x="2091850" y="3470297"/>
                  </a:lnTo>
                  <a:lnTo>
                    <a:pt x="2142050" y="3486116"/>
                  </a:lnTo>
                  <a:lnTo>
                    <a:pt x="2195490" y="3498802"/>
                  </a:lnTo>
                  <a:lnTo>
                    <a:pt x="2251778" y="3508136"/>
                  </a:lnTo>
                  <a:lnTo>
                    <a:pt x="2310526" y="3513898"/>
                  </a:lnTo>
                  <a:lnTo>
                    <a:pt x="2371343" y="3515867"/>
                  </a:lnTo>
                  <a:lnTo>
                    <a:pt x="4453127" y="3515867"/>
                  </a:lnTo>
                  <a:lnTo>
                    <a:pt x="4513945" y="3513898"/>
                  </a:lnTo>
                  <a:lnTo>
                    <a:pt x="4572693" y="3508136"/>
                  </a:lnTo>
                  <a:lnTo>
                    <a:pt x="4628981" y="3498802"/>
                  </a:lnTo>
                  <a:lnTo>
                    <a:pt x="4682421" y="3486116"/>
                  </a:lnTo>
                  <a:lnTo>
                    <a:pt x="4732621" y="3470297"/>
                  </a:lnTo>
                  <a:lnTo>
                    <a:pt x="4779192" y="3451566"/>
                  </a:lnTo>
                  <a:lnTo>
                    <a:pt x="4821745" y="3430142"/>
                  </a:lnTo>
                  <a:lnTo>
                    <a:pt x="4859889" y="3406246"/>
                  </a:lnTo>
                  <a:lnTo>
                    <a:pt x="4893234" y="3380097"/>
                  </a:lnTo>
                  <a:lnTo>
                    <a:pt x="4921391" y="3351915"/>
                  </a:lnTo>
                  <a:lnTo>
                    <a:pt x="4960579" y="3290333"/>
                  </a:lnTo>
                  <a:lnTo>
                    <a:pt x="4974335" y="3223259"/>
                  </a:lnTo>
                  <a:lnTo>
                    <a:pt x="4974335" y="2055875"/>
                  </a:lnTo>
                  <a:lnTo>
                    <a:pt x="4960579" y="1988802"/>
                  </a:lnTo>
                  <a:lnTo>
                    <a:pt x="4921391" y="1927220"/>
                  </a:lnTo>
                  <a:lnTo>
                    <a:pt x="4893234" y="1899038"/>
                  </a:lnTo>
                  <a:lnTo>
                    <a:pt x="4859889" y="1872889"/>
                  </a:lnTo>
                  <a:lnTo>
                    <a:pt x="4821745" y="1848992"/>
                  </a:lnTo>
                  <a:lnTo>
                    <a:pt x="4779192" y="1827569"/>
                  </a:lnTo>
                  <a:lnTo>
                    <a:pt x="4732621" y="1808838"/>
                  </a:lnTo>
                  <a:lnTo>
                    <a:pt x="4682421" y="1793019"/>
                  </a:lnTo>
                  <a:lnTo>
                    <a:pt x="4628981" y="1780332"/>
                  </a:lnTo>
                  <a:lnTo>
                    <a:pt x="4572693" y="1770999"/>
                  </a:lnTo>
                  <a:lnTo>
                    <a:pt x="4513945" y="1765237"/>
                  </a:lnTo>
                  <a:lnTo>
                    <a:pt x="4453127" y="1763267"/>
                  </a:lnTo>
                  <a:lnTo>
                    <a:pt x="3151631" y="1763267"/>
                  </a:lnTo>
                  <a:lnTo>
                    <a:pt x="0" y="0"/>
                  </a:lnTo>
                  <a:lnTo>
                    <a:pt x="2371343" y="1763267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791586" y="4423662"/>
            <a:ext cx="199072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4" marR="5080" indent="-13970">
              <a:lnSpc>
                <a:spcPct val="100000"/>
              </a:lnSpc>
              <a:spcBef>
                <a:spcPts val="95"/>
              </a:spcBef>
            </a:pPr>
            <a:r>
              <a:rPr sz="4000" spc="65" dirty="0">
                <a:solidFill>
                  <a:srgbClr val="FF0000"/>
                </a:solidFill>
                <a:latin typeface="Verdana"/>
                <a:cs typeface="Verdana"/>
              </a:rPr>
              <a:t>JUAL </a:t>
            </a:r>
            <a:r>
              <a:rPr sz="4000" spc="-95" dirty="0">
                <a:solidFill>
                  <a:srgbClr val="FF0000"/>
                </a:solidFill>
                <a:latin typeface="Verdana"/>
                <a:cs typeface="Verdana"/>
              </a:rPr>
              <a:t>-  </a:t>
            </a:r>
            <a:r>
              <a:rPr sz="4000" spc="240" dirty="0">
                <a:solidFill>
                  <a:srgbClr val="FF0000"/>
                </a:solidFill>
                <a:latin typeface="Verdana"/>
                <a:cs typeface="Verdana"/>
              </a:rPr>
              <a:t>I</a:t>
            </a:r>
            <a:r>
              <a:rPr sz="4000" spc="175" dirty="0">
                <a:solidFill>
                  <a:srgbClr val="FF0000"/>
                </a:solidFill>
                <a:latin typeface="Verdana"/>
                <a:cs typeface="Verdana"/>
              </a:rPr>
              <a:t>J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4000" spc="114" dirty="0">
                <a:solidFill>
                  <a:srgbClr val="FF0000"/>
                </a:solidFill>
                <a:latin typeface="Verdana"/>
                <a:cs typeface="Verdana"/>
              </a:rPr>
              <a:t>R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4000" spc="45" dirty="0">
                <a:solidFill>
                  <a:srgbClr val="FF0000"/>
                </a:solidFill>
                <a:latin typeface="Verdana"/>
                <a:cs typeface="Verdana"/>
              </a:rPr>
              <a:t>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33745" y="5104889"/>
            <a:ext cx="164338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solidFill>
                  <a:srgbClr val="FF0000"/>
                </a:solidFill>
                <a:latin typeface="Verdana"/>
                <a:cs typeface="Verdana"/>
              </a:rPr>
              <a:t>Bahasan  </a:t>
            </a:r>
            <a:r>
              <a:rPr sz="2800" spc="20" dirty="0">
                <a:solidFill>
                  <a:srgbClr val="FF0000"/>
                </a:solidFill>
                <a:latin typeface="Verdana"/>
                <a:cs typeface="Verdana"/>
              </a:rPr>
              <a:t>k</a:t>
            </a:r>
            <a:r>
              <a:rPr sz="2800" spc="-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2800" spc="-15" dirty="0">
                <a:solidFill>
                  <a:srgbClr val="FF0000"/>
                </a:solidFill>
                <a:latin typeface="Verdana"/>
                <a:cs typeface="Verdana"/>
              </a:rPr>
              <a:t>e</a:t>
            </a:r>
            <a:r>
              <a:rPr sz="2800" spc="10" dirty="0">
                <a:solidFill>
                  <a:srgbClr val="FF0000"/>
                </a:solidFill>
                <a:latin typeface="Verdana"/>
                <a:cs typeface="Verdana"/>
              </a:rPr>
              <a:t>n</a:t>
            </a:r>
            <a:r>
              <a:rPr sz="2800" spc="-5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2800" spc="-55" dirty="0">
                <a:solidFill>
                  <a:srgbClr val="FF0000"/>
                </a:solidFill>
                <a:latin typeface="Verdana"/>
                <a:cs typeface="Verdana"/>
              </a:rPr>
              <a:t>m</a:t>
            </a:r>
            <a:r>
              <a:rPr sz="2800" spc="55" dirty="0">
                <a:solidFill>
                  <a:srgbClr val="FF0000"/>
                </a:solidFill>
                <a:latin typeface="Verdana"/>
                <a:cs typeface="Verdana"/>
              </a:rPr>
              <a:t>?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750951" y="766063"/>
            <a:ext cx="10922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5" dirty="0"/>
              <a:t>jara</a:t>
            </a:r>
            <a:r>
              <a:rPr dirty="0"/>
              <a:t>h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62</a:t>
            </a:fld>
            <a:endParaRPr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77301" y="607567"/>
            <a:ext cx="44367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35" dirty="0">
                <a:solidFill>
                  <a:srgbClr val="CC0000"/>
                </a:solidFill>
                <a:latin typeface="Verdana"/>
                <a:cs typeface="Verdana"/>
              </a:rPr>
              <a:t>Jual-dan-Ijarah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14736" y="2004535"/>
            <a:ext cx="8485505" cy="380047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marR="348615" indent="-342900">
              <a:lnSpc>
                <a:spcPts val="2810"/>
              </a:lnSpc>
              <a:spcBef>
                <a:spcPts val="60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Transaksi </a:t>
            </a:r>
            <a:r>
              <a:rPr sz="2600" spc="-100" dirty="0">
                <a:solidFill>
                  <a:srgbClr val="00254B"/>
                </a:solidFill>
                <a:latin typeface="Tahoma"/>
                <a:cs typeface="Tahoma"/>
              </a:rPr>
              <a:t>jual-dan-</a:t>
            </a:r>
            <a:r>
              <a:rPr sz="2750" i="1" spc="-100" dirty="0">
                <a:solidFill>
                  <a:srgbClr val="00254B"/>
                </a:solidFill>
                <a:latin typeface="Verdana"/>
                <a:cs typeface="Verdana"/>
              </a:rPr>
              <a:t>ijarah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harus merupakan transaksi 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yang terpisah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tidak saling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bergantung </a:t>
            </a:r>
            <a:r>
              <a:rPr sz="2600" spc="-190" dirty="0">
                <a:solidFill>
                  <a:srgbClr val="00254B"/>
                </a:solidFill>
                <a:latin typeface="Tahoma"/>
                <a:cs typeface="Tahoma"/>
              </a:rPr>
              <a:t>(</a:t>
            </a:r>
            <a:r>
              <a:rPr sz="2750" i="1" spc="-190" dirty="0">
                <a:solidFill>
                  <a:srgbClr val="00254B"/>
                </a:solidFill>
                <a:latin typeface="Verdana"/>
                <a:cs typeface="Verdana"/>
              </a:rPr>
              <a:t>ta’alluq</a:t>
            </a:r>
            <a:r>
              <a:rPr sz="2600" spc="-190" dirty="0">
                <a:solidFill>
                  <a:srgbClr val="00254B"/>
                </a:solidFill>
                <a:latin typeface="Tahoma"/>
                <a:cs typeface="Tahoma"/>
              </a:rPr>
              <a:t>) 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sehingga harga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jual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harus dilakukan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nilai</a:t>
            </a:r>
            <a:r>
              <a:rPr sz="26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600" spc="-10" dirty="0">
                <a:solidFill>
                  <a:srgbClr val="00254B"/>
                </a:solidFill>
                <a:latin typeface="Tahoma"/>
                <a:cs typeface="Tahoma"/>
              </a:rPr>
              <a:t>wajar.</a:t>
            </a:r>
            <a:endParaRPr sz="2600">
              <a:latin typeface="Tahoma"/>
              <a:cs typeface="Tahoma"/>
            </a:endParaRPr>
          </a:p>
          <a:p>
            <a:pPr marL="355600">
              <a:lnSpc>
                <a:spcPts val="1789"/>
              </a:lnSpc>
            </a:pPr>
            <a:r>
              <a:rPr sz="17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7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700" spc="-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700" spc="5" dirty="0">
                <a:solidFill>
                  <a:srgbClr val="00254B"/>
                </a:solidFill>
                <a:latin typeface="Tahoma"/>
                <a:cs typeface="Tahoma"/>
              </a:rPr>
              <a:t>24)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Contoh:</a:t>
            </a:r>
            <a:endParaRPr sz="2600">
              <a:latin typeface="Tahoma"/>
              <a:cs typeface="Tahoma"/>
            </a:endParaRPr>
          </a:p>
          <a:p>
            <a:pPr marL="756285" marR="5080" lvl="1" indent="-287020">
              <a:lnSpc>
                <a:spcPts val="2380"/>
              </a:lnSpc>
              <a:spcBef>
                <a:spcPts val="580"/>
              </a:spcBef>
              <a:buClr>
                <a:srgbClr val="323232"/>
              </a:buClr>
              <a:buSzPct val="90909"/>
              <a:buFont typeface="DejaVu Sans"/>
              <a:buChar char="■"/>
              <a:tabLst>
                <a:tab pos="756920" algn="l"/>
              </a:tabLst>
            </a:pPr>
            <a:r>
              <a:rPr sz="2200" dirty="0">
                <a:solidFill>
                  <a:srgbClr val="FF0000"/>
                </a:solidFill>
                <a:latin typeface="Verdana"/>
                <a:cs typeface="Verdana"/>
              </a:rPr>
              <a:t>Hasan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memiliki rumah dijual ke Bank Syariah, kemudian 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Bank 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Syariah tersebut menyewakan kembali 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kepada</a:t>
            </a:r>
            <a:r>
              <a:rPr sz="22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200" spc="20" dirty="0">
                <a:solidFill>
                  <a:srgbClr val="FF0000"/>
                </a:solidFill>
                <a:latin typeface="Verdana"/>
                <a:cs typeface="Verdana"/>
              </a:rPr>
              <a:t>Abdullah</a:t>
            </a:r>
            <a:endParaRPr sz="2200">
              <a:latin typeface="Verdana"/>
              <a:cs typeface="Verdana"/>
            </a:endParaRPr>
          </a:p>
          <a:p>
            <a:pPr marL="756285" marR="81915" lvl="1" indent="-287020">
              <a:lnSpc>
                <a:spcPct val="90000"/>
              </a:lnSpc>
              <a:spcBef>
                <a:spcPts val="475"/>
              </a:spcBef>
              <a:buClr>
                <a:srgbClr val="323232"/>
              </a:buClr>
              <a:buSzPct val="90909"/>
              <a:buFont typeface="DejaVu Sans"/>
              <a:buChar char="■"/>
              <a:tabLst>
                <a:tab pos="756920" algn="l"/>
              </a:tabLst>
            </a:pPr>
            <a:r>
              <a:rPr sz="2200" dirty="0">
                <a:solidFill>
                  <a:srgbClr val="FF0000"/>
                </a:solidFill>
                <a:latin typeface="Verdana"/>
                <a:cs typeface="Verdana"/>
              </a:rPr>
              <a:t>Hasan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menjual 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rumahnya </a:t>
            </a:r>
            <a:r>
              <a:rPr sz="2200" dirty="0">
                <a:solidFill>
                  <a:srgbClr val="00254B"/>
                </a:solidFill>
                <a:latin typeface="Tahoma"/>
                <a:cs typeface="Tahoma"/>
              </a:rPr>
              <a:t>ke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Syariah, dan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Bank Syariah  tersebut menyewakan kembali </a:t>
            </a:r>
            <a:r>
              <a:rPr sz="2200" dirty="0">
                <a:solidFill>
                  <a:srgbClr val="00254B"/>
                </a:solidFill>
                <a:latin typeface="Tahoma"/>
                <a:cs typeface="Tahoma"/>
              </a:rPr>
              <a:t>ke </a:t>
            </a:r>
            <a:r>
              <a:rPr sz="2200" spc="5" dirty="0">
                <a:solidFill>
                  <a:srgbClr val="FF0000"/>
                </a:solidFill>
                <a:latin typeface="Verdana"/>
                <a:cs typeface="Verdana"/>
              </a:rPr>
              <a:t>Hasan </a:t>
            </a:r>
            <a:r>
              <a:rPr sz="2200" spc="944" dirty="0">
                <a:solidFill>
                  <a:srgbClr val="00254B"/>
                </a:solidFill>
                <a:latin typeface="DejaVu Sans"/>
                <a:cs typeface="DejaVu Sans"/>
              </a:rPr>
              <a:t>€ </a:t>
            </a:r>
            <a:r>
              <a:rPr sz="2200" dirty="0">
                <a:solidFill>
                  <a:srgbClr val="00254B"/>
                </a:solidFill>
                <a:latin typeface="Tahoma"/>
                <a:cs typeface="Tahoma"/>
              </a:rPr>
              <a:t>TIDAK 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DIPERKENANKAN (bai’ </a:t>
            </a:r>
            <a:r>
              <a:rPr sz="2200" spc="-10" dirty="0">
                <a:solidFill>
                  <a:srgbClr val="00254B"/>
                </a:solidFill>
                <a:latin typeface="Tahoma"/>
                <a:cs typeface="Tahoma"/>
              </a:rPr>
              <a:t>al</a:t>
            </a:r>
            <a:r>
              <a:rPr sz="22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254B"/>
                </a:solidFill>
                <a:latin typeface="Tahoma"/>
                <a:cs typeface="Tahoma"/>
              </a:rPr>
              <a:t>inah)</a:t>
            </a:r>
            <a:endParaRPr sz="2200">
              <a:latin typeface="Tahoma"/>
              <a:cs typeface="Tahoma"/>
            </a:endParaRPr>
          </a:p>
          <a:p>
            <a:pPr marL="927100">
              <a:lnSpc>
                <a:spcPct val="100000"/>
              </a:lnSpc>
              <a:spcBef>
                <a:spcPts val="210"/>
              </a:spcBef>
            </a:pPr>
            <a:r>
              <a:rPr sz="2000" spc="105" dirty="0">
                <a:solidFill>
                  <a:srgbClr val="00254B"/>
                </a:solidFill>
                <a:latin typeface="DejaVu Sans"/>
                <a:cs typeface="DejaVu Sans"/>
              </a:rPr>
              <a:t>€</a:t>
            </a:r>
            <a:r>
              <a:rPr sz="2000" spc="105" dirty="0">
                <a:solidFill>
                  <a:srgbClr val="00254B"/>
                </a:solidFill>
                <a:latin typeface="Tahoma"/>
                <a:cs typeface="Tahoma"/>
              </a:rPr>
              <a:t>kecuali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pengalihan hutang dari konvensional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ke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syariah-fatwa</a:t>
            </a:r>
            <a:r>
              <a:rPr sz="2000" spc="-9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31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63</a:t>
            </a:fld>
            <a:endParaRPr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3096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Jual-dan-Ijarah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1424064" y="1872487"/>
            <a:ext cx="8246109" cy="382333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66675" indent="-343535">
              <a:lnSpc>
                <a:spcPct val="89800"/>
              </a:lnSpc>
              <a:spcBef>
                <a:spcPts val="390"/>
              </a:spcBef>
              <a:buFont typeface="DejaVu Sans"/>
              <a:buChar char="➢"/>
              <a:tabLst>
                <a:tab pos="3562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Transaksi jual-dan-ijarah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harus merupakan transaksi </a:t>
            </a:r>
            <a:r>
              <a:rPr sz="2400" dirty="0">
                <a:solidFill>
                  <a:srgbClr val="FF0000"/>
                </a:solidFill>
                <a:latin typeface="Tahoma"/>
                <a:cs typeface="Tahoma"/>
              </a:rPr>
              <a:t>yang  </a:t>
            </a:r>
            <a:r>
              <a:rPr sz="2400" spc="-5" dirty="0">
                <a:solidFill>
                  <a:srgbClr val="FF0000"/>
                </a:solidFill>
                <a:latin typeface="Tahoma"/>
                <a:cs typeface="Tahoma"/>
              </a:rPr>
              <a:t>terpisah dan tidak saling bergantung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(ta’alluq) sehingga 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harga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jual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harus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dilakukan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nilai wajar. </a:t>
            </a:r>
            <a:r>
              <a:rPr sz="1600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6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25)</a:t>
            </a:r>
            <a:endParaRPr sz="1600">
              <a:latin typeface="Tahoma"/>
              <a:cs typeface="Tahoma"/>
            </a:endParaRPr>
          </a:p>
          <a:p>
            <a:pPr marL="355600" marR="5080" indent="-342900">
              <a:lnSpc>
                <a:spcPct val="89800"/>
              </a:lnSpc>
              <a:spcBef>
                <a:spcPts val="585"/>
              </a:spcBef>
              <a:buFont typeface="DejaVu Sans"/>
              <a:buChar char="➢"/>
              <a:tabLst>
                <a:tab pos="356235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Jika suatu entitas menjual obyek ijarah kepada entitas lain  dan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kemudian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menyewanya, maka entitas tersebut  mengakui keuntungan atau kerugian pada periode  terjadinya penjualan dalam laporan laba rugi dan  menerapkan perlakuan akuntansi penyewa.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(prgf –</a:t>
            </a:r>
            <a:r>
              <a:rPr sz="1600" spc="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26)</a:t>
            </a:r>
            <a:endParaRPr sz="1600">
              <a:latin typeface="Tahoma"/>
              <a:cs typeface="Tahoma"/>
            </a:endParaRPr>
          </a:p>
          <a:p>
            <a:pPr marL="354965" marR="166370" indent="-342900">
              <a:lnSpc>
                <a:spcPct val="89800"/>
              </a:lnSpc>
              <a:spcBef>
                <a:spcPts val="58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Keuntungan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atau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kerugian yang timbul dari transaksi jual  dan ijarah tidak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dapat diakui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sebagai pengurang </a:t>
            </a:r>
            <a:r>
              <a:rPr sz="2400" spc="-15" dirty="0">
                <a:solidFill>
                  <a:srgbClr val="00254B"/>
                </a:solidFill>
                <a:latin typeface="Tahoma"/>
                <a:cs typeface="Tahoma"/>
              </a:rPr>
              <a:t>atau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penambah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beban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ijarah. </a:t>
            </a:r>
            <a:r>
              <a:rPr sz="1600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6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0254B"/>
                </a:solidFill>
                <a:latin typeface="Tahoma"/>
                <a:cs typeface="Tahoma"/>
              </a:rPr>
              <a:t>27)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64</a:t>
            </a:fld>
            <a:endParaRPr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24317" y="790447"/>
            <a:ext cx="8374380" cy="475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solidFill>
                  <a:srgbClr val="CC0000"/>
                </a:solidFill>
                <a:latin typeface="Verdana"/>
                <a:cs typeface="Verdana"/>
              </a:rPr>
              <a:t>Study </a:t>
            </a:r>
            <a:r>
              <a:rPr sz="3200" spc="-5" dirty="0">
                <a:solidFill>
                  <a:srgbClr val="CC0000"/>
                </a:solidFill>
                <a:latin typeface="Verdana"/>
                <a:cs typeface="Verdana"/>
              </a:rPr>
              <a:t>Kasus </a:t>
            </a:r>
            <a:r>
              <a:rPr sz="3200" spc="45" dirty="0">
                <a:solidFill>
                  <a:srgbClr val="CC0000"/>
                </a:solidFill>
                <a:latin typeface="Verdana"/>
                <a:cs typeface="Verdana"/>
              </a:rPr>
              <a:t>(Jual </a:t>
            </a:r>
            <a:r>
              <a:rPr sz="3200" spc="5" dirty="0">
                <a:solidFill>
                  <a:srgbClr val="CC0000"/>
                </a:solidFill>
                <a:latin typeface="Verdana"/>
                <a:cs typeface="Verdana"/>
              </a:rPr>
              <a:t>–</a:t>
            </a:r>
            <a:r>
              <a:rPr sz="3200" spc="-79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200" spc="35" dirty="0">
                <a:solidFill>
                  <a:srgbClr val="CC0000"/>
                </a:solidFill>
                <a:latin typeface="Verdana"/>
                <a:cs typeface="Verdana"/>
              </a:rPr>
              <a:t>Ijarah)</a:t>
            </a: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100">
              <a:latin typeface="Verdana"/>
              <a:cs typeface="Verdana"/>
            </a:endParaRPr>
          </a:p>
          <a:p>
            <a:pPr marL="354965" marR="5080" indent="-342900">
              <a:lnSpc>
                <a:spcPct val="89800"/>
              </a:lnSpc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H. Murtado menjual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rumah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berikut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tanahnya  kepada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Barokah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sebesar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Rp. 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300.000.000,--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(sudah termasuk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beban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pemindahan</a:t>
            </a:r>
            <a:r>
              <a:rPr sz="32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hak)</a:t>
            </a:r>
            <a:endParaRPr sz="3200">
              <a:latin typeface="Tahoma"/>
              <a:cs typeface="Tahoma"/>
            </a:endParaRPr>
          </a:p>
          <a:p>
            <a:pPr marL="354965" marR="321310" indent="-342900">
              <a:lnSpc>
                <a:spcPct val="89900"/>
              </a:lnSpc>
              <a:spcBef>
                <a:spcPts val="76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Barokah menyewakan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rumah  tersebut kepada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H.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Kimin sebesar  Rp.15.000.000,--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setiap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bulan selama 36  bulan.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65</a:t>
            </a:fld>
            <a:endParaRPr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49512" y="602995"/>
            <a:ext cx="16097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80" dirty="0">
                <a:solidFill>
                  <a:srgbClr val="CC0000"/>
                </a:solidFill>
                <a:latin typeface="Verdana"/>
                <a:cs typeface="Verdana"/>
              </a:rPr>
              <a:t>J</a:t>
            </a:r>
            <a:r>
              <a:rPr sz="4000" spc="20" dirty="0">
                <a:solidFill>
                  <a:srgbClr val="CC0000"/>
                </a:solidFill>
                <a:latin typeface="Verdana"/>
                <a:cs typeface="Verdana"/>
              </a:rPr>
              <a:t>u</a:t>
            </a:r>
            <a:r>
              <a:rPr sz="4000" spc="30" dirty="0">
                <a:solidFill>
                  <a:srgbClr val="CC0000"/>
                </a:solidFill>
                <a:latin typeface="Verdana"/>
                <a:cs typeface="Verdana"/>
              </a:rPr>
              <a:t>rn</a:t>
            </a:r>
            <a:r>
              <a:rPr sz="4000" spc="-5" dirty="0">
                <a:solidFill>
                  <a:srgbClr val="CC0000"/>
                </a:solidFill>
                <a:latin typeface="Verdana"/>
                <a:cs typeface="Verdana"/>
              </a:rPr>
              <a:t>a</a:t>
            </a:r>
            <a:r>
              <a:rPr sz="4000" spc="105" dirty="0">
                <a:solidFill>
                  <a:srgbClr val="CC0000"/>
                </a:solidFill>
                <a:latin typeface="Verdana"/>
                <a:cs typeface="Verdana"/>
              </a:rPr>
              <a:t>l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8617" y="2024887"/>
            <a:ext cx="8279130" cy="11214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21665" marR="5080" indent="-609600">
              <a:lnSpc>
                <a:spcPts val="2580"/>
              </a:lnSpc>
              <a:spcBef>
                <a:spcPts val="434"/>
              </a:spcBef>
              <a:tabLst>
                <a:tab pos="6223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1.		Pada saat membeli rumah dan tanahnya dari H.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Murtado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sebesar Rp. 300</a:t>
            </a:r>
            <a:r>
              <a:rPr sz="24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juta</a:t>
            </a:r>
            <a:endParaRPr sz="2400">
              <a:latin typeface="Tahoma"/>
              <a:cs typeface="Tahoma"/>
            </a:endParaRPr>
          </a:p>
          <a:p>
            <a:pPr marL="870585">
              <a:lnSpc>
                <a:spcPct val="100000"/>
              </a:lnSpc>
              <a:spcBef>
                <a:spcPts val="25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Jurnal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96624" y="3122166"/>
            <a:ext cx="4015104" cy="827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600"/>
              </a:lnSpc>
              <a:spcBef>
                <a:spcPts val="10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Persediaan (aktiva Ijarah)  Cr. Kas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Rek. H.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Murtado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25235" y="3122166"/>
            <a:ext cx="2570480" cy="8274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300.000.000,--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300.000.000,--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66</a:t>
            </a:fld>
            <a:endParaRPr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4317" y="1831339"/>
            <a:ext cx="7141845" cy="1339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6465" marR="439420" indent="-914400">
              <a:lnSpc>
                <a:spcPct val="119600"/>
              </a:lnSpc>
              <a:spcBef>
                <a:spcPts val="100"/>
              </a:spcBef>
              <a:tabLst>
                <a:tab pos="622300" algn="l"/>
              </a:tabLst>
            </a:pPr>
            <a:r>
              <a:rPr sz="2400" spc="-5" dirty="0"/>
              <a:t>2.	Pada saat rumah disewakan </a:t>
            </a:r>
            <a:r>
              <a:rPr sz="2400" dirty="0"/>
              <a:t>kepada </a:t>
            </a:r>
            <a:r>
              <a:rPr sz="2400" spc="-5" dirty="0"/>
              <a:t>H. Kimin  Jurnal</a:t>
            </a:r>
            <a:r>
              <a:rPr sz="2400" spc="-10" dirty="0"/>
              <a:t> </a:t>
            </a:r>
            <a:r>
              <a:rPr sz="2400" spc="-5" dirty="0"/>
              <a:t>:</a:t>
            </a:r>
            <a:endParaRPr sz="2400"/>
          </a:p>
          <a:p>
            <a:pPr marL="926465">
              <a:lnSpc>
                <a:spcPct val="100000"/>
              </a:lnSpc>
              <a:spcBef>
                <a:spcPts val="575"/>
              </a:spcBef>
              <a:tabLst>
                <a:tab pos="4584700" algn="l"/>
              </a:tabLst>
            </a:pPr>
            <a:r>
              <a:rPr sz="2400" spc="-5" dirty="0"/>
              <a:t>Dr.</a:t>
            </a:r>
            <a:r>
              <a:rPr sz="2400" spc="5" dirty="0"/>
              <a:t> </a:t>
            </a:r>
            <a:r>
              <a:rPr sz="2400" spc="-5" dirty="0"/>
              <a:t>Aktiva</a:t>
            </a:r>
            <a:r>
              <a:rPr sz="2400" spc="15" dirty="0"/>
              <a:t> </a:t>
            </a:r>
            <a:r>
              <a:rPr sz="2400" spc="-5" dirty="0"/>
              <a:t>Ijarah	Rp.</a:t>
            </a:r>
            <a:r>
              <a:rPr sz="2400" spc="-25" dirty="0"/>
              <a:t> </a:t>
            </a:r>
            <a:r>
              <a:rPr sz="2400" spc="-5" dirty="0"/>
              <a:t>300.000.000,--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2338712" y="3216654"/>
            <a:ext cx="7651750" cy="2371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847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Cr. Persediaan</a:t>
            </a:r>
            <a:r>
              <a:rPr sz="2400" spc="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(aktiva</a:t>
            </a:r>
            <a:r>
              <a:rPr sz="2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Ijarah)	Rp. 300.000.000,--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Catatan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1800">
              <a:latin typeface="Tahoma"/>
              <a:cs typeface="Tahoma"/>
            </a:endParaRPr>
          </a:p>
          <a:p>
            <a:pPr marL="383540" marR="368935" indent="-383540">
              <a:lnSpc>
                <a:spcPct val="100000"/>
              </a:lnSpc>
              <a:spcBef>
                <a:spcPts val="445"/>
              </a:spcBef>
              <a:buAutoNum type="arabicParenBoth"/>
              <a:tabLst>
                <a:tab pos="383540" algn="l"/>
              </a:tabLst>
            </a:pP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Penjualan rumah dan tanah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H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Murtado, merupakan penjualan putus  (tidak boleh jual kembali atau disewakan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kepada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nasabah</a:t>
            </a:r>
            <a:r>
              <a:rPr sz="1800" spc="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ybs)</a:t>
            </a:r>
            <a:endParaRPr sz="1800">
              <a:latin typeface="Tahoma"/>
              <a:cs typeface="Tahoma"/>
            </a:endParaRPr>
          </a:p>
          <a:p>
            <a:pPr marL="469265" marR="5080" indent="-457200">
              <a:lnSpc>
                <a:spcPct val="100000"/>
              </a:lnSpc>
              <a:spcBef>
                <a:spcPts val="445"/>
              </a:spcBef>
              <a:buFont typeface="Tahoma"/>
              <a:buAutoNum type="arabicParenBoth"/>
              <a:tabLst>
                <a:tab pos="469265" algn="l"/>
                <a:tab pos="469900" algn="l"/>
              </a:tabLst>
            </a:pPr>
            <a:r>
              <a:rPr sz="1800" spc="10" dirty="0">
                <a:solidFill>
                  <a:srgbClr val="00254B"/>
                </a:solidFill>
                <a:latin typeface="Verdana"/>
                <a:cs typeface="Verdana"/>
              </a:rPr>
              <a:t>Jurnalnya</a:t>
            </a:r>
            <a:r>
              <a:rPr sz="1800" spc="-10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254B"/>
                </a:solidFill>
                <a:latin typeface="Verdana"/>
                <a:cs typeface="Verdana"/>
              </a:rPr>
              <a:t>sama</a:t>
            </a:r>
            <a:r>
              <a:rPr sz="1800" spc="-10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254B"/>
                </a:solidFill>
                <a:latin typeface="Verdana"/>
                <a:cs typeface="Verdana"/>
              </a:rPr>
              <a:t>dengan</a:t>
            </a:r>
            <a:r>
              <a:rPr sz="1800" spc="-10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00254B"/>
                </a:solidFill>
                <a:latin typeface="Verdana"/>
                <a:cs typeface="Verdana"/>
              </a:rPr>
              <a:t>pembelian</a:t>
            </a:r>
            <a:r>
              <a:rPr sz="1800" spc="-10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00254B"/>
                </a:solidFill>
                <a:latin typeface="Verdana"/>
                <a:cs typeface="Verdana"/>
              </a:rPr>
              <a:t>aktiva</a:t>
            </a:r>
            <a:r>
              <a:rPr sz="1800" spc="-10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00254B"/>
                </a:solidFill>
                <a:latin typeface="Verdana"/>
                <a:cs typeface="Verdana"/>
              </a:rPr>
              <a:t>tetap</a:t>
            </a:r>
            <a:r>
              <a:rPr sz="1800" spc="-11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254B"/>
                </a:solidFill>
                <a:latin typeface="Verdana"/>
                <a:cs typeface="Verdana"/>
              </a:rPr>
              <a:t>(saat</a:t>
            </a:r>
            <a:r>
              <a:rPr sz="1800" spc="-10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00254B"/>
                </a:solidFill>
                <a:latin typeface="Verdana"/>
                <a:cs typeface="Verdana"/>
              </a:rPr>
              <a:t>beli)</a:t>
            </a:r>
            <a:r>
              <a:rPr sz="1800" spc="-105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00254B"/>
                </a:solidFill>
                <a:latin typeface="Verdana"/>
                <a:cs typeface="Verdana"/>
              </a:rPr>
              <a:t>dan  </a:t>
            </a:r>
            <a:r>
              <a:rPr sz="1800" spc="15" dirty="0">
                <a:solidFill>
                  <a:srgbClr val="00254B"/>
                </a:solidFill>
                <a:latin typeface="Verdana"/>
                <a:cs typeface="Verdana"/>
              </a:rPr>
              <a:t>jurnal </a:t>
            </a:r>
            <a:r>
              <a:rPr sz="1800" spc="20" dirty="0">
                <a:solidFill>
                  <a:srgbClr val="00254B"/>
                </a:solidFill>
                <a:latin typeface="Verdana"/>
                <a:cs typeface="Verdana"/>
              </a:rPr>
              <a:t>Ijarah </a:t>
            </a:r>
            <a:r>
              <a:rPr sz="1800" dirty="0">
                <a:solidFill>
                  <a:srgbClr val="00254B"/>
                </a:solidFill>
                <a:latin typeface="Verdana"/>
                <a:cs typeface="Verdana"/>
              </a:rPr>
              <a:t>(saat</a:t>
            </a:r>
            <a:r>
              <a:rPr sz="1800" spc="-39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00254B"/>
                </a:solidFill>
                <a:latin typeface="Verdana"/>
                <a:cs typeface="Verdana"/>
              </a:rPr>
              <a:t>disewakan)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67</a:t>
            </a:fld>
            <a:endParaRPr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91016" y="2177287"/>
            <a:ext cx="8074659" cy="10547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marR="5080" indent="-342900">
              <a:lnSpc>
                <a:spcPts val="2580"/>
              </a:lnSpc>
              <a:spcBef>
                <a:spcPts val="434"/>
              </a:spcBef>
              <a:buFont typeface="DejaVu Sans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Penerimaan sewa dari H.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Kimin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sebesar Rp.10.000.000,-- 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per</a:t>
            </a:r>
            <a:r>
              <a:rPr sz="24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bulan</a:t>
            </a:r>
            <a:endParaRPr sz="24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204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Jurnal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8214" y="3206596"/>
            <a:ext cx="3169920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Kas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 Rek</a:t>
            </a:r>
            <a:r>
              <a:rPr sz="20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Penyewa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 Pendapatan Sewa</a:t>
            </a:r>
            <a:r>
              <a:rPr sz="20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62794" y="3206596"/>
            <a:ext cx="2653030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10.000.000</a:t>
            </a:r>
            <a:endParaRPr sz="2000">
              <a:latin typeface="Tahoma"/>
              <a:cs typeface="Tahoma"/>
            </a:endParaRPr>
          </a:p>
          <a:p>
            <a:pPr marL="92710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10.000.000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1014" y="4210375"/>
            <a:ext cx="4170045" cy="14344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Penyusutan aktiva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4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24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Jurnal:</a:t>
            </a:r>
            <a:endParaRPr sz="2000">
              <a:latin typeface="Tahoma"/>
              <a:cs typeface="Tahoma"/>
            </a:endParaRPr>
          </a:p>
          <a:p>
            <a:pPr marL="469265" marR="5080">
              <a:lnSpc>
                <a:spcPct val="110000"/>
              </a:lnSpc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Beban Penyusutan Akt Ijarah  Cr. Akum Penyusutan Akt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68</a:t>
            </a:fld>
            <a:endParaRPr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571245"/>
            <a:ext cx="9794875" cy="6521450"/>
            <a:chOff x="504319" y="571245"/>
            <a:chExt cx="9794875" cy="652145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07669" y="1415796"/>
              <a:ext cx="4914900" cy="50231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22270" y="577595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6" y="863206"/>
                  </a:moveTo>
                  <a:lnTo>
                    <a:pt x="158496" y="355092"/>
                  </a:ln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2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5957" y="627280"/>
                  </a:lnTo>
                  <a:lnTo>
                    <a:pt x="86868" y="626364"/>
                  </a:lnTo>
                  <a:lnTo>
                    <a:pt x="86868" y="825602"/>
                  </a:lnTo>
                  <a:lnTo>
                    <a:pt x="89916" y="828865"/>
                  </a:lnTo>
                  <a:lnTo>
                    <a:pt x="125701" y="851746"/>
                  </a:lnTo>
                  <a:lnTo>
                    <a:pt x="158496" y="863206"/>
                  </a:lnTo>
                  <a:close/>
                </a:path>
                <a:path w="1752600" h="1066800">
                  <a:moveTo>
                    <a:pt x="86868" y="825602"/>
                  </a:moveTo>
                  <a:lnTo>
                    <a:pt x="86868" y="627888"/>
                  </a:lnTo>
                  <a:lnTo>
                    <a:pt x="85957" y="627280"/>
                  </a:lnTo>
                  <a:lnTo>
                    <a:pt x="65746" y="647628"/>
                  </a:lnTo>
                  <a:lnTo>
                    <a:pt x="50482" y="671893"/>
                  </a:lnTo>
                  <a:lnTo>
                    <a:pt x="41219" y="698158"/>
                  </a:lnTo>
                  <a:lnTo>
                    <a:pt x="38100" y="725424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6868" y="825602"/>
                  </a:lnTo>
                  <a:close/>
                </a:path>
                <a:path w="1752600" h="1066800">
                  <a:moveTo>
                    <a:pt x="911352" y="1065622"/>
                  </a:moveTo>
                  <a:lnTo>
                    <a:pt x="911352" y="83820"/>
                  </a:lnTo>
                  <a:lnTo>
                    <a:pt x="878109" y="61579"/>
                  </a:lnTo>
                  <a:lnTo>
                    <a:pt x="840867" y="45339"/>
                  </a:lnTo>
                  <a:lnTo>
                    <a:pt x="800766" y="35385"/>
                  </a:lnTo>
                  <a:lnTo>
                    <a:pt x="758952" y="32004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2" y="128016"/>
                  </a:lnTo>
                  <a:lnTo>
                    <a:pt x="566928" y="128016"/>
                  </a:lnTo>
                  <a:lnTo>
                    <a:pt x="534781" y="114895"/>
                  </a:lnTo>
                  <a:lnTo>
                    <a:pt x="500634" y="105346"/>
                  </a:lnTo>
                  <a:lnTo>
                    <a:pt x="465343" y="99512"/>
                  </a:lnTo>
                  <a:lnTo>
                    <a:pt x="429768" y="97536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8" y="324612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2" y="355092"/>
                  </a:lnTo>
                  <a:lnTo>
                    <a:pt x="158496" y="355092"/>
                  </a:lnTo>
                  <a:lnTo>
                    <a:pt x="158496" y="863206"/>
                  </a:lnTo>
                  <a:lnTo>
                    <a:pt x="167922" y="866499"/>
                  </a:lnTo>
                  <a:lnTo>
                    <a:pt x="214884" y="871728"/>
                  </a:lnTo>
                  <a:lnTo>
                    <a:pt x="228600" y="871728"/>
                  </a:lnTo>
                  <a:lnTo>
                    <a:pt x="236220" y="870204"/>
                  </a:lnTo>
                  <a:lnTo>
                    <a:pt x="236220" y="873528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2" y="1002792"/>
                  </a:lnTo>
                  <a:lnTo>
                    <a:pt x="549425" y="1000267"/>
                  </a:lnTo>
                  <a:lnTo>
                    <a:pt x="590359" y="992886"/>
                  </a:lnTo>
                  <a:lnTo>
                    <a:pt x="629864" y="980932"/>
                  </a:lnTo>
                  <a:lnTo>
                    <a:pt x="667512" y="964692"/>
                  </a:lnTo>
                  <a:lnTo>
                    <a:pt x="667512" y="966216"/>
                  </a:lnTo>
                  <a:lnTo>
                    <a:pt x="701674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2" y="1066800"/>
                  </a:lnTo>
                  <a:lnTo>
                    <a:pt x="911352" y="1065622"/>
                  </a:lnTo>
                  <a:close/>
                </a:path>
                <a:path w="1752600" h="1066800">
                  <a:moveTo>
                    <a:pt x="236220" y="873528"/>
                  </a:moveTo>
                  <a:lnTo>
                    <a:pt x="236220" y="870204"/>
                  </a:lnTo>
                  <a:lnTo>
                    <a:pt x="234696" y="871728"/>
                  </a:lnTo>
                  <a:lnTo>
                    <a:pt x="236220" y="873528"/>
                  </a:lnTo>
                  <a:close/>
                </a:path>
                <a:path w="1752600" h="1066800">
                  <a:moveTo>
                    <a:pt x="1712976" y="307848"/>
                  </a:move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6" y="134112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8" y="0"/>
                  </a:lnTo>
                  <a:lnTo>
                    <a:pt x="1316783" y="3905"/>
                  </a:lnTo>
                  <a:lnTo>
                    <a:pt x="1276731" y="15240"/>
                  </a:lnTo>
                  <a:lnTo>
                    <a:pt x="1240678" y="33432"/>
                  </a:lnTo>
                  <a:lnTo>
                    <a:pt x="1210056" y="57912"/>
                  </a:lnTo>
                  <a:lnTo>
                    <a:pt x="1181695" y="33432"/>
                  </a:lnTo>
                  <a:lnTo>
                    <a:pt x="1147762" y="15240"/>
                  </a:lnTo>
                  <a:lnTo>
                    <a:pt x="1109543" y="3905"/>
                  </a:lnTo>
                  <a:lnTo>
                    <a:pt x="1068324" y="0"/>
                  </a:lnTo>
                  <a:lnTo>
                    <a:pt x="1019556" y="5762"/>
                  </a:lnTo>
                  <a:lnTo>
                    <a:pt x="975360" y="22098"/>
                  </a:lnTo>
                  <a:lnTo>
                    <a:pt x="938022" y="47577"/>
                  </a:lnTo>
                  <a:lnTo>
                    <a:pt x="909828" y="80772"/>
                  </a:lnTo>
                  <a:lnTo>
                    <a:pt x="911352" y="83820"/>
                  </a:lnTo>
                  <a:lnTo>
                    <a:pt x="911352" y="1065622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70"/>
                  </a:lnTo>
                  <a:lnTo>
                    <a:pt x="1139001" y="944435"/>
                  </a:lnTo>
                  <a:lnTo>
                    <a:pt x="1158240" y="905256"/>
                  </a:lnTo>
                  <a:lnTo>
                    <a:pt x="1158240" y="906780"/>
                  </a:lnTo>
                  <a:lnTo>
                    <a:pt x="1186743" y="919019"/>
                  </a:lnTo>
                  <a:lnTo>
                    <a:pt x="1217104" y="928116"/>
                  </a:lnTo>
                  <a:lnTo>
                    <a:pt x="1248894" y="933783"/>
                  </a:lnTo>
                  <a:lnTo>
                    <a:pt x="1281684" y="935736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80" y="743712"/>
                  </a:lnTo>
                  <a:lnTo>
                    <a:pt x="1516380" y="742188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694688" y="655878"/>
                  </a:lnTo>
                  <a:lnTo>
                    <a:pt x="1694688" y="377952"/>
                  </a:lnTo>
                  <a:lnTo>
                    <a:pt x="1702689" y="361426"/>
                  </a:lnTo>
                  <a:lnTo>
                    <a:pt x="1708404" y="344043"/>
                  </a:lnTo>
                  <a:lnTo>
                    <a:pt x="1711833" y="326088"/>
                  </a:lnTo>
                  <a:lnTo>
                    <a:pt x="1712976" y="307848"/>
                  </a:lnTo>
                  <a:close/>
                </a:path>
                <a:path w="1752600" h="1066800">
                  <a:moveTo>
                    <a:pt x="1752600" y="516636"/>
                  </a:move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8" y="377952"/>
                  </a:lnTo>
                  <a:lnTo>
                    <a:pt x="1694688" y="655878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600" y="516636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22269" y="577595"/>
              <a:ext cx="1752600" cy="1066800"/>
            </a:xfrm>
            <a:custGeom>
              <a:avLst/>
              <a:gdLst/>
              <a:ahLst/>
              <a:cxnLst/>
              <a:rect l="l" t="t" r="r" b="b"/>
              <a:pathLst>
                <a:path w="1752600" h="1066800">
                  <a:moveTo>
                    <a:pt x="158495" y="355091"/>
                  </a:moveTo>
                  <a:lnTo>
                    <a:pt x="107484" y="365906"/>
                  </a:lnTo>
                  <a:lnTo>
                    <a:pt x="63861" y="387839"/>
                  </a:lnTo>
                  <a:lnTo>
                    <a:pt x="29894" y="418843"/>
                  </a:lnTo>
                  <a:lnTo>
                    <a:pt x="7851" y="456870"/>
                  </a:lnTo>
                  <a:lnTo>
                    <a:pt x="0" y="499871"/>
                  </a:lnTo>
                  <a:lnTo>
                    <a:pt x="6072" y="538519"/>
                  </a:lnTo>
                  <a:lnTo>
                    <a:pt x="23431" y="573595"/>
                  </a:lnTo>
                  <a:lnTo>
                    <a:pt x="50792" y="603813"/>
                  </a:lnTo>
                  <a:lnTo>
                    <a:pt x="86867" y="627887"/>
                  </a:lnTo>
                  <a:lnTo>
                    <a:pt x="50482" y="671893"/>
                  </a:lnTo>
                  <a:lnTo>
                    <a:pt x="38099" y="725423"/>
                  </a:lnTo>
                  <a:lnTo>
                    <a:pt x="44421" y="764307"/>
                  </a:lnTo>
                  <a:lnTo>
                    <a:pt x="62258" y="799253"/>
                  </a:lnTo>
                  <a:lnTo>
                    <a:pt x="89915" y="828865"/>
                  </a:lnTo>
                  <a:lnTo>
                    <a:pt x="125701" y="851746"/>
                  </a:lnTo>
                  <a:lnTo>
                    <a:pt x="167922" y="866499"/>
                  </a:lnTo>
                  <a:lnTo>
                    <a:pt x="214883" y="871727"/>
                  </a:lnTo>
                  <a:lnTo>
                    <a:pt x="222503" y="871727"/>
                  </a:lnTo>
                  <a:lnTo>
                    <a:pt x="228599" y="871727"/>
                  </a:lnTo>
                  <a:lnTo>
                    <a:pt x="236219" y="870203"/>
                  </a:lnTo>
                  <a:lnTo>
                    <a:pt x="234695" y="871727"/>
                  </a:lnTo>
                  <a:lnTo>
                    <a:pt x="266650" y="909482"/>
                  </a:lnTo>
                  <a:lnTo>
                    <a:pt x="305420" y="941606"/>
                  </a:lnTo>
                  <a:lnTo>
                    <a:pt x="349948" y="967549"/>
                  </a:lnTo>
                  <a:lnTo>
                    <a:pt x="399175" y="986761"/>
                  </a:lnTo>
                  <a:lnTo>
                    <a:pt x="452042" y="998692"/>
                  </a:lnTo>
                  <a:lnTo>
                    <a:pt x="507491" y="1002791"/>
                  </a:lnTo>
                  <a:lnTo>
                    <a:pt x="549425" y="1000267"/>
                  </a:lnTo>
                  <a:lnTo>
                    <a:pt x="590359" y="992885"/>
                  </a:lnTo>
                  <a:lnTo>
                    <a:pt x="629864" y="980932"/>
                  </a:lnTo>
                  <a:lnTo>
                    <a:pt x="667511" y="964691"/>
                  </a:lnTo>
                  <a:lnTo>
                    <a:pt x="667511" y="966215"/>
                  </a:lnTo>
                  <a:lnTo>
                    <a:pt x="701673" y="1000670"/>
                  </a:lnTo>
                  <a:lnTo>
                    <a:pt x="742931" y="1028614"/>
                  </a:lnTo>
                  <a:lnTo>
                    <a:pt x="789968" y="1049389"/>
                  </a:lnTo>
                  <a:lnTo>
                    <a:pt x="841467" y="1062337"/>
                  </a:lnTo>
                  <a:lnTo>
                    <a:pt x="896111" y="1066799"/>
                  </a:lnTo>
                  <a:lnTo>
                    <a:pt x="946701" y="1062890"/>
                  </a:lnTo>
                  <a:lnTo>
                    <a:pt x="994598" y="1051568"/>
                  </a:lnTo>
                  <a:lnTo>
                    <a:pt x="1038790" y="1033449"/>
                  </a:lnTo>
                  <a:lnTo>
                    <a:pt x="1078263" y="1009145"/>
                  </a:lnTo>
                  <a:lnTo>
                    <a:pt x="1112004" y="979269"/>
                  </a:lnTo>
                  <a:lnTo>
                    <a:pt x="1139001" y="944435"/>
                  </a:lnTo>
                  <a:lnTo>
                    <a:pt x="1158239" y="905255"/>
                  </a:lnTo>
                  <a:lnTo>
                    <a:pt x="1158239" y="906779"/>
                  </a:lnTo>
                  <a:lnTo>
                    <a:pt x="1186743" y="919019"/>
                  </a:lnTo>
                  <a:lnTo>
                    <a:pt x="1217104" y="928115"/>
                  </a:lnTo>
                  <a:lnTo>
                    <a:pt x="1248894" y="933783"/>
                  </a:lnTo>
                  <a:lnTo>
                    <a:pt x="1281683" y="935735"/>
                  </a:lnTo>
                  <a:lnTo>
                    <a:pt x="1335472" y="930697"/>
                  </a:lnTo>
                  <a:lnTo>
                    <a:pt x="1384862" y="916328"/>
                  </a:lnTo>
                  <a:lnTo>
                    <a:pt x="1428441" y="893748"/>
                  </a:lnTo>
                  <a:lnTo>
                    <a:pt x="1464795" y="864076"/>
                  </a:lnTo>
                  <a:lnTo>
                    <a:pt x="1492511" y="828433"/>
                  </a:lnTo>
                  <a:lnTo>
                    <a:pt x="1510177" y="787939"/>
                  </a:lnTo>
                  <a:lnTo>
                    <a:pt x="1516379" y="743711"/>
                  </a:lnTo>
                  <a:lnTo>
                    <a:pt x="1516379" y="742187"/>
                  </a:lnTo>
                  <a:lnTo>
                    <a:pt x="1565472" y="732808"/>
                  </a:lnTo>
                  <a:lnTo>
                    <a:pt x="1610510" y="716589"/>
                  </a:lnTo>
                  <a:lnTo>
                    <a:pt x="1650727" y="694262"/>
                  </a:lnTo>
                  <a:lnTo>
                    <a:pt x="1685353" y="666559"/>
                  </a:lnTo>
                  <a:lnTo>
                    <a:pt x="1713621" y="634213"/>
                  </a:lnTo>
                  <a:lnTo>
                    <a:pt x="1734764" y="597955"/>
                  </a:lnTo>
                  <a:lnTo>
                    <a:pt x="1748013" y="558519"/>
                  </a:lnTo>
                  <a:lnTo>
                    <a:pt x="1752599" y="516635"/>
                  </a:lnTo>
                  <a:lnTo>
                    <a:pt x="1748909" y="479321"/>
                  </a:lnTo>
                  <a:lnTo>
                    <a:pt x="1737931" y="443293"/>
                  </a:lnTo>
                  <a:lnTo>
                    <a:pt x="1719810" y="409265"/>
                  </a:lnTo>
                  <a:lnTo>
                    <a:pt x="1694687" y="377951"/>
                  </a:lnTo>
                  <a:lnTo>
                    <a:pt x="1702688" y="361426"/>
                  </a:lnTo>
                  <a:lnTo>
                    <a:pt x="1708403" y="344042"/>
                  </a:lnTo>
                  <a:lnTo>
                    <a:pt x="1711832" y="326088"/>
                  </a:lnTo>
                  <a:lnTo>
                    <a:pt x="1712975" y="307847"/>
                  </a:lnTo>
                  <a:lnTo>
                    <a:pt x="1705404" y="260811"/>
                  </a:lnTo>
                  <a:lnTo>
                    <a:pt x="1683861" y="217944"/>
                  </a:lnTo>
                  <a:lnTo>
                    <a:pt x="1650101" y="181221"/>
                  </a:lnTo>
                  <a:lnTo>
                    <a:pt x="1605881" y="152619"/>
                  </a:lnTo>
                  <a:lnTo>
                    <a:pt x="1552955" y="134111"/>
                  </a:lnTo>
                  <a:lnTo>
                    <a:pt x="1535606" y="90318"/>
                  </a:lnTo>
                  <a:lnTo>
                    <a:pt x="1505236" y="53327"/>
                  </a:lnTo>
                  <a:lnTo>
                    <a:pt x="1464186" y="24822"/>
                  </a:lnTo>
                  <a:lnTo>
                    <a:pt x="1414796" y="6486"/>
                  </a:lnTo>
                  <a:lnTo>
                    <a:pt x="1359407" y="0"/>
                  </a:lnTo>
                  <a:lnTo>
                    <a:pt x="1316783" y="3905"/>
                  </a:lnTo>
                  <a:lnTo>
                    <a:pt x="1276730" y="15239"/>
                  </a:lnTo>
                  <a:lnTo>
                    <a:pt x="1240678" y="33432"/>
                  </a:lnTo>
                  <a:lnTo>
                    <a:pt x="1210055" y="57911"/>
                  </a:lnTo>
                  <a:lnTo>
                    <a:pt x="1181695" y="33432"/>
                  </a:lnTo>
                  <a:lnTo>
                    <a:pt x="1147762" y="15239"/>
                  </a:lnTo>
                  <a:lnTo>
                    <a:pt x="1109543" y="3905"/>
                  </a:lnTo>
                  <a:lnTo>
                    <a:pt x="1068323" y="0"/>
                  </a:lnTo>
                  <a:lnTo>
                    <a:pt x="1019555" y="5762"/>
                  </a:lnTo>
                  <a:lnTo>
                    <a:pt x="975359" y="22097"/>
                  </a:lnTo>
                  <a:lnTo>
                    <a:pt x="938021" y="47577"/>
                  </a:lnTo>
                  <a:lnTo>
                    <a:pt x="909827" y="80771"/>
                  </a:lnTo>
                  <a:lnTo>
                    <a:pt x="911351" y="83819"/>
                  </a:lnTo>
                  <a:lnTo>
                    <a:pt x="878109" y="61579"/>
                  </a:lnTo>
                  <a:lnTo>
                    <a:pt x="840866" y="45338"/>
                  </a:lnTo>
                  <a:lnTo>
                    <a:pt x="800766" y="35385"/>
                  </a:lnTo>
                  <a:lnTo>
                    <a:pt x="758951" y="32003"/>
                  </a:lnTo>
                  <a:lnTo>
                    <a:pt x="712220" y="36283"/>
                  </a:lnTo>
                  <a:lnTo>
                    <a:pt x="668194" y="48682"/>
                  </a:lnTo>
                  <a:lnTo>
                    <a:pt x="628485" y="68543"/>
                  </a:lnTo>
                  <a:lnTo>
                    <a:pt x="594701" y="95207"/>
                  </a:lnTo>
                  <a:lnTo>
                    <a:pt x="568451" y="128015"/>
                  </a:lnTo>
                  <a:lnTo>
                    <a:pt x="566927" y="128015"/>
                  </a:lnTo>
                  <a:lnTo>
                    <a:pt x="534781" y="114895"/>
                  </a:lnTo>
                  <a:lnTo>
                    <a:pt x="500633" y="105346"/>
                  </a:lnTo>
                  <a:lnTo>
                    <a:pt x="465343" y="99512"/>
                  </a:lnTo>
                  <a:lnTo>
                    <a:pt x="429767" y="97535"/>
                  </a:lnTo>
                  <a:lnTo>
                    <a:pt x="380222" y="101209"/>
                  </a:lnTo>
                  <a:lnTo>
                    <a:pt x="333687" y="111793"/>
                  </a:lnTo>
                  <a:lnTo>
                    <a:pt x="290914" y="128636"/>
                  </a:lnTo>
                  <a:lnTo>
                    <a:pt x="252657" y="151087"/>
                  </a:lnTo>
                  <a:lnTo>
                    <a:pt x="219669" y="178491"/>
                  </a:lnTo>
                  <a:lnTo>
                    <a:pt x="192701" y="210199"/>
                  </a:lnTo>
                  <a:lnTo>
                    <a:pt x="172506" y="245556"/>
                  </a:lnTo>
                  <a:lnTo>
                    <a:pt x="159838" y="283911"/>
                  </a:lnTo>
                  <a:lnTo>
                    <a:pt x="155447" y="324611"/>
                  </a:lnTo>
                  <a:lnTo>
                    <a:pt x="155471" y="331731"/>
                  </a:lnTo>
                  <a:lnTo>
                    <a:pt x="155638" y="339280"/>
                  </a:lnTo>
                  <a:lnTo>
                    <a:pt x="156090" y="347114"/>
                  </a:lnTo>
                  <a:lnTo>
                    <a:pt x="156971" y="355091"/>
                  </a:lnTo>
                  <a:lnTo>
                    <a:pt x="158495" y="355091"/>
                  </a:lnTo>
                  <a:close/>
                </a:path>
                <a:path w="1752600" h="1066800">
                  <a:moveTo>
                    <a:pt x="86867" y="627887"/>
                  </a:moveTo>
                  <a:lnTo>
                    <a:pt x="107989" y="636127"/>
                  </a:lnTo>
                  <a:lnTo>
                    <a:pt x="130111" y="642365"/>
                  </a:lnTo>
                  <a:lnTo>
                    <a:pt x="153090" y="646318"/>
                  </a:lnTo>
                  <a:lnTo>
                    <a:pt x="176783" y="647699"/>
                  </a:lnTo>
                  <a:lnTo>
                    <a:pt x="181355" y="647699"/>
                  </a:lnTo>
                  <a:lnTo>
                    <a:pt x="185927" y="647699"/>
                  </a:lnTo>
                  <a:lnTo>
                    <a:pt x="190499" y="647699"/>
                  </a:lnTo>
                </a:path>
                <a:path w="1752600" h="1066800">
                  <a:moveTo>
                    <a:pt x="236219" y="870203"/>
                  </a:moveTo>
                  <a:lnTo>
                    <a:pt x="247626" y="868775"/>
                  </a:lnTo>
                  <a:lnTo>
                    <a:pt x="258889" y="866774"/>
                  </a:lnTo>
                  <a:lnTo>
                    <a:pt x="269867" y="864203"/>
                  </a:lnTo>
                  <a:lnTo>
                    <a:pt x="280415" y="861059"/>
                  </a:lnTo>
                </a:path>
                <a:path w="1752600" h="1066800">
                  <a:moveTo>
                    <a:pt x="640079" y="922019"/>
                  </a:moveTo>
                  <a:lnTo>
                    <a:pt x="646080" y="933426"/>
                  </a:lnTo>
                  <a:lnTo>
                    <a:pt x="652652" y="944689"/>
                  </a:lnTo>
                  <a:lnTo>
                    <a:pt x="659796" y="955667"/>
                  </a:lnTo>
                  <a:lnTo>
                    <a:pt x="667511" y="966215"/>
                  </a:lnTo>
                </a:path>
                <a:path w="1752600" h="1066800">
                  <a:moveTo>
                    <a:pt x="1158239" y="905255"/>
                  </a:moveTo>
                  <a:lnTo>
                    <a:pt x="1161621" y="893587"/>
                  </a:lnTo>
                  <a:lnTo>
                    <a:pt x="1164716" y="881633"/>
                  </a:lnTo>
                  <a:lnTo>
                    <a:pt x="1167241" y="869680"/>
                  </a:lnTo>
                  <a:lnTo>
                    <a:pt x="1168907" y="85801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01235" y="1138173"/>
              <a:ext cx="143763" cy="1894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79241" y="635507"/>
              <a:ext cx="1537970" cy="387350"/>
            </a:xfrm>
            <a:custGeom>
              <a:avLst/>
              <a:gdLst/>
              <a:ahLst/>
              <a:cxnLst/>
              <a:rect l="l" t="t" r="r" b="b"/>
              <a:pathLst>
                <a:path w="1537970" h="387350">
                  <a:moveTo>
                    <a:pt x="1479803" y="387095"/>
                  </a:moveTo>
                  <a:lnTo>
                    <a:pt x="1497210" y="372546"/>
                  </a:lnTo>
                  <a:lnTo>
                    <a:pt x="1512760" y="356425"/>
                  </a:lnTo>
                  <a:lnTo>
                    <a:pt x="1526309" y="338875"/>
                  </a:lnTo>
                  <a:lnTo>
                    <a:pt x="1537715" y="320039"/>
                  </a:lnTo>
                </a:path>
                <a:path w="1537970" h="387350">
                  <a:moveTo>
                    <a:pt x="1399031" y="106679"/>
                  </a:moveTo>
                  <a:lnTo>
                    <a:pt x="1399031" y="105155"/>
                  </a:lnTo>
                  <a:lnTo>
                    <a:pt x="1398984" y="97416"/>
                  </a:lnTo>
                  <a:lnTo>
                    <a:pt x="1398650" y="90106"/>
                  </a:lnTo>
                  <a:lnTo>
                    <a:pt x="1397746" y="83081"/>
                  </a:lnTo>
                  <a:lnTo>
                    <a:pt x="1395983" y="76199"/>
                  </a:lnTo>
                </a:path>
                <a:path w="1537970" h="387350">
                  <a:moveTo>
                    <a:pt x="1053083" y="0"/>
                  </a:moveTo>
                  <a:lnTo>
                    <a:pt x="1043606" y="9191"/>
                  </a:lnTo>
                  <a:lnTo>
                    <a:pt x="1035557" y="18668"/>
                  </a:lnTo>
                  <a:lnTo>
                    <a:pt x="1028652" y="28717"/>
                  </a:lnTo>
                  <a:lnTo>
                    <a:pt x="1022603" y="39623"/>
                  </a:lnTo>
                </a:path>
                <a:path w="1537970" h="387350">
                  <a:moveTo>
                    <a:pt x="752855" y="22859"/>
                  </a:moveTo>
                  <a:lnTo>
                    <a:pt x="748569" y="31122"/>
                  </a:lnTo>
                  <a:lnTo>
                    <a:pt x="744854" y="39814"/>
                  </a:lnTo>
                  <a:lnTo>
                    <a:pt x="741711" y="48791"/>
                  </a:lnTo>
                  <a:lnTo>
                    <a:pt x="739139" y="57911"/>
                  </a:lnTo>
                </a:path>
                <a:path w="1537970" h="387350">
                  <a:moveTo>
                    <a:pt x="463295" y="103631"/>
                  </a:moveTo>
                  <a:lnTo>
                    <a:pt x="451318" y="94535"/>
                  </a:lnTo>
                  <a:lnTo>
                    <a:pt x="438340" y="85724"/>
                  </a:lnTo>
                  <a:lnTo>
                    <a:pt x="424505" y="77485"/>
                  </a:lnTo>
                  <a:lnTo>
                    <a:pt x="409955" y="70103"/>
                  </a:lnTo>
                </a:path>
                <a:path w="1537970" h="387350">
                  <a:moveTo>
                    <a:pt x="0" y="297179"/>
                  </a:moveTo>
                  <a:lnTo>
                    <a:pt x="2285" y="306085"/>
                  </a:lnTo>
                  <a:lnTo>
                    <a:pt x="4571" y="314705"/>
                  </a:lnTo>
                  <a:lnTo>
                    <a:pt x="6857" y="323326"/>
                  </a:lnTo>
                  <a:lnTo>
                    <a:pt x="9143" y="332231"/>
                  </a:lnTo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5149" y="15560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291083" y="88391"/>
                  </a:move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05149" y="1556003"/>
              <a:ext cx="291465" cy="178435"/>
            </a:xfrm>
            <a:custGeom>
              <a:avLst/>
              <a:gdLst/>
              <a:ahLst/>
              <a:cxnLst/>
              <a:rect l="l" t="t" r="r" b="b"/>
              <a:pathLst>
                <a:path w="291464" h="178435">
                  <a:moveTo>
                    <a:pt x="144779" y="0"/>
                  </a:moveTo>
                  <a:lnTo>
                    <a:pt x="88082" y="6953"/>
                  </a:lnTo>
                  <a:lnTo>
                    <a:pt x="42100" y="25907"/>
                  </a:lnTo>
                  <a:lnTo>
                    <a:pt x="11263" y="54006"/>
                  </a:lnTo>
                  <a:lnTo>
                    <a:pt x="0" y="88391"/>
                  </a:lnTo>
                  <a:lnTo>
                    <a:pt x="11263" y="123015"/>
                  </a:lnTo>
                  <a:lnTo>
                    <a:pt x="42100" y="151637"/>
                  </a:lnTo>
                  <a:lnTo>
                    <a:pt x="88082" y="171116"/>
                  </a:lnTo>
                  <a:lnTo>
                    <a:pt x="144779" y="178307"/>
                  </a:lnTo>
                  <a:lnTo>
                    <a:pt x="201715" y="171116"/>
                  </a:lnTo>
                  <a:lnTo>
                    <a:pt x="248221" y="151637"/>
                  </a:lnTo>
                  <a:lnTo>
                    <a:pt x="279582" y="123015"/>
                  </a:lnTo>
                  <a:lnTo>
                    <a:pt x="291083" y="88391"/>
                  </a:lnTo>
                  <a:lnTo>
                    <a:pt x="279582" y="54006"/>
                  </a:lnTo>
                  <a:lnTo>
                    <a:pt x="248221" y="25907"/>
                  </a:lnTo>
                  <a:lnTo>
                    <a:pt x="201715" y="6953"/>
                  </a:lnTo>
                  <a:lnTo>
                    <a:pt x="144779" y="0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76879" y="1711197"/>
              <a:ext cx="242823" cy="18186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1273" y="3899916"/>
              <a:ext cx="2367280" cy="2316480"/>
            </a:xfrm>
            <a:custGeom>
              <a:avLst/>
              <a:gdLst/>
              <a:ahLst/>
              <a:cxnLst/>
              <a:rect l="l" t="t" r="r" b="b"/>
              <a:pathLst>
                <a:path w="2367279" h="2316479">
                  <a:moveTo>
                    <a:pt x="2366768" y="0"/>
                  </a:moveTo>
                  <a:lnTo>
                    <a:pt x="1245104" y="944879"/>
                  </a:lnTo>
                  <a:lnTo>
                    <a:pt x="355088" y="944879"/>
                  </a:lnTo>
                  <a:lnTo>
                    <a:pt x="297374" y="947865"/>
                  </a:lnTo>
                  <a:lnTo>
                    <a:pt x="242668" y="956511"/>
                  </a:lnTo>
                  <a:lnTo>
                    <a:pt x="191692" y="970350"/>
                  </a:lnTo>
                  <a:lnTo>
                    <a:pt x="145169" y="988917"/>
                  </a:lnTo>
                  <a:lnTo>
                    <a:pt x="103822" y="1011745"/>
                  </a:lnTo>
                  <a:lnTo>
                    <a:pt x="68372" y="1038368"/>
                  </a:lnTo>
                  <a:lnTo>
                    <a:pt x="39543" y="1068319"/>
                  </a:lnTo>
                  <a:lnTo>
                    <a:pt x="18056" y="1101132"/>
                  </a:lnTo>
                  <a:lnTo>
                    <a:pt x="0" y="1173479"/>
                  </a:lnTo>
                  <a:lnTo>
                    <a:pt x="0" y="2087879"/>
                  </a:lnTo>
                  <a:lnTo>
                    <a:pt x="18056" y="2160227"/>
                  </a:lnTo>
                  <a:lnTo>
                    <a:pt x="39543" y="2193040"/>
                  </a:lnTo>
                  <a:lnTo>
                    <a:pt x="68372" y="2222991"/>
                  </a:lnTo>
                  <a:lnTo>
                    <a:pt x="103822" y="2249614"/>
                  </a:lnTo>
                  <a:lnTo>
                    <a:pt x="145169" y="2272442"/>
                  </a:lnTo>
                  <a:lnTo>
                    <a:pt x="191692" y="2291009"/>
                  </a:lnTo>
                  <a:lnTo>
                    <a:pt x="242668" y="2304848"/>
                  </a:lnTo>
                  <a:lnTo>
                    <a:pt x="297374" y="2313494"/>
                  </a:lnTo>
                  <a:lnTo>
                    <a:pt x="355088" y="2316479"/>
                  </a:lnTo>
                  <a:lnTo>
                    <a:pt x="1778504" y="2316479"/>
                  </a:lnTo>
                  <a:lnTo>
                    <a:pt x="1835849" y="2313494"/>
                  </a:lnTo>
                  <a:lnTo>
                    <a:pt x="1890342" y="2304848"/>
                  </a:lnTo>
                  <a:lnTo>
                    <a:pt x="1941231" y="2291009"/>
                  </a:lnTo>
                  <a:lnTo>
                    <a:pt x="1987768" y="2272442"/>
                  </a:lnTo>
                  <a:lnTo>
                    <a:pt x="2029202" y="2249614"/>
                  </a:lnTo>
                  <a:lnTo>
                    <a:pt x="2064785" y="2222991"/>
                  </a:lnTo>
                  <a:lnTo>
                    <a:pt x="2093765" y="2193040"/>
                  </a:lnTo>
                  <a:lnTo>
                    <a:pt x="2115394" y="2160227"/>
                  </a:lnTo>
                  <a:lnTo>
                    <a:pt x="2133596" y="2087879"/>
                  </a:lnTo>
                  <a:lnTo>
                    <a:pt x="2133596" y="1173479"/>
                  </a:lnTo>
                  <a:lnTo>
                    <a:pt x="2115394" y="1101132"/>
                  </a:lnTo>
                  <a:lnTo>
                    <a:pt x="2093765" y="1068319"/>
                  </a:lnTo>
                  <a:lnTo>
                    <a:pt x="2064785" y="1038368"/>
                  </a:lnTo>
                  <a:lnTo>
                    <a:pt x="2029202" y="1011745"/>
                  </a:lnTo>
                  <a:lnTo>
                    <a:pt x="1987768" y="988917"/>
                  </a:lnTo>
                  <a:lnTo>
                    <a:pt x="1941231" y="970350"/>
                  </a:lnTo>
                  <a:lnTo>
                    <a:pt x="1890342" y="956511"/>
                  </a:lnTo>
                  <a:lnTo>
                    <a:pt x="1835849" y="947865"/>
                  </a:lnTo>
                  <a:lnTo>
                    <a:pt x="1778504" y="944879"/>
                  </a:lnTo>
                  <a:lnTo>
                    <a:pt x="2366768" y="0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31273" y="3899916"/>
              <a:ext cx="2367280" cy="2316480"/>
            </a:xfrm>
            <a:custGeom>
              <a:avLst/>
              <a:gdLst/>
              <a:ahLst/>
              <a:cxnLst/>
              <a:rect l="l" t="t" r="r" b="b"/>
              <a:pathLst>
                <a:path w="2367279" h="2316479">
                  <a:moveTo>
                    <a:pt x="355088" y="944879"/>
                  </a:moveTo>
                  <a:lnTo>
                    <a:pt x="297374" y="947865"/>
                  </a:lnTo>
                  <a:lnTo>
                    <a:pt x="242668" y="956511"/>
                  </a:lnTo>
                  <a:lnTo>
                    <a:pt x="191692" y="970350"/>
                  </a:lnTo>
                  <a:lnTo>
                    <a:pt x="145169" y="988917"/>
                  </a:lnTo>
                  <a:lnTo>
                    <a:pt x="103822" y="1011745"/>
                  </a:lnTo>
                  <a:lnTo>
                    <a:pt x="68372" y="1038368"/>
                  </a:lnTo>
                  <a:lnTo>
                    <a:pt x="39543" y="1068319"/>
                  </a:lnTo>
                  <a:lnTo>
                    <a:pt x="18056" y="1101132"/>
                  </a:lnTo>
                  <a:lnTo>
                    <a:pt x="0" y="1173479"/>
                  </a:lnTo>
                  <a:lnTo>
                    <a:pt x="0" y="2087879"/>
                  </a:lnTo>
                  <a:lnTo>
                    <a:pt x="18056" y="2160227"/>
                  </a:lnTo>
                  <a:lnTo>
                    <a:pt x="39543" y="2193040"/>
                  </a:lnTo>
                  <a:lnTo>
                    <a:pt x="68372" y="2222991"/>
                  </a:lnTo>
                  <a:lnTo>
                    <a:pt x="103822" y="2249614"/>
                  </a:lnTo>
                  <a:lnTo>
                    <a:pt x="145169" y="2272442"/>
                  </a:lnTo>
                  <a:lnTo>
                    <a:pt x="191692" y="2291009"/>
                  </a:lnTo>
                  <a:lnTo>
                    <a:pt x="242668" y="2304848"/>
                  </a:lnTo>
                  <a:lnTo>
                    <a:pt x="297374" y="2313494"/>
                  </a:lnTo>
                  <a:lnTo>
                    <a:pt x="355088" y="2316479"/>
                  </a:lnTo>
                  <a:lnTo>
                    <a:pt x="1778504" y="2316479"/>
                  </a:lnTo>
                  <a:lnTo>
                    <a:pt x="1835849" y="2313494"/>
                  </a:lnTo>
                  <a:lnTo>
                    <a:pt x="1890342" y="2304848"/>
                  </a:lnTo>
                  <a:lnTo>
                    <a:pt x="1941231" y="2291009"/>
                  </a:lnTo>
                  <a:lnTo>
                    <a:pt x="1987768" y="2272442"/>
                  </a:lnTo>
                  <a:lnTo>
                    <a:pt x="2029202" y="2249614"/>
                  </a:lnTo>
                  <a:lnTo>
                    <a:pt x="2064785" y="2222991"/>
                  </a:lnTo>
                  <a:lnTo>
                    <a:pt x="2093765" y="2193040"/>
                  </a:lnTo>
                  <a:lnTo>
                    <a:pt x="2115394" y="2160227"/>
                  </a:lnTo>
                  <a:lnTo>
                    <a:pt x="2133596" y="2087879"/>
                  </a:lnTo>
                  <a:lnTo>
                    <a:pt x="2133596" y="1173479"/>
                  </a:lnTo>
                  <a:lnTo>
                    <a:pt x="2115394" y="1101132"/>
                  </a:lnTo>
                  <a:lnTo>
                    <a:pt x="2093765" y="1068319"/>
                  </a:lnTo>
                  <a:lnTo>
                    <a:pt x="2064785" y="1038368"/>
                  </a:lnTo>
                  <a:lnTo>
                    <a:pt x="2029202" y="1011745"/>
                  </a:lnTo>
                  <a:lnTo>
                    <a:pt x="1987768" y="988917"/>
                  </a:lnTo>
                  <a:lnTo>
                    <a:pt x="1941231" y="970350"/>
                  </a:lnTo>
                  <a:lnTo>
                    <a:pt x="1890342" y="956511"/>
                  </a:lnTo>
                  <a:lnTo>
                    <a:pt x="1835849" y="947865"/>
                  </a:lnTo>
                  <a:lnTo>
                    <a:pt x="1778504" y="944879"/>
                  </a:lnTo>
                  <a:lnTo>
                    <a:pt x="2366768" y="0"/>
                  </a:lnTo>
                  <a:lnTo>
                    <a:pt x="1245104" y="944879"/>
                  </a:lnTo>
                  <a:lnTo>
                    <a:pt x="355088" y="944879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48534" y="26243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4974335" y="3223259"/>
                  </a:moveTo>
                  <a:lnTo>
                    <a:pt x="4974335" y="2055875"/>
                  </a:lnTo>
                  <a:lnTo>
                    <a:pt x="4970637" y="2016183"/>
                  </a:lnTo>
                  <a:lnTo>
                    <a:pt x="4959857" y="1978109"/>
                  </a:lnTo>
                  <a:lnTo>
                    <a:pt x="4942474" y="1942004"/>
                  </a:lnTo>
                  <a:lnTo>
                    <a:pt x="4918963" y="1908217"/>
                  </a:lnTo>
                  <a:lnTo>
                    <a:pt x="4889801" y="1877096"/>
                  </a:lnTo>
                  <a:lnTo>
                    <a:pt x="4855463" y="1848992"/>
                  </a:lnTo>
                  <a:lnTo>
                    <a:pt x="4816427" y="1824254"/>
                  </a:lnTo>
                  <a:lnTo>
                    <a:pt x="4773167" y="1803230"/>
                  </a:lnTo>
                  <a:lnTo>
                    <a:pt x="4726162" y="1786270"/>
                  </a:lnTo>
                  <a:lnTo>
                    <a:pt x="4675885" y="1773724"/>
                  </a:lnTo>
                  <a:lnTo>
                    <a:pt x="4622815" y="1765940"/>
                  </a:lnTo>
                  <a:lnTo>
                    <a:pt x="4567427" y="1763267"/>
                  </a:lnTo>
                  <a:lnTo>
                    <a:pt x="2942843" y="1763267"/>
                  </a:lnTo>
                  <a:lnTo>
                    <a:pt x="2887456" y="1765940"/>
                  </a:lnTo>
                  <a:lnTo>
                    <a:pt x="2834385" y="1773724"/>
                  </a:lnTo>
                  <a:lnTo>
                    <a:pt x="2784109" y="1786270"/>
                  </a:lnTo>
                  <a:lnTo>
                    <a:pt x="2737103" y="1803230"/>
                  </a:lnTo>
                  <a:lnTo>
                    <a:pt x="2693844" y="1824254"/>
                  </a:lnTo>
                  <a:lnTo>
                    <a:pt x="2654807" y="1848992"/>
                  </a:lnTo>
                  <a:lnTo>
                    <a:pt x="2620470" y="1877096"/>
                  </a:lnTo>
                  <a:lnTo>
                    <a:pt x="2591307" y="1908217"/>
                  </a:lnTo>
                  <a:lnTo>
                    <a:pt x="2567797" y="1942004"/>
                  </a:lnTo>
                  <a:lnTo>
                    <a:pt x="2550413" y="1978109"/>
                  </a:lnTo>
                  <a:lnTo>
                    <a:pt x="2539634" y="2016183"/>
                  </a:lnTo>
                  <a:lnTo>
                    <a:pt x="2535935" y="2055875"/>
                  </a:lnTo>
                  <a:lnTo>
                    <a:pt x="0" y="0"/>
                  </a:lnTo>
                  <a:lnTo>
                    <a:pt x="2535935" y="2493263"/>
                  </a:lnTo>
                  <a:lnTo>
                    <a:pt x="2535935" y="3223259"/>
                  </a:lnTo>
                  <a:lnTo>
                    <a:pt x="2539634" y="3262952"/>
                  </a:lnTo>
                  <a:lnTo>
                    <a:pt x="2550413" y="3301026"/>
                  </a:lnTo>
                  <a:lnTo>
                    <a:pt x="2567797" y="3337131"/>
                  </a:lnTo>
                  <a:lnTo>
                    <a:pt x="2591307" y="3370918"/>
                  </a:lnTo>
                  <a:lnTo>
                    <a:pt x="2620470" y="3402038"/>
                  </a:lnTo>
                  <a:lnTo>
                    <a:pt x="2654807" y="3430142"/>
                  </a:lnTo>
                  <a:lnTo>
                    <a:pt x="2693844" y="3454881"/>
                  </a:lnTo>
                  <a:lnTo>
                    <a:pt x="2737103" y="3475905"/>
                  </a:lnTo>
                  <a:lnTo>
                    <a:pt x="2784109" y="3492865"/>
                  </a:lnTo>
                  <a:lnTo>
                    <a:pt x="2834385" y="3505411"/>
                  </a:lnTo>
                  <a:lnTo>
                    <a:pt x="2887456" y="3513195"/>
                  </a:lnTo>
                  <a:lnTo>
                    <a:pt x="2942843" y="3515867"/>
                  </a:lnTo>
                  <a:lnTo>
                    <a:pt x="4567427" y="3515867"/>
                  </a:lnTo>
                  <a:lnTo>
                    <a:pt x="4622815" y="3513195"/>
                  </a:lnTo>
                  <a:lnTo>
                    <a:pt x="4675885" y="3505411"/>
                  </a:lnTo>
                  <a:lnTo>
                    <a:pt x="4726162" y="3492865"/>
                  </a:lnTo>
                  <a:lnTo>
                    <a:pt x="4773167" y="3475905"/>
                  </a:lnTo>
                  <a:lnTo>
                    <a:pt x="4816427" y="3454881"/>
                  </a:lnTo>
                  <a:lnTo>
                    <a:pt x="4855463" y="3430142"/>
                  </a:lnTo>
                  <a:lnTo>
                    <a:pt x="4889801" y="3402038"/>
                  </a:lnTo>
                  <a:lnTo>
                    <a:pt x="4918963" y="3370918"/>
                  </a:lnTo>
                  <a:lnTo>
                    <a:pt x="4942474" y="3337131"/>
                  </a:lnTo>
                  <a:lnTo>
                    <a:pt x="4959857" y="3301026"/>
                  </a:lnTo>
                  <a:lnTo>
                    <a:pt x="4970637" y="3262952"/>
                  </a:lnTo>
                  <a:lnTo>
                    <a:pt x="4974335" y="3223259"/>
                  </a:lnTo>
                  <a:close/>
                </a:path>
              </a:pathLst>
            </a:custGeom>
            <a:solidFill>
              <a:srgbClr val="78B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48534" y="2624327"/>
              <a:ext cx="4974590" cy="3515995"/>
            </a:xfrm>
            <a:custGeom>
              <a:avLst/>
              <a:gdLst/>
              <a:ahLst/>
              <a:cxnLst/>
              <a:rect l="l" t="t" r="r" b="b"/>
              <a:pathLst>
                <a:path w="4974590" h="3515995">
                  <a:moveTo>
                    <a:pt x="2942843" y="1763267"/>
                  </a:moveTo>
                  <a:lnTo>
                    <a:pt x="2887456" y="1765940"/>
                  </a:lnTo>
                  <a:lnTo>
                    <a:pt x="2834385" y="1773724"/>
                  </a:lnTo>
                  <a:lnTo>
                    <a:pt x="2784109" y="1786270"/>
                  </a:lnTo>
                  <a:lnTo>
                    <a:pt x="2737103" y="1803230"/>
                  </a:lnTo>
                  <a:lnTo>
                    <a:pt x="2693844" y="1824254"/>
                  </a:lnTo>
                  <a:lnTo>
                    <a:pt x="2654807" y="1848992"/>
                  </a:lnTo>
                  <a:lnTo>
                    <a:pt x="2620470" y="1877096"/>
                  </a:lnTo>
                  <a:lnTo>
                    <a:pt x="2591307" y="1908217"/>
                  </a:lnTo>
                  <a:lnTo>
                    <a:pt x="2567797" y="1942004"/>
                  </a:lnTo>
                  <a:lnTo>
                    <a:pt x="2550413" y="1978109"/>
                  </a:lnTo>
                  <a:lnTo>
                    <a:pt x="2539634" y="2016183"/>
                  </a:lnTo>
                  <a:lnTo>
                    <a:pt x="2535935" y="2055875"/>
                  </a:lnTo>
                  <a:lnTo>
                    <a:pt x="0" y="0"/>
                  </a:lnTo>
                  <a:lnTo>
                    <a:pt x="2535935" y="2493263"/>
                  </a:lnTo>
                  <a:lnTo>
                    <a:pt x="2535935" y="3223259"/>
                  </a:lnTo>
                  <a:lnTo>
                    <a:pt x="2539634" y="3262952"/>
                  </a:lnTo>
                  <a:lnTo>
                    <a:pt x="2550413" y="3301026"/>
                  </a:lnTo>
                  <a:lnTo>
                    <a:pt x="2567797" y="3337131"/>
                  </a:lnTo>
                  <a:lnTo>
                    <a:pt x="2591307" y="3370918"/>
                  </a:lnTo>
                  <a:lnTo>
                    <a:pt x="2620470" y="3402038"/>
                  </a:lnTo>
                  <a:lnTo>
                    <a:pt x="2654807" y="3430142"/>
                  </a:lnTo>
                  <a:lnTo>
                    <a:pt x="2693844" y="3454881"/>
                  </a:lnTo>
                  <a:lnTo>
                    <a:pt x="2737103" y="3475905"/>
                  </a:lnTo>
                  <a:lnTo>
                    <a:pt x="2784109" y="3492865"/>
                  </a:lnTo>
                  <a:lnTo>
                    <a:pt x="2834385" y="3505411"/>
                  </a:lnTo>
                  <a:lnTo>
                    <a:pt x="2887456" y="3513195"/>
                  </a:lnTo>
                  <a:lnTo>
                    <a:pt x="2942843" y="3515867"/>
                  </a:lnTo>
                  <a:lnTo>
                    <a:pt x="4567427" y="3515867"/>
                  </a:lnTo>
                  <a:lnTo>
                    <a:pt x="4622815" y="3513195"/>
                  </a:lnTo>
                  <a:lnTo>
                    <a:pt x="4675885" y="3505411"/>
                  </a:lnTo>
                  <a:lnTo>
                    <a:pt x="4726162" y="3492865"/>
                  </a:lnTo>
                  <a:lnTo>
                    <a:pt x="4773167" y="3475905"/>
                  </a:lnTo>
                  <a:lnTo>
                    <a:pt x="4816427" y="3454881"/>
                  </a:lnTo>
                  <a:lnTo>
                    <a:pt x="4855463" y="3430142"/>
                  </a:lnTo>
                  <a:lnTo>
                    <a:pt x="4889801" y="3402038"/>
                  </a:lnTo>
                  <a:lnTo>
                    <a:pt x="4918963" y="3370918"/>
                  </a:lnTo>
                  <a:lnTo>
                    <a:pt x="4942474" y="3337131"/>
                  </a:lnTo>
                  <a:lnTo>
                    <a:pt x="4959857" y="3301026"/>
                  </a:lnTo>
                  <a:lnTo>
                    <a:pt x="4970637" y="3262952"/>
                  </a:lnTo>
                  <a:lnTo>
                    <a:pt x="4974335" y="3223259"/>
                  </a:lnTo>
                  <a:lnTo>
                    <a:pt x="4974335" y="2055875"/>
                  </a:lnTo>
                  <a:lnTo>
                    <a:pt x="4970637" y="2016183"/>
                  </a:lnTo>
                  <a:lnTo>
                    <a:pt x="4959857" y="1978109"/>
                  </a:lnTo>
                  <a:lnTo>
                    <a:pt x="4942474" y="1942004"/>
                  </a:lnTo>
                  <a:lnTo>
                    <a:pt x="4918963" y="1908217"/>
                  </a:lnTo>
                  <a:lnTo>
                    <a:pt x="4889801" y="1877096"/>
                  </a:lnTo>
                  <a:lnTo>
                    <a:pt x="4855463" y="1848992"/>
                  </a:lnTo>
                  <a:lnTo>
                    <a:pt x="4816427" y="1824254"/>
                  </a:lnTo>
                  <a:lnTo>
                    <a:pt x="4773167" y="1803230"/>
                  </a:lnTo>
                  <a:lnTo>
                    <a:pt x="4726162" y="1786270"/>
                  </a:lnTo>
                  <a:lnTo>
                    <a:pt x="4675885" y="1773724"/>
                  </a:lnTo>
                  <a:lnTo>
                    <a:pt x="4622815" y="1765940"/>
                  </a:lnTo>
                  <a:lnTo>
                    <a:pt x="4567427" y="1763267"/>
                  </a:lnTo>
                  <a:lnTo>
                    <a:pt x="2942843" y="1763267"/>
                  </a:lnTo>
                  <a:close/>
                </a:path>
              </a:pathLst>
            </a:custGeom>
            <a:ln w="12699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899790" y="4493766"/>
            <a:ext cx="215773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3990" marR="5080" indent="-161925">
              <a:lnSpc>
                <a:spcPct val="100000"/>
              </a:lnSpc>
              <a:spcBef>
                <a:spcPts val="95"/>
              </a:spcBef>
            </a:pPr>
            <a:r>
              <a:rPr sz="4000" spc="95" dirty="0">
                <a:solidFill>
                  <a:srgbClr val="FF0000"/>
                </a:solidFill>
                <a:latin typeface="Verdana"/>
                <a:cs typeface="Verdana"/>
              </a:rPr>
              <a:t>IJARAH  </a:t>
            </a:r>
            <a:r>
              <a:rPr sz="4000" spc="60" dirty="0">
                <a:solidFill>
                  <a:srgbClr val="FF0000"/>
                </a:solidFill>
                <a:latin typeface="Verdana"/>
                <a:cs typeface="Verdana"/>
              </a:rPr>
              <a:t>L</a:t>
            </a:r>
            <a:r>
              <a:rPr sz="4000" dirty="0">
                <a:solidFill>
                  <a:srgbClr val="FF0000"/>
                </a:solidFill>
                <a:latin typeface="Verdana"/>
                <a:cs typeface="Verdana"/>
              </a:rPr>
              <a:t>A</a:t>
            </a:r>
            <a:r>
              <a:rPr sz="4000" spc="90" dirty="0">
                <a:solidFill>
                  <a:srgbClr val="FF0000"/>
                </a:solidFill>
                <a:latin typeface="Verdana"/>
                <a:cs typeface="Verdana"/>
              </a:rPr>
              <a:t>N</a:t>
            </a:r>
            <a:r>
              <a:rPr sz="4000" spc="180" dirty="0">
                <a:solidFill>
                  <a:srgbClr val="FF0000"/>
                </a:solidFill>
                <a:latin typeface="Verdana"/>
                <a:cs typeface="Verdana"/>
              </a:rPr>
              <a:t>J</a:t>
            </a:r>
            <a:r>
              <a:rPr sz="4000" spc="20" dirty="0">
                <a:solidFill>
                  <a:srgbClr val="FF0000"/>
                </a:solidFill>
                <a:latin typeface="Verdana"/>
                <a:cs typeface="Verdana"/>
              </a:rPr>
              <a:t>U</a:t>
            </a:r>
            <a:r>
              <a:rPr sz="4000" spc="-20" dirty="0">
                <a:solidFill>
                  <a:srgbClr val="FF0000"/>
                </a:solidFill>
                <a:latin typeface="Verdana"/>
                <a:cs typeface="Verdana"/>
              </a:rPr>
              <a:t>T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10017" y="5179566"/>
            <a:ext cx="1477645" cy="7556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200"/>
              </a:spcBef>
            </a:pPr>
            <a:r>
              <a:rPr sz="2400" dirty="0">
                <a:solidFill>
                  <a:srgbClr val="00254B"/>
                </a:solidFill>
                <a:latin typeface="Verdana"/>
                <a:cs typeface="Verdana"/>
              </a:rPr>
              <a:t>Bahasan  </a:t>
            </a:r>
            <a:r>
              <a:rPr sz="2400" spc="20" dirty="0">
                <a:solidFill>
                  <a:srgbClr val="00254B"/>
                </a:solidFill>
                <a:latin typeface="Verdana"/>
                <a:cs typeface="Verdana"/>
              </a:rPr>
              <a:t>ketujuh</a:t>
            </a:r>
            <a:r>
              <a:rPr sz="2400" spc="-210" dirty="0">
                <a:solidFill>
                  <a:srgbClr val="00254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00254B"/>
                </a:solidFill>
                <a:latin typeface="Verdana"/>
                <a:cs typeface="Verdana"/>
              </a:rPr>
              <a:t>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750909" y="836167"/>
            <a:ext cx="10922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</a:t>
            </a:r>
            <a:r>
              <a:rPr spc="-5" dirty="0"/>
              <a:t>jara</a:t>
            </a:r>
            <a:r>
              <a:rPr dirty="0"/>
              <a:t>h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69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04319" y="2177795"/>
            <a:ext cx="9794875" cy="4914900"/>
            <a:chOff x="504319" y="2177795"/>
            <a:chExt cx="9794875" cy="4914900"/>
          </a:xfrm>
        </p:grpSpPr>
        <p:sp>
          <p:nvSpPr>
            <p:cNvPr id="5" name="object 5"/>
            <p:cNvSpPr/>
            <p:nvPr/>
          </p:nvSpPr>
          <p:spPr>
            <a:xfrm>
              <a:off x="504319" y="6385560"/>
              <a:ext cx="850391" cy="7071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95858" y="2177795"/>
              <a:ext cx="2731007" cy="4343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62417" y="987043"/>
            <a:ext cx="721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0" dirty="0">
                <a:solidFill>
                  <a:srgbClr val="FF0000"/>
                </a:solidFill>
                <a:latin typeface="Verdana"/>
                <a:cs typeface="Verdana"/>
              </a:rPr>
              <a:t>Perpindahan kepemilikan</a:t>
            </a:r>
            <a:r>
              <a:rPr sz="3600" spc="-53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3600" spc="95" dirty="0">
                <a:solidFill>
                  <a:srgbClr val="FF0000"/>
                </a:solidFill>
                <a:latin typeface="Verdana"/>
                <a:cs typeface="Verdana"/>
              </a:rPr>
              <a:t>IMBT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80192" y="1904491"/>
            <a:ext cx="6367780" cy="41376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4965" marR="153670" indent="-342900">
              <a:lnSpc>
                <a:spcPct val="79900"/>
              </a:lnSpc>
              <a:spcBef>
                <a:spcPts val="819"/>
              </a:spcBef>
              <a:buFont typeface="DejaVu Sans"/>
              <a:buChar char="➢"/>
              <a:tabLst>
                <a:tab pos="35560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dilakukan jika seluruh pembayaran  sewa </a:t>
            </a:r>
            <a:r>
              <a:rPr sz="3000" spc="-10" dirty="0">
                <a:solidFill>
                  <a:srgbClr val="00254B"/>
                </a:solidFill>
                <a:latin typeface="Tahoma"/>
                <a:cs typeface="Tahoma"/>
              </a:rPr>
              <a:t>telah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diselesaikan dan </a:t>
            </a:r>
            <a:r>
              <a:rPr sz="3000" dirty="0">
                <a:solidFill>
                  <a:srgbClr val="00254B"/>
                </a:solidFill>
                <a:latin typeface="Tahoma"/>
                <a:cs typeface="Tahoma"/>
              </a:rPr>
              <a:t>=&gt; 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dengan membuat akad terpisah  secara: (prgf </a:t>
            </a:r>
            <a:r>
              <a:rPr sz="3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3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6)</a:t>
            </a:r>
            <a:endParaRPr sz="30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hibah;</a:t>
            </a:r>
            <a:endParaRPr sz="3000">
              <a:latin typeface="Tahoma"/>
              <a:cs typeface="Tahoma"/>
            </a:endParaRPr>
          </a:p>
          <a:p>
            <a:pPr marL="756285" marR="1516380" lvl="1" indent="-287020">
              <a:lnSpc>
                <a:spcPct val="79700"/>
              </a:lnSpc>
              <a:spcBef>
                <a:spcPts val="735"/>
              </a:spcBef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penjualan </a:t>
            </a:r>
            <a:r>
              <a:rPr sz="3000" spc="-5" dirty="0">
                <a:solidFill>
                  <a:srgbClr val="FF0000"/>
                </a:solidFill>
                <a:latin typeface="Tahoma"/>
                <a:cs typeface="Tahoma"/>
              </a:rPr>
              <a:t>sebelum </a:t>
            </a:r>
            <a:r>
              <a:rPr sz="3000" dirty="0">
                <a:solidFill>
                  <a:srgbClr val="FF0000"/>
                </a:solidFill>
                <a:latin typeface="Tahoma"/>
                <a:cs typeface="Tahoma"/>
              </a:rPr>
              <a:t>akad  </a:t>
            </a:r>
            <a:r>
              <a:rPr sz="3000" spc="-5" dirty="0">
                <a:solidFill>
                  <a:srgbClr val="FF0000"/>
                </a:solidFill>
                <a:latin typeface="Tahoma"/>
                <a:cs typeface="Tahoma"/>
              </a:rPr>
              <a:t>berakhir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;</a:t>
            </a:r>
            <a:endParaRPr sz="3000">
              <a:latin typeface="Tahoma"/>
              <a:cs typeface="Tahoma"/>
            </a:endParaRPr>
          </a:p>
          <a:p>
            <a:pPr marL="756285" marR="5080" lvl="1" indent="-287020">
              <a:lnSpc>
                <a:spcPct val="80000"/>
              </a:lnSpc>
              <a:spcBef>
                <a:spcPts val="720"/>
              </a:spcBef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penjualan </a:t>
            </a:r>
            <a:r>
              <a:rPr sz="3000" spc="-5" dirty="0">
                <a:solidFill>
                  <a:srgbClr val="FF0000"/>
                </a:solidFill>
                <a:latin typeface="Tahoma"/>
                <a:cs typeface="Tahoma"/>
              </a:rPr>
              <a:t>pada akhir </a:t>
            </a:r>
            <a:r>
              <a:rPr sz="3000" dirty="0">
                <a:solidFill>
                  <a:srgbClr val="FF0000"/>
                </a:solidFill>
                <a:latin typeface="Tahoma"/>
                <a:cs typeface="Tahoma"/>
              </a:rPr>
              <a:t>masa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akad;  atau</a:t>
            </a:r>
            <a:endParaRPr sz="30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buClr>
                <a:srgbClr val="323232"/>
              </a:buClr>
              <a:buSzPct val="90000"/>
              <a:buFont typeface="DejaVu Sans"/>
              <a:buChar char="■"/>
              <a:tabLst>
                <a:tab pos="75692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penjualan secara</a:t>
            </a:r>
            <a:r>
              <a:rPr sz="3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bertahap.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68527"/>
            <a:ext cx="34709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40" dirty="0">
                <a:solidFill>
                  <a:srgbClr val="CC0000"/>
                </a:solidFill>
                <a:latin typeface="Verdana"/>
                <a:cs typeface="Verdana"/>
              </a:rPr>
              <a:t>Ijarah-Lanjut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0517" y="1864867"/>
            <a:ext cx="8227059" cy="46926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4965" marR="10795" indent="-342900">
              <a:lnSpc>
                <a:spcPts val="3240"/>
              </a:lnSpc>
              <a:spcBef>
                <a:spcPts val="50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Suatu </a:t>
            </a:r>
            <a:r>
              <a:rPr sz="3000" dirty="0">
                <a:solidFill>
                  <a:srgbClr val="00254B"/>
                </a:solidFill>
                <a:latin typeface="Tahoma"/>
                <a:cs typeface="Tahoma"/>
              </a:rPr>
              <a:t>entitas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menyewakan lebih lanjut kepada  pihak </a:t>
            </a:r>
            <a:r>
              <a:rPr sz="3000" dirty="0">
                <a:solidFill>
                  <a:srgbClr val="00254B"/>
                </a:solidFill>
                <a:latin typeface="Tahoma"/>
                <a:cs typeface="Tahoma"/>
              </a:rPr>
              <a:t>lain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atas </a:t>
            </a:r>
            <a:r>
              <a:rPr sz="3000" dirty="0">
                <a:solidFill>
                  <a:srgbClr val="00254B"/>
                </a:solidFill>
                <a:latin typeface="Tahoma"/>
                <a:cs typeface="Tahoma"/>
              </a:rPr>
              <a:t>aset </a:t>
            </a: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yang sebelumnya disewa  dari pemilik </a:t>
            </a:r>
            <a:r>
              <a:rPr sz="1900" spc="-5" dirty="0">
                <a:solidFill>
                  <a:srgbClr val="00254B"/>
                </a:solidFill>
                <a:latin typeface="Tahoma"/>
                <a:cs typeface="Tahoma"/>
              </a:rPr>
              <a:t>(prgf –</a:t>
            </a:r>
            <a:r>
              <a:rPr sz="19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900" spc="-5" dirty="0">
                <a:solidFill>
                  <a:srgbClr val="00254B"/>
                </a:solidFill>
                <a:latin typeface="Tahoma"/>
                <a:cs typeface="Tahoma"/>
              </a:rPr>
              <a:t>27)</a:t>
            </a:r>
            <a:endParaRPr sz="1900">
              <a:latin typeface="Tahoma"/>
              <a:cs typeface="Tahoma"/>
            </a:endParaRPr>
          </a:p>
          <a:p>
            <a:pPr marL="355600" indent="-343535">
              <a:lnSpc>
                <a:spcPct val="100000"/>
              </a:lnSpc>
              <a:spcBef>
                <a:spcPts val="315"/>
              </a:spcBef>
              <a:buFont typeface="DejaVu Sans"/>
              <a:buChar char="➢"/>
              <a:tabLst>
                <a:tab pos="356235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Contoh:</a:t>
            </a:r>
            <a:endParaRPr sz="3000">
              <a:latin typeface="Tahoma"/>
              <a:cs typeface="Tahoma"/>
            </a:endParaRPr>
          </a:p>
          <a:p>
            <a:pPr marL="756285" marR="289560" lvl="1" indent="-287020">
              <a:lnSpc>
                <a:spcPts val="2820"/>
              </a:lnSpc>
              <a:spcBef>
                <a:spcPts val="645"/>
              </a:spcBef>
              <a:buClr>
                <a:srgbClr val="323232"/>
              </a:buClr>
              <a:buSzPct val="88461"/>
              <a:buFont typeface="DejaVu Sans"/>
              <a:buChar char="■"/>
              <a:tabLst>
                <a:tab pos="756285" algn="l"/>
              </a:tabLst>
            </a:pP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Amir ingin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menyewa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kios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Taufik,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tapi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tidak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cukup  dana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untuk</a:t>
            </a:r>
            <a:r>
              <a:rPr sz="26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menyewa</a:t>
            </a:r>
            <a:endParaRPr sz="2600">
              <a:latin typeface="Tahoma"/>
              <a:cs typeface="Tahoma"/>
            </a:endParaRPr>
          </a:p>
          <a:p>
            <a:pPr marL="756285" marR="5080" lvl="1" indent="-287020">
              <a:lnSpc>
                <a:spcPts val="2810"/>
              </a:lnSpc>
              <a:spcBef>
                <a:spcPts val="620"/>
              </a:spcBef>
              <a:buClr>
                <a:srgbClr val="323232"/>
              </a:buClr>
              <a:buSzPct val="88461"/>
              <a:buFont typeface="DejaVu Sans"/>
              <a:buChar char="■"/>
              <a:tabLst>
                <a:tab pos="756920" algn="l"/>
              </a:tabLst>
            </a:pP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Syariah menyewa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kios milik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Taufik,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kemudian 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menyewakan kembali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ke</a:t>
            </a:r>
            <a:r>
              <a:rPr sz="26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Amir</a:t>
            </a:r>
            <a:endParaRPr sz="2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000" spc="-5" dirty="0">
                <a:solidFill>
                  <a:srgbClr val="00254B"/>
                </a:solidFill>
                <a:latin typeface="Tahoma"/>
                <a:cs typeface="Tahoma"/>
              </a:rPr>
              <a:t>Implementasi</a:t>
            </a:r>
            <a:endParaRPr sz="3000">
              <a:latin typeface="Tahoma"/>
              <a:cs typeface="Tahoma"/>
            </a:endParaRPr>
          </a:p>
          <a:p>
            <a:pPr marL="756285" marR="475615" lvl="1" indent="-287020">
              <a:lnSpc>
                <a:spcPts val="2820"/>
              </a:lnSpc>
              <a:spcBef>
                <a:spcPts val="650"/>
              </a:spcBef>
              <a:buClr>
                <a:srgbClr val="323232"/>
              </a:buClr>
              <a:buSzPct val="88461"/>
              <a:buFont typeface="DejaVu Sans"/>
              <a:buChar char="■"/>
              <a:tabLst>
                <a:tab pos="756920" algn="l"/>
              </a:tabLst>
            </a:pP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Pembiayaan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Multijasa 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=&gt; pendidikan, traveling, 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penyelenggaraan</a:t>
            </a:r>
            <a:r>
              <a:rPr sz="26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600" spc="-5" dirty="0">
                <a:solidFill>
                  <a:srgbClr val="00254B"/>
                </a:solidFill>
                <a:latin typeface="Tahoma"/>
                <a:cs typeface="Tahoma"/>
              </a:rPr>
              <a:t>pernikahan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70</a:t>
            </a:fld>
            <a:endParaRPr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2649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C0000"/>
                </a:solidFill>
              </a:rPr>
              <a:t>Ijarah-Lanjut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1215524" y="1869439"/>
            <a:ext cx="8599170" cy="42411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38100" indent="-342900">
              <a:lnSpc>
                <a:spcPct val="90100"/>
              </a:lnSpc>
              <a:spcBef>
                <a:spcPts val="42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Jika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suatu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entitas menyewakan lebih lanjut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kepada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pihak lain atas aset yang sebelumnya disewa dari  pemilik, maka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entitas tersebut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menerapkan  perlakuan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akuntansi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pemilik dan akuntansi penyewa  dalam PSAK ini. </a:t>
            </a:r>
            <a:r>
              <a:rPr sz="18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1800" spc="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28)</a:t>
            </a:r>
            <a:endParaRPr sz="1800">
              <a:latin typeface="Tahoma"/>
              <a:cs typeface="Tahoma"/>
            </a:endParaRPr>
          </a:p>
          <a:p>
            <a:pPr marL="354965" marR="5080" indent="-342900">
              <a:lnSpc>
                <a:spcPct val="87900"/>
              </a:lnSpc>
              <a:spcBef>
                <a:spcPts val="61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Jika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suatu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entitas menyewa obyek </a:t>
            </a:r>
            <a:r>
              <a:rPr sz="2950" i="1" spc="-260" dirty="0">
                <a:solidFill>
                  <a:srgbClr val="00254B"/>
                </a:solidFill>
                <a:latin typeface="Verdana"/>
                <a:cs typeface="Verdana"/>
              </a:rPr>
              <a:t>ijarah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(sewa)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untuk disewa-lanjutkan,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maka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entitas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mengakui  sebagai beban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ijarah (sewa)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tangguhan untuk  pembayaran </a:t>
            </a:r>
            <a:r>
              <a:rPr sz="2950" i="1" spc="-260" dirty="0">
                <a:solidFill>
                  <a:srgbClr val="FF0000"/>
                </a:solidFill>
                <a:latin typeface="Verdana"/>
                <a:cs typeface="Verdana"/>
              </a:rPr>
              <a:t>ijarah </a:t>
            </a:r>
            <a:r>
              <a:rPr sz="2800" spc="-5" dirty="0">
                <a:solidFill>
                  <a:srgbClr val="FF0000"/>
                </a:solidFill>
                <a:latin typeface="Tahoma"/>
                <a:cs typeface="Tahoma"/>
              </a:rPr>
              <a:t>jangka panjang dan sebagai  beban </a:t>
            </a:r>
            <a:r>
              <a:rPr sz="2950" i="1" spc="-260" dirty="0">
                <a:solidFill>
                  <a:srgbClr val="FF0000"/>
                </a:solidFill>
                <a:latin typeface="Verdana"/>
                <a:cs typeface="Verdana"/>
              </a:rPr>
              <a:t>ijarah </a:t>
            </a:r>
            <a:r>
              <a:rPr sz="2800" dirty="0">
                <a:solidFill>
                  <a:srgbClr val="FF0000"/>
                </a:solidFill>
                <a:latin typeface="Tahoma"/>
                <a:cs typeface="Tahoma"/>
              </a:rPr>
              <a:t>(sewa) untuk sewa jangka pendek </a:t>
            </a:r>
            <a:r>
              <a:rPr sz="1800" dirty="0">
                <a:solidFill>
                  <a:srgbClr val="00254B"/>
                </a:solidFill>
                <a:latin typeface="Tahoma"/>
                <a:cs typeface="Tahoma"/>
              </a:rPr>
              <a:t>(prgf -  29)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71</a:t>
            </a:fld>
            <a:endParaRPr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24317" y="1902966"/>
            <a:ext cx="8376284" cy="2950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Perlakuan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akuntansi penyewa diterapkan  untuk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transaksi antara entitas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(sebagai 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penyewa) dengan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pemilik, dan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perlakuan  akuntansi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pemilik diterapkan untuk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transaksi  antara entitas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(sebagai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pemilik)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dengan  pihak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penyewa-lanjut.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(prgf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–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30)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72</a:t>
            </a:fld>
            <a:endParaRPr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90447"/>
            <a:ext cx="69234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>
                <a:solidFill>
                  <a:srgbClr val="CC0000"/>
                </a:solidFill>
                <a:latin typeface="Verdana"/>
                <a:cs typeface="Verdana"/>
              </a:rPr>
              <a:t>Contoh </a:t>
            </a:r>
            <a:r>
              <a:rPr spc="-25" dirty="0">
                <a:solidFill>
                  <a:srgbClr val="CC0000"/>
                </a:solidFill>
                <a:latin typeface="Verdana"/>
                <a:cs typeface="Verdana"/>
              </a:rPr>
              <a:t>Study </a:t>
            </a:r>
            <a:r>
              <a:rPr spc="-5" dirty="0">
                <a:solidFill>
                  <a:srgbClr val="CC0000"/>
                </a:solidFill>
                <a:latin typeface="Verdana"/>
                <a:cs typeface="Verdana"/>
              </a:rPr>
              <a:t>Kasus </a:t>
            </a:r>
            <a:r>
              <a:rPr spc="45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r>
              <a:rPr spc="-78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pc="30" dirty="0">
                <a:solidFill>
                  <a:srgbClr val="CC0000"/>
                </a:solidFill>
                <a:latin typeface="Verdana"/>
                <a:cs typeface="Verdana"/>
              </a:rPr>
              <a:t>Lanjut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24317" y="1904491"/>
            <a:ext cx="8363584" cy="3527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Baitul Amanah menyewa sebuah kios  dari </a:t>
            </a:r>
            <a:r>
              <a:rPr sz="2800" spc="-10" dirty="0">
                <a:solidFill>
                  <a:srgbClr val="00254B"/>
                </a:solidFill>
                <a:latin typeface="Tahoma"/>
                <a:cs typeface="Tahoma"/>
              </a:rPr>
              <a:t>H.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Taufik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untuk jangka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waktu 3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tahun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dengan 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harga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Rp. 12.000.000,-- per tahun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dan  pembayarannya dilakukan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sekaligus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dimuka.</a:t>
            </a:r>
            <a:endParaRPr sz="2800">
              <a:latin typeface="Tahoma"/>
              <a:cs typeface="Tahoma"/>
            </a:endParaRPr>
          </a:p>
          <a:p>
            <a:pPr marL="354965" marR="139065" indent="-342900">
              <a:lnSpc>
                <a:spcPct val="100000"/>
              </a:lnSpc>
              <a:spcBef>
                <a:spcPts val="68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Atas permintaan </a:t>
            </a:r>
            <a:r>
              <a:rPr sz="2800" spc="-10" dirty="0">
                <a:solidFill>
                  <a:srgbClr val="00254B"/>
                </a:solidFill>
                <a:latin typeface="Tahoma"/>
                <a:cs typeface="Tahoma"/>
              </a:rPr>
              <a:t>H.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Hasan, Bank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Baitul  Amanah menyewakan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kios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tersebut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untuk jangka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waktu 3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tahun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dengan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harga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Rp. 1.500.000,-- per  bulan dan pembayaran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dilakukan setiap</a:t>
            </a:r>
            <a:r>
              <a:rPr sz="2800" spc="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bulan.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73</a:t>
            </a:fld>
            <a:endParaRPr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14817" y="1945638"/>
            <a:ext cx="7995284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marR="5080" indent="-342900">
              <a:lnSpc>
                <a:spcPts val="3020"/>
              </a:lnSpc>
              <a:spcBef>
                <a:spcPts val="48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saat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melakukan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pembayaran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uang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sewa  kepada H.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Taufik sebesar Rp.36.000.000,- untuk  jangka waktu 3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 tahun.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72018" y="3541266"/>
            <a:ext cx="3874135" cy="12293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Jurnal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ts val="3170"/>
              </a:lnSpc>
              <a:spcBef>
                <a:spcPts val="14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Beban Ijarah Tangguhan  Cr. Kas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Rek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H</a:t>
            </a:r>
            <a:r>
              <a:rPr sz="2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Taufik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01757" y="3940554"/>
            <a:ext cx="2404110" cy="83058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36.000.000,--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36.000.000,-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74</a:t>
            </a:fld>
            <a:endParaRPr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10017" y="1796287"/>
            <a:ext cx="8250555" cy="13246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marR="5080" indent="-342900">
              <a:lnSpc>
                <a:spcPts val="2580"/>
              </a:lnSpc>
              <a:spcBef>
                <a:spcPts val="434"/>
              </a:spcBef>
              <a:buFont typeface="DejaVu Sans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Pada saat menerima pembayaran uang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sewa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dari H.Hasan  sebesar Rp.</a:t>
            </a:r>
            <a:r>
              <a:rPr sz="24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1.500.000,--</a:t>
            </a:r>
            <a:endParaRPr sz="24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2330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Jurnal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setiap</a:t>
            </a:r>
            <a:r>
              <a:rPr sz="2000" spc="-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bulan: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67214" y="3095344"/>
            <a:ext cx="26155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Kas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 Rek H.</a:t>
            </a:r>
            <a:r>
              <a:rPr sz="2000" spc="-7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Hasan  Cr. Pendapatan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96485" y="3095344"/>
            <a:ext cx="251396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1.500.000,--</a:t>
            </a:r>
            <a:endParaRPr sz="20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1.500.000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10014" y="4135626"/>
            <a:ext cx="8421370" cy="13265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5080" indent="-342900">
              <a:lnSpc>
                <a:spcPts val="2590"/>
              </a:lnSpc>
              <a:spcBef>
                <a:spcPts val="425"/>
              </a:spcBef>
              <a:buFont typeface="DejaVu Sans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Amortisasi setiap bulan Uang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Muka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sewa H Taufik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sebesar :  Rp. 36.000.000,-- : 36 = Rp.</a:t>
            </a:r>
            <a:r>
              <a:rPr sz="2400" spc="5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1.000.000,--</a:t>
            </a:r>
            <a:endParaRPr sz="240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2335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Jurnal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67216" y="5437731"/>
            <a:ext cx="4498340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5" dirty="0">
                <a:solidFill>
                  <a:srgbClr val="FF0000"/>
                </a:solidFill>
                <a:latin typeface="Tahoma"/>
                <a:cs typeface="Tahoma"/>
              </a:rPr>
              <a:t>Dr. Beban sewa (ijarah)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spc="-5" dirty="0">
                <a:solidFill>
                  <a:srgbClr val="FF0000"/>
                </a:solidFill>
                <a:latin typeface="Tahoma"/>
                <a:cs typeface="Tahoma"/>
              </a:rPr>
              <a:t>Cr. Beban Ijarah Tangguhan </a:t>
            </a:r>
            <a:r>
              <a:rPr sz="2000" spc="-10" dirty="0">
                <a:solidFill>
                  <a:srgbClr val="FF0000"/>
                </a:solidFill>
                <a:latin typeface="Tahoma"/>
                <a:cs typeface="Tahoma"/>
              </a:rPr>
              <a:t>(H.</a:t>
            </a:r>
            <a:r>
              <a:rPr sz="2000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ahoma"/>
                <a:cs typeface="Tahoma"/>
              </a:rPr>
              <a:t>Taufik)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96608" y="5437731"/>
            <a:ext cx="2774950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10" dirty="0">
                <a:solidFill>
                  <a:srgbClr val="FF0000"/>
                </a:solidFill>
                <a:latin typeface="Tahoma"/>
                <a:cs typeface="Tahoma"/>
              </a:rPr>
              <a:t>Rp.</a:t>
            </a:r>
            <a:r>
              <a:rPr sz="20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ahoma"/>
                <a:cs typeface="Tahoma"/>
              </a:rPr>
              <a:t>1.000.000,--</a:t>
            </a:r>
            <a:endParaRPr sz="20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229"/>
              </a:spcBef>
            </a:pPr>
            <a:r>
              <a:rPr sz="2000" spc="-10" dirty="0">
                <a:solidFill>
                  <a:srgbClr val="FF0000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ahoma"/>
                <a:cs typeface="Tahoma"/>
              </a:rPr>
              <a:t>1.000.000,--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75</a:t>
            </a:fld>
            <a:endParaRPr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405265" y="833708"/>
          <a:ext cx="8665209" cy="39699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49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1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4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1864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800" spc="2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Penyajian </a:t>
                      </a:r>
                      <a:r>
                        <a:rPr sz="2800" spc="1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transaksi</a:t>
                      </a:r>
                      <a:r>
                        <a:rPr sz="2800" spc="-405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2800" spc="40" dirty="0">
                          <a:solidFill>
                            <a:srgbClr val="CC0000"/>
                          </a:solidFill>
                          <a:latin typeface="Verdana"/>
                          <a:cs typeface="Verdana"/>
                        </a:rPr>
                        <a:t>Ijarah</a:t>
                      </a:r>
                      <a:endParaRPr sz="2800">
                        <a:latin typeface="Verdana"/>
                        <a:cs typeface="Verdana"/>
                      </a:endParaRPr>
                    </a:p>
                  </a:txBody>
                  <a:tcPr marL="0" marR="0" marT="31115" marB="0">
                    <a:solidFill>
                      <a:srgbClr val="FFFFE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7680">
                <a:tc>
                  <a:txBody>
                    <a:bodyPr/>
                    <a:lstStyle/>
                    <a:p>
                      <a:pPr marL="31750" marR="255904">
                        <a:lnSpc>
                          <a:spcPct val="133300"/>
                        </a:lnSpc>
                        <a:spcBef>
                          <a:spcPts val="1735"/>
                        </a:spcBef>
                      </a:pPr>
                      <a:r>
                        <a:rPr sz="1800" spc="1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Pendapatan</a:t>
                      </a:r>
                      <a:r>
                        <a:rPr sz="1800" spc="-114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2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sewa</a:t>
                      </a:r>
                      <a:r>
                        <a:rPr sz="1800" spc="-10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4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-</a:t>
                      </a:r>
                      <a:r>
                        <a:rPr sz="1800" spc="-1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dari</a:t>
                      </a:r>
                      <a:r>
                        <a:rPr sz="1800" spc="-1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Hasan</a:t>
                      </a:r>
                      <a:r>
                        <a:rPr sz="1800" spc="-1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(hrg</a:t>
                      </a:r>
                      <a:r>
                        <a:rPr sz="1800" spc="-12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jual)  </a:t>
                      </a:r>
                      <a:r>
                        <a:rPr sz="1800" spc="1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Pengeluaran 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beban </a:t>
                      </a:r>
                      <a:r>
                        <a:rPr sz="1800" spc="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bank</a:t>
                      </a:r>
                      <a:r>
                        <a:rPr sz="1800" spc="-37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4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(HPP)</a:t>
                      </a:r>
                      <a:endParaRPr sz="1800">
                        <a:latin typeface="Verdana"/>
                        <a:cs typeface="Verdana"/>
                      </a:endParaRPr>
                    </a:p>
                    <a:p>
                      <a:pPr marL="48895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Beban</a:t>
                      </a:r>
                      <a:r>
                        <a:rPr sz="1800" spc="-114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2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sewa</a:t>
                      </a:r>
                      <a:r>
                        <a:rPr sz="1800" spc="-10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(</a:t>
                      </a:r>
                      <a:r>
                        <a:rPr sz="1800" spc="-114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Amortisasi</a:t>
                      </a:r>
                      <a:r>
                        <a:rPr sz="1800" spc="-12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2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800" spc="-12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Taufik)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2034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marR="831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1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000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00</a:t>
                      </a:r>
                      <a:r>
                        <a:rPr sz="1800" spc="-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,--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R="81915" algn="r">
                        <a:lnSpc>
                          <a:spcPct val="100000"/>
                        </a:lnSpc>
                      </a:pP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1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500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00</a:t>
                      </a:r>
                      <a:r>
                        <a:rPr sz="1800" spc="-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,--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569"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Beban</a:t>
                      </a:r>
                      <a:r>
                        <a:rPr sz="1800" spc="-114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pemeliharaan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889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0,--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8894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69"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Beban</a:t>
                      </a:r>
                      <a:r>
                        <a:rPr sz="1800" spc="-114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2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lain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0,--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995"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1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Total 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beban</a:t>
                      </a:r>
                      <a:r>
                        <a:rPr sz="1800" spc="-26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bank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1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000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00</a:t>
                      </a:r>
                      <a:r>
                        <a:rPr sz="1800" spc="-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0</a:t>
                      </a:r>
                      <a:r>
                        <a:rPr sz="180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,--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1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Pendapatan </a:t>
                      </a:r>
                      <a:r>
                        <a:rPr sz="1800" spc="10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neto </a:t>
                      </a:r>
                      <a:r>
                        <a:rPr sz="1800" spc="2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Ijarah</a:t>
                      </a:r>
                      <a:r>
                        <a:rPr sz="1800" spc="-37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5" dirty="0">
                          <a:solidFill>
                            <a:srgbClr val="00254B"/>
                          </a:solidFill>
                          <a:latin typeface="Verdana"/>
                          <a:cs typeface="Verdana"/>
                        </a:rPr>
                        <a:t>(keuntungan)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FFFE9"/>
                    </a:solidFill>
                  </a:tcPr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800" spc="5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500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00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0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,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--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59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76</a:t>
            </a:fld>
            <a:endParaRPr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59873" y="1872995"/>
            <a:ext cx="8534400" cy="2133600"/>
          </a:xfrm>
          <a:prstGeom prst="rect">
            <a:avLst/>
          </a:prstGeom>
          <a:solidFill>
            <a:srgbClr val="FFFFFF"/>
          </a:solidFill>
          <a:ln w="9524">
            <a:solidFill>
              <a:srgbClr val="00254C"/>
            </a:solidFill>
          </a:ln>
        </p:spPr>
        <p:txBody>
          <a:bodyPr vert="horz" wrap="square" lIns="0" tIns="48895" rIns="0" bIns="0" rtlCol="0">
            <a:spAutoFit/>
          </a:bodyPr>
          <a:lstStyle/>
          <a:p>
            <a:pPr marL="440055" marR="671195" indent="-342900">
              <a:lnSpc>
                <a:spcPct val="100000"/>
              </a:lnSpc>
              <a:spcBef>
                <a:spcPts val="385"/>
              </a:spcBef>
              <a:buFont typeface="DejaVu Sans"/>
              <a:buChar char="➢"/>
              <a:tabLst>
                <a:tab pos="440055" algn="l"/>
                <a:tab pos="44069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Pada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saat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jatuh tempo Angsuran H. Hasan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menunggak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dan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belum 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membayar</a:t>
            </a:r>
            <a:endParaRPr sz="2000">
              <a:latin typeface="Tahoma"/>
              <a:cs typeface="Tahoma"/>
            </a:endParaRPr>
          </a:p>
          <a:p>
            <a:pPr marL="554355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Jurnal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000">
              <a:latin typeface="Tahoma"/>
              <a:cs typeface="Tahoma"/>
            </a:endParaRPr>
          </a:p>
          <a:p>
            <a:pPr marL="554355">
              <a:lnSpc>
                <a:spcPct val="100000"/>
              </a:lnSpc>
              <a:spcBef>
                <a:spcPts val="480"/>
              </a:spcBef>
              <a:tabLst>
                <a:tab pos="558419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Piutang</a:t>
            </a:r>
            <a:r>
              <a:rPr sz="2000" spc="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Pendapatan</a:t>
            </a:r>
            <a:r>
              <a:rPr sz="2000" spc="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	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1.500.000,--</a:t>
            </a:r>
            <a:endParaRPr sz="2000">
              <a:latin typeface="Tahoma"/>
              <a:cs typeface="Tahoma"/>
            </a:endParaRPr>
          </a:p>
          <a:p>
            <a:pPr marL="554355">
              <a:lnSpc>
                <a:spcPct val="100000"/>
              </a:lnSpc>
              <a:spcBef>
                <a:spcPts val="470"/>
              </a:spcBef>
              <a:tabLst>
                <a:tab pos="649859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</a:t>
            </a:r>
            <a:r>
              <a:rPr sz="20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Pendapatan</a:t>
            </a:r>
            <a:r>
              <a:rPr sz="20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Ijarah	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1.500.000,--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0729" y="4997195"/>
            <a:ext cx="8467725" cy="1199515"/>
          </a:xfrm>
          <a:prstGeom prst="rect">
            <a:avLst/>
          </a:prstGeom>
          <a:solidFill>
            <a:srgbClr val="FFFFE9"/>
          </a:solidFill>
          <a:ln w="12699">
            <a:solidFill>
              <a:srgbClr val="FF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7155" marR="133985">
              <a:lnSpc>
                <a:spcPct val="99800"/>
              </a:lnSpc>
              <a:spcBef>
                <a:spcPts val="390"/>
              </a:spcBef>
            </a:pP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Oleh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karena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bulan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ada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aliran kas masuk (pendapatan akrual)  maka tidak diperhitungan dalam pembagian hasil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usaha  (profit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distribution)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87195" y="3987545"/>
            <a:ext cx="3049905" cy="952500"/>
            <a:chOff x="3687195" y="3987545"/>
            <a:chExt cx="3049905" cy="952500"/>
          </a:xfrm>
        </p:grpSpPr>
        <p:sp>
          <p:nvSpPr>
            <p:cNvPr id="10" name="object 10"/>
            <p:cNvSpPr/>
            <p:nvPr/>
          </p:nvSpPr>
          <p:spPr>
            <a:xfrm>
              <a:off x="3706245" y="4006595"/>
              <a:ext cx="3011805" cy="914400"/>
            </a:xfrm>
            <a:custGeom>
              <a:avLst/>
              <a:gdLst/>
              <a:ahLst/>
              <a:cxnLst/>
              <a:rect l="l" t="t" r="r" b="b"/>
              <a:pathLst>
                <a:path w="3011804" h="914400">
                  <a:moveTo>
                    <a:pt x="3011423" y="301751"/>
                  </a:moveTo>
                  <a:lnTo>
                    <a:pt x="2432303" y="301751"/>
                  </a:lnTo>
                  <a:lnTo>
                    <a:pt x="2432303" y="0"/>
                  </a:lnTo>
                  <a:lnTo>
                    <a:pt x="579119" y="0"/>
                  </a:lnTo>
                  <a:lnTo>
                    <a:pt x="579119" y="301751"/>
                  </a:lnTo>
                  <a:lnTo>
                    <a:pt x="0" y="301751"/>
                  </a:lnTo>
                  <a:lnTo>
                    <a:pt x="1505711" y="914399"/>
                  </a:lnTo>
                  <a:lnTo>
                    <a:pt x="3011423" y="301751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06245" y="4006595"/>
              <a:ext cx="3011805" cy="914400"/>
            </a:xfrm>
            <a:custGeom>
              <a:avLst/>
              <a:gdLst/>
              <a:ahLst/>
              <a:cxnLst/>
              <a:rect l="l" t="t" r="r" b="b"/>
              <a:pathLst>
                <a:path w="3011804" h="914400">
                  <a:moveTo>
                    <a:pt x="0" y="301751"/>
                  </a:moveTo>
                  <a:lnTo>
                    <a:pt x="579119" y="301751"/>
                  </a:lnTo>
                  <a:lnTo>
                    <a:pt x="579119" y="0"/>
                  </a:lnTo>
                  <a:lnTo>
                    <a:pt x="2432303" y="0"/>
                  </a:lnTo>
                  <a:lnTo>
                    <a:pt x="2432303" y="301751"/>
                  </a:lnTo>
                  <a:lnTo>
                    <a:pt x="3011423" y="301751"/>
                  </a:lnTo>
                  <a:lnTo>
                    <a:pt x="1505711" y="914399"/>
                  </a:lnTo>
                  <a:lnTo>
                    <a:pt x="0" y="301751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77</a:t>
            </a:fld>
            <a:endParaRPr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31273" y="1644395"/>
            <a:ext cx="9067800" cy="1828800"/>
          </a:xfrm>
          <a:custGeom>
            <a:avLst/>
            <a:gdLst/>
            <a:ahLst/>
            <a:cxnLst/>
            <a:rect l="l" t="t" r="r" b="b"/>
            <a:pathLst>
              <a:path w="9067800" h="1828800">
                <a:moveTo>
                  <a:pt x="0" y="0"/>
                </a:moveTo>
                <a:lnTo>
                  <a:pt x="0" y="1828799"/>
                </a:lnTo>
                <a:lnTo>
                  <a:pt x="9067799" y="1828799"/>
                </a:lnTo>
                <a:lnTo>
                  <a:pt x="9067799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25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16113" y="1607311"/>
            <a:ext cx="8301355" cy="90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55600">
              <a:lnSpc>
                <a:spcPct val="119600"/>
              </a:lnSpc>
              <a:spcBef>
                <a:spcPts val="10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Pembayaran tunggakan H. Hasan, sebesar Rp.1.500.000,--  Jurnal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3310" y="2483611"/>
            <a:ext cx="4093210" cy="9004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Dr. Kas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Rek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H</a:t>
            </a:r>
            <a:r>
              <a:rPr sz="24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Hasan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Cr. Piutang Pendapatan</a:t>
            </a:r>
            <a:r>
              <a:rPr sz="24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2627" y="2483611"/>
            <a:ext cx="3150870" cy="9004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 1.500.000,--</a:t>
            </a:r>
            <a:endParaRPr sz="24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400" spc="-3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1.500.000,--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9873" y="4768595"/>
            <a:ext cx="8354695" cy="1216660"/>
          </a:xfrm>
          <a:prstGeom prst="rect">
            <a:avLst/>
          </a:prstGeom>
          <a:solidFill>
            <a:srgbClr val="FFFFE9"/>
          </a:solidFill>
          <a:ln w="28574">
            <a:solidFill>
              <a:srgbClr val="FF0000"/>
            </a:solidFill>
          </a:ln>
        </p:spPr>
        <p:txBody>
          <a:bodyPr vert="horz" wrap="square" lIns="0" tIns="57150" rIns="0" bIns="0" rtlCol="0">
            <a:spAutoFit/>
          </a:bodyPr>
          <a:lstStyle/>
          <a:p>
            <a:pPr marL="426720" marR="415290" algn="ctr">
              <a:lnSpc>
                <a:spcPct val="99800"/>
              </a:lnSpc>
              <a:spcBef>
                <a:spcPts val="450"/>
              </a:spcBef>
            </a:pP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Oleh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karena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terjadi aliran kas masuk pendapatan Ijarah  maka “pendapatan neto Ijarah” diperhitungan dalam  pembagian hasil </a:t>
            </a:r>
            <a:r>
              <a:rPr sz="2400" dirty="0">
                <a:solidFill>
                  <a:srgbClr val="00254B"/>
                </a:solidFill>
                <a:latin typeface="Tahoma"/>
                <a:cs typeface="Tahoma"/>
              </a:rPr>
              <a:t>usaha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(profit</a:t>
            </a:r>
            <a:r>
              <a:rPr sz="2400" spc="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distribution)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574420" y="3606545"/>
            <a:ext cx="3107690" cy="1028700"/>
            <a:chOff x="3574420" y="3606545"/>
            <a:chExt cx="3107690" cy="1028700"/>
          </a:xfrm>
        </p:grpSpPr>
        <p:sp>
          <p:nvSpPr>
            <p:cNvPr id="13" name="object 13"/>
            <p:cNvSpPr/>
            <p:nvPr/>
          </p:nvSpPr>
          <p:spPr>
            <a:xfrm>
              <a:off x="3593470" y="3625595"/>
              <a:ext cx="3069590" cy="990600"/>
            </a:xfrm>
            <a:custGeom>
              <a:avLst/>
              <a:gdLst/>
              <a:ahLst/>
              <a:cxnLst/>
              <a:rect l="l" t="t" r="r" b="b"/>
              <a:pathLst>
                <a:path w="3069590" h="990600">
                  <a:moveTo>
                    <a:pt x="3069335" y="326135"/>
                  </a:moveTo>
                  <a:lnTo>
                    <a:pt x="2479547" y="326135"/>
                  </a:lnTo>
                  <a:lnTo>
                    <a:pt x="2479547" y="0"/>
                  </a:lnTo>
                  <a:lnTo>
                    <a:pt x="589787" y="0"/>
                  </a:lnTo>
                  <a:lnTo>
                    <a:pt x="589787" y="326135"/>
                  </a:lnTo>
                  <a:lnTo>
                    <a:pt x="0" y="326135"/>
                  </a:lnTo>
                  <a:lnTo>
                    <a:pt x="1534667" y="990599"/>
                  </a:lnTo>
                  <a:lnTo>
                    <a:pt x="3069335" y="3261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93470" y="3625595"/>
              <a:ext cx="3069590" cy="990600"/>
            </a:xfrm>
            <a:custGeom>
              <a:avLst/>
              <a:gdLst/>
              <a:ahLst/>
              <a:cxnLst/>
              <a:rect l="l" t="t" r="r" b="b"/>
              <a:pathLst>
                <a:path w="3069590" h="990600">
                  <a:moveTo>
                    <a:pt x="0" y="326135"/>
                  </a:moveTo>
                  <a:lnTo>
                    <a:pt x="589787" y="326135"/>
                  </a:lnTo>
                  <a:lnTo>
                    <a:pt x="589787" y="0"/>
                  </a:lnTo>
                  <a:lnTo>
                    <a:pt x="2479547" y="0"/>
                  </a:lnTo>
                  <a:lnTo>
                    <a:pt x="2479547" y="326135"/>
                  </a:lnTo>
                  <a:lnTo>
                    <a:pt x="3069335" y="326135"/>
                  </a:lnTo>
                  <a:lnTo>
                    <a:pt x="1534667" y="990599"/>
                  </a:lnTo>
                  <a:lnTo>
                    <a:pt x="0" y="326135"/>
                  </a:lnTo>
                  <a:close/>
                </a:path>
              </a:pathLst>
            </a:custGeom>
            <a:ln w="380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78</a:t>
            </a:fld>
            <a:endParaRPr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668527"/>
            <a:ext cx="54571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CC0000"/>
                </a:solidFill>
              </a:rPr>
              <a:t>Contoh </a:t>
            </a:r>
            <a:r>
              <a:rPr sz="4000" spc="-10" dirty="0">
                <a:solidFill>
                  <a:srgbClr val="CC0000"/>
                </a:solidFill>
              </a:rPr>
              <a:t>Ijarah</a:t>
            </a:r>
            <a:r>
              <a:rPr sz="4000" spc="-45" dirty="0">
                <a:solidFill>
                  <a:srgbClr val="CC0000"/>
                </a:solidFill>
              </a:rPr>
              <a:t> </a:t>
            </a:r>
            <a:r>
              <a:rPr sz="4000" spc="-5" dirty="0">
                <a:solidFill>
                  <a:srgbClr val="CC0000"/>
                </a:solidFill>
              </a:rPr>
              <a:t>Multiguna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424317" y="1640839"/>
            <a:ext cx="8550275" cy="467804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4965" marR="5080" indent="-342900">
              <a:lnSpc>
                <a:spcPct val="90000"/>
              </a:lnSpc>
              <a:spcBef>
                <a:spcPts val="430"/>
              </a:spcBef>
              <a:buFont typeface="DejaVu Sans"/>
              <a:buChar char="➢"/>
              <a:tabLst>
                <a:tab pos="3556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Hasanudin ingin menlanjutkan pendidikan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doktoral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(S3)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di Universitas Trisakti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Jakarta, biaya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yang diperlukan hingga selesai sebesar Rp. 120  juta.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Untuk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mewujudkan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keinginannya tersebut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Hasanudin menghubungi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Bank Syariah Mitra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Mandiri, dan setelah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dilakukan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negosasi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maka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kedua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pihak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sepakat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untuk melaksanakan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transaksi  tersebut dan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membayar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angsuran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sebesar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Rp.  6.000.000,-- selama 2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tahun.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Atas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transaksi ini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Bank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Syariah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Mitra Mandiri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membayar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seluruh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biaya 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pendidikan Hasanudin ke Universitas Trisakti 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Jakarta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sebesar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Rp.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120 juta.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79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28119" y="371849"/>
            <a:ext cx="9266555" cy="5920740"/>
            <a:chOff x="428119" y="371849"/>
            <a:chExt cx="9266555" cy="5920740"/>
          </a:xfrm>
        </p:grpSpPr>
        <p:sp>
          <p:nvSpPr>
            <p:cNvPr id="7" name="object 7"/>
            <p:cNvSpPr/>
            <p:nvPr/>
          </p:nvSpPr>
          <p:spPr>
            <a:xfrm>
              <a:off x="428119" y="371849"/>
              <a:ext cx="955547" cy="9677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30327" y="1187196"/>
              <a:ext cx="3863340" cy="5105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17014" y="3381755"/>
              <a:ext cx="5172710" cy="2834640"/>
            </a:xfrm>
            <a:custGeom>
              <a:avLst/>
              <a:gdLst/>
              <a:ahLst/>
              <a:cxnLst/>
              <a:rect l="l" t="t" r="r" b="b"/>
              <a:pathLst>
                <a:path w="5172709" h="2834640">
                  <a:moveTo>
                    <a:pt x="5172455" y="2631947"/>
                  </a:moveTo>
                  <a:lnTo>
                    <a:pt x="5172455" y="1818131"/>
                  </a:lnTo>
                  <a:lnTo>
                    <a:pt x="5168660" y="1796166"/>
                  </a:lnTo>
                  <a:lnTo>
                    <a:pt x="5139476" y="1754331"/>
                  </a:lnTo>
                  <a:lnTo>
                    <a:pt x="5084120" y="1716136"/>
                  </a:lnTo>
                  <a:lnTo>
                    <a:pt x="5047609" y="1698723"/>
                  </a:lnTo>
                  <a:lnTo>
                    <a:pt x="5005734" y="1682602"/>
                  </a:lnTo>
                  <a:lnTo>
                    <a:pt x="4958888" y="1667901"/>
                  </a:lnTo>
                  <a:lnTo>
                    <a:pt x="4907462" y="1654746"/>
                  </a:lnTo>
                  <a:lnTo>
                    <a:pt x="4851851" y="1643267"/>
                  </a:lnTo>
                  <a:lnTo>
                    <a:pt x="4792447" y="1633588"/>
                  </a:lnTo>
                  <a:lnTo>
                    <a:pt x="4729642" y="1625839"/>
                  </a:lnTo>
                  <a:lnTo>
                    <a:pt x="4663830" y="1620146"/>
                  </a:lnTo>
                  <a:lnTo>
                    <a:pt x="4595404" y="1616637"/>
                  </a:lnTo>
                  <a:lnTo>
                    <a:pt x="4524755" y="1615439"/>
                  </a:lnTo>
                  <a:lnTo>
                    <a:pt x="2904743" y="1615439"/>
                  </a:lnTo>
                  <a:lnTo>
                    <a:pt x="0" y="0"/>
                  </a:lnTo>
                  <a:lnTo>
                    <a:pt x="1933955" y="1615439"/>
                  </a:lnTo>
                  <a:lnTo>
                    <a:pt x="1863307" y="1616637"/>
                  </a:lnTo>
                  <a:lnTo>
                    <a:pt x="1794881" y="1620146"/>
                  </a:lnTo>
                  <a:lnTo>
                    <a:pt x="1729069" y="1625839"/>
                  </a:lnTo>
                  <a:lnTo>
                    <a:pt x="1666264" y="1633588"/>
                  </a:lnTo>
                  <a:lnTo>
                    <a:pt x="1606860" y="1643267"/>
                  </a:lnTo>
                  <a:lnTo>
                    <a:pt x="1551249" y="1654746"/>
                  </a:lnTo>
                  <a:lnTo>
                    <a:pt x="1499823" y="1667901"/>
                  </a:lnTo>
                  <a:lnTo>
                    <a:pt x="1452977" y="1682602"/>
                  </a:lnTo>
                  <a:lnTo>
                    <a:pt x="1411102" y="1698723"/>
                  </a:lnTo>
                  <a:lnTo>
                    <a:pt x="1374591" y="1716136"/>
                  </a:lnTo>
                  <a:lnTo>
                    <a:pt x="1319235" y="1754331"/>
                  </a:lnTo>
                  <a:lnTo>
                    <a:pt x="1290051" y="1796166"/>
                  </a:lnTo>
                  <a:lnTo>
                    <a:pt x="1286255" y="1818131"/>
                  </a:lnTo>
                  <a:lnTo>
                    <a:pt x="1286255" y="2631947"/>
                  </a:lnTo>
                  <a:lnTo>
                    <a:pt x="1301175" y="2675222"/>
                  </a:lnTo>
                  <a:lnTo>
                    <a:pt x="1343838" y="2715364"/>
                  </a:lnTo>
                  <a:lnTo>
                    <a:pt x="1411102" y="2751356"/>
                  </a:lnTo>
                  <a:lnTo>
                    <a:pt x="1452977" y="2767477"/>
                  </a:lnTo>
                  <a:lnTo>
                    <a:pt x="1499823" y="2782178"/>
                  </a:lnTo>
                  <a:lnTo>
                    <a:pt x="1551249" y="2795332"/>
                  </a:lnTo>
                  <a:lnTo>
                    <a:pt x="1606860" y="2806812"/>
                  </a:lnTo>
                  <a:lnTo>
                    <a:pt x="1666264" y="2816491"/>
                  </a:lnTo>
                  <a:lnTo>
                    <a:pt x="1729069" y="2824240"/>
                  </a:lnTo>
                  <a:lnTo>
                    <a:pt x="1794881" y="2829932"/>
                  </a:lnTo>
                  <a:lnTo>
                    <a:pt x="1863307" y="2833441"/>
                  </a:lnTo>
                  <a:lnTo>
                    <a:pt x="1933955" y="2834639"/>
                  </a:lnTo>
                  <a:lnTo>
                    <a:pt x="4524755" y="2834639"/>
                  </a:lnTo>
                  <a:lnTo>
                    <a:pt x="4595404" y="2833441"/>
                  </a:lnTo>
                  <a:lnTo>
                    <a:pt x="4663830" y="2829932"/>
                  </a:lnTo>
                  <a:lnTo>
                    <a:pt x="4729642" y="2824240"/>
                  </a:lnTo>
                  <a:lnTo>
                    <a:pt x="4792447" y="2816491"/>
                  </a:lnTo>
                  <a:lnTo>
                    <a:pt x="4851851" y="2806812"/>
                  </a:lnTo>
                  <a:lnTo>
                    <a:pt x="4907462" y="2795332"/>
                  </a:lnTo>
                  <a:lnTo>
                    <a:pt x="4958888" y="2782178"/>
                  </a:lnTo>
                  <a:lnTo>
                    <a:pt x="5005734" y="2767477"/>
                  </a:lnTo>
                  <a:lnTo>
                    <a:pt x="5047609" y="2751356"/>
                  </a:lnTo>
                  <a:lnTo>
                    <a:pt x="5084120" y="2733943"/>
                  </a:lnTo>
                  <a:lnTo>
                    <a:pt x="5139476" y="2695748"/>
                  </a:lnTo>
                  <a:lnTo>
                    <a:pt x="5168660" y="2653912"/>
                  </a:lnTo>
                  <a:lnTo>
                    <a:pt x="5172455" y="2631947"/>
                  </a:lnTo>
                  <a:close/>
                </a:path>
              </a:pathLst>
            </a:custGeom>
            <a:solidFill>
              <a:srgbClr val="32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17014" y="3381755"/>
              <a:ext cx="5172710" cy="2834640"/>
            </a:xfrm>
            <a:custGeom>
              <a:avLst/>
              <a:gdLst/>
              <a:ahLst/>
              <a:cxnLst/>
              <a:rect l="l" t="t" r="r" b="b"/>
              <a:pathLst>
                <a:path w="5172709" h="2834640">
                  <a:moveTo>
                    <a:pt x="1933955" y="1615439"/>
                  </a:moveTo>
                  <a:lnTo>
                    <a:pt x="1863307" y="1616637"/>
                  </a:lnTo>
                  <a:lnTo>
                    <a:pt x="1794881" y="1620146"/>
                  </a:lnTo>
                  <a:lnTo>
                    <a:pt x="1729069" y="1625839"/>
                  </a:lnTo>
                  <a:lnTo>
                    <a:pt x="1666264" y="1633588"/>
                  </a:lnTo>
                  <a:lnTo>
                    <a:pt x="1606860" y="1643267"/>
                  </a:lnTo>
                  <a:lnTo>
                    <a:pt x="1551249" y="1654746"/>
                  </a:lnTo>
                  <a:lnTo>
                    <a:pt x="1499823" y="1667901"/>
                  </a:lnTo>
                  <a:lnTo>
                    <a:pt x="1452977" y="1682602"/>
                  </a:lnTo>
                  <a:lnTo>
                    <a:pt x="1411102" y="1698723"/>
                  </a:lnTo>
                  <a:lnTo>
                    <a:pt x="1374591" y="1716136"/>
                  </a:lnTo>
                  <a:lnTo>
                    <a:pt x="1319235" y="1754331"/>
                  </a:lnTo>
                  <a:lnTo>
                    <a:pt x="1290051" y="1796166"/>
                  </a:lnTo>
                  <a:lnTo>
                    <a:pt x="1286255" y="1818131"/>
                  </a:lnTo>
                  <a:lnTo>
                    <a:pt x="1286255" y="2631947"/>
                  </a:lnTo>
                  <a:lnTo>
                    <a:pt x="1301175" y="2675222"/>
                  </a:lnTo>
                  <a:lnTo>
                    <a:pt x="1343838" y="2715364"/>
                  </a:lnTo>
                  <a:lnTo>
                    <a:pt x="1411102" y="2751356"/>
                  </a:lnTo>
                  <a:lnTo>
                    <a:pt x="1452977" y="2767477"/>
                  </a:lnTo>
                  <a:lnTo>
                    <a:pt x="1499823" y="2782178"/>
                  </a:lnTo>
                  <a:lnTo>
                    <a:pt x="1551249" y="2795332"/>
                  </a:lnTo>
                  <a:lnTo>
                    <a:pt x="1606860" y="2806812"/>
                  </a:lnTo>
                  <a:lnTo>
                    <a:pt x="1666264" y="2816491"/>
                  </a:lnTo>
                  <a:lnTo>
                    <a:pt x="1729069" y="2824240"/>
                  </a:lnTo>
                  <a:lnTo>
                    <a:pt x="1794881" y="2829932"/>
                  </a:lnTo>
                  <a:lnTo>
                    <a:pt x="1863307" y="2833441"/>
                  </a:lnTo>
                  <a:lnTo>
                    <a:pt x="1933955" y="2834639"/>
                  </a:lnTo>
                  <a:lnTo>
                    <a:pt x="4524755" y="2834639"/>
                  </a:lnTo>
                  <a:lnTo>
                    <a:pt x="4595404" y="2833441"/>
                  </a:lnTo>
                  <a:lnTo>
                    <a:pt x="4663830" y="2829932"/>
                  </a:lnTo>
                  <a:lnTo>
                    <a:pt x="4729642" y="2824240"/>
                  </a:lnTo>
                  <a:lnTo>
                    <a:pt x="4792447" y="2816491"/>
                  </a:lnTo>
                  <a:lnTo>
                    <a:pt x="4851851" y="2806812"/>
                  </a:lnTo>
                  <a:lnTo>
                    <a:pt x="4907462" y="2795332"/>
                  </a:lnTo>
                  <a:lnTo>
                    <a:pt x="4958888" y="2782178"/>
                  </a:lnTo>
                  <a:lnTo>
                    <a:pt x="5005734" y="2767477"/>
                  </a:lnTo>
                  <a:lnTo>
                    <a:pt x="5047609" y="2751356"/>
                  </a:lnTo>
                  <a:lnTo>
                    <a:pt x="5084120" y="2733943"/>
                  </a:lnTo>
                  <a:lnTo>
                    <a:pt x="5139476" y="2695748"/>
                  </a:lnTo>
                  <a:lnTo>
                    <a:pt x="5168660" y="2653912"/>
                  </a:lnTo>
                  <a:lnTo>
                    <a:pt x="5172455" y="2631947"/>
                  </a:lnTo>
                  <a:lnTo>
                    <a:pt x="5172455" y="1818131"/>
                  </a:lnTo>
                  <a:lnTo>
                    <a:pt x="5157536" y="1774857"/>
                  </a:lnTo>
                  <a:lnTo>
                    <a:pt x="5114873" y="1734715"/>
                  </a:lnTo>
                  <a:lnTo>
                    <a:pt x="5047609" y="1698723"/>
                  </a:lnTo>
                  <a:lnTo>
                    <a:pt x="5005734" y="1682602"/>
                  </a:lnTo>
                  <a:lnTo>
                    <a:pt x="4958888" y="1667901"/>
                  </a:lnTo>
                  <a:lnTo>
                    <a:pt x="4907462" y="1654746"/>
                  </a:lnTo>
                  <a:lnTo>
                    <a:pt x="4851851" y="1643267"/>
                  </a:lnTo>
                  <a:lnTo>
                    <a:pt x="4792447" y="1633588"/>
                  </a:lnTo>
                  <a:lnTo>
                    <a:pt x="4729642" y="1625839"/>
                  </a:lnTo>
                  <a:lnTo>
                    <a:pt x="4663830" y="1620146"/>
                  </a:lnTo>
                  <a:lnTo>
                    <a:pt x="4595404" y="1616637"/>
                  </a:lnTo>
                  <a:lnTo>
                    <a:pt x="4524755" y="1615439"/>
                  </a:lnTo>
                  <a:lnTo>
                    <a:pt x="2904743" y="1615439"/>
                  </a:lnTo>
                  <a:lnTo>
                    <a:pt x="0" y="0"/>
                  </a:lnTo>
                  <a:lnTo>
                    <a:pt x="1933955" y="1615439"/>
                  </a:lnTo>
                  <a:close/>
                </a:path>
              </a:pathLst>
            </a:custGeom>
            <a:ln w="9524">
              <a:solidFill>
                <a:srgbClr val="00254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110615" y="5226809"/>
            <a:ext cx="30365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FFFF00"/>
                </a:solidFill>
                <a:latin typeface="Verdana"/>
                <a:cs typeface="Verdana"/>
              </a:rPr>
              <a:t>Obyek</a:t>
            </a:r>
            <a:r>
              <a:rPr sz="3600" spc="-27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50" dirty="0">
                <a:solidFill>
                  <a:srgbClr val="FFFF00"/>
                </a:solidFill>
                <a:latin typeface="Verdana"/>
                <a:cs typeface="Verdana"/>
              </a:rPr>
              <a:t>Ijarah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731011"/>
            <a:ext cx="7856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5" dirty="0">
                <a:solidFill>
                  <a:srgbClr val="CC0000"/>
                </a:solidFill>
                <a:latin typeface="Verdana"/>
                <a:cs typeface="Verdana"/>
              </a:rPr>
              <a:t>Bank </a:t>
            </a:r>
            <a:r>
              <a:rPr sz="3600" spc="-20" dirty="0">
                <a:solidFill>
                  <a:srgbClr val="CC0000"/>
                </a:solidFill>
                <a:latin typeface="Verdana"/>
                <a:cs typeface="Verdana"/>
              </a:rPr>
              <a:t>Syariah </a:t>
            </a:r>
            <a:r>
              <a:rPr sz="3600" spc="35" dirty="0">
                <a:solidFill>
                  <a:srgbClr val="CC0000"/>
                </a:solidFill>
                <a:latin typeface="Verdana"/>
                <a:cs typeface="Verdana"/>
              </a:rPr>
              <a:t>pemilik </a:t>
            </a:r>
            <a:r>
              <a:rPr sz="3600" spc="5" dirty="0">
                <a:solidFill>
                  <a:srgbClr val="CC0000"/>
                </a:solidFill>
                <a:latin typeface="Verdana"/>
                <a:cs typeface="Verdana"/>
              </a:rPr>
              <a:t>obyek</a:t>
            </a:r>
            <a:r>
              <a:rPr sz="3600" spc="-91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3600" spc="30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317" y="1872487"/>
            <a:ext cx="8203565" cy="104838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469265" marR="5080" indent="-457200">
              <a:lnSpc>
                <a:spcPct val="89800"/>
              </a:lnSpc>
              <a:spcBef>
                <a:spcPts val="390"/>
              </a:spcBef>
              <a:tabLst>
                <a:tab pos="4699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1.		Bank Syariah Mitra Mandiri membayar biaya pendidikan  doktoral Hasanudin kepada Universitas Transaksi sebesar  Rp. 120.000.000,--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1516" y="3296512"/>
            <a:ext cx="35947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Sewa Multiguna Tangguhan  Cr. Kas 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/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Rekening</a:t>
            </a:r>
            <a:r>
              <a:rPr sz="2000" spc="-17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Trisakti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1714" y="3296512"/>
            <a:ext cx="279082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120.000.000</a:t>
            </a:r>
            <a:endParaRPr sz="20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120.000.000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4316" y="4338318"/>
            <a:ext cx="8225790" cy="7188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69265" marR="5080" indent="-457200">
              <a:lnSpc>
                <a:spcPts val="2580"/>
              </a:lnSpc>
              <a:spcBef>
                <a:spcPts val="434"/>
              </a:spcBef>
              <a:tabLst>
                <a:tab pos="469900" algn="l"/>
              </a:tabLst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2.		Penerimaan pembayaran angsuran oleh Hasanudin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setiap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bulan sebesar</a:t>
            </a:r>
            <a:r>
              <a:rPr sz="24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Rp.6.000.000,-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1516" y="5436207"/>
            <a:ext cx="3544570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Kas/Rek</a:t>
            </a:r>
            <a:r>
              <a:rPr sz="2000" spc="-33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Hasanudin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 Pendapatan Ijarah</a:t>
            </a:r>
            <a:r>
              <a:rPr sz="2000" spc="-1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Multijasa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10925" y="5436207"/>
            <a:ext cx="2513965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Rp.6.000.000,--</a:t>
            </a:r>
            <a:endParaRPr sz="2000">
              <a:latin typeface="Tahoma"/>
              <a:cs typeface="Tahoma"/>
            </a:endParaRPr>
          </a:p>
          <a:p>
            <a:pPr marL="927100">
              <a:lnSpc>
                <a:spcPct val="100000"/>
              </a:lnSpc>
              <a:spcBef>
                <a:spcPts val="229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80</a:t>
            </a:fld>
            <a:endParaRPr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4317" y="1110487"/>
            <a:ext cx="8535035" cy="104838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93065" marR="5080" indent="-381000">
              <a:lnSpc>
                <a:spcPct val="89800"/>
              </a:lnSpc>
              <a:spcBef>
                <a:spcPts val="390"/>
              </a:spcBef>
            </a:pPr>
            <a:r>
              <a:rPr sz="2400" spc="-5" dirty="0"/>
              <a:t>3. Bank Syariah Mitra Mandiri melakukan amortisasi atas  pembayaran </a:t>
            </a:r>
            <a:r>
              <a:rPr sz="2400" dirty="0"/>
              <a:t>biaya </a:t>
            </a:r>
            <a:r>
              <a:rPr sz="2400" spc="-5" dirty="0"/>
              <a:t>pendidikan yang talah dilakukan </a:t>
            </a:r>
            <a:r>
              <a:rPr sz="2400" spc="-10" dirty="0"/>
              <a:t>sebesar:  </a:t>
            </a:r>
            <a:r>
              <a:rPr sz="2400" spc="-5" dirty="0"/>
              <a:t>Rp. 120.000.000 : 24 = </a:t>
            </a:r>
            <a:r>
              <a:rPr sz="2400" spc="-10" dirty="0"/>
              <a:t>Rp.</a:t>
            </a:r>
            <a:r>
              <a:rPr sz="2400" spc="65" dirty="0"/>
              <a:t> </a:t>
            </a:r>
            <a:r>
              <a:rPr sz="2400" spc="-5" dirty="0"/>
              <a:t>5.000.000.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1881515" y="2534512"/>
            <a:ext cx="348043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Dr.Biaya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Multiguna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</a:t>
            </a:r>
            <a:r>
              <a:rPr sz="2000" spc="-50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Sewa Multiguna Tangguhan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11078" y="2534512"/>
            <a:ext cx="2514600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5.000.000</a:t>
            </a:r>
            <a:endParaRPr sz="20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24315" y="3641850"/>
            <a:ext cx="851408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93700" marR="5080" indent="-38100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4. Penyajian dalam laporan laba rugi yang dilakukan oleh </a:t>
            </a:r>
            <a:r>
              <a:rPr sz="2400" spc="-10" dirty="0">
                <a:solidFill>
                  <a:srgbClr val="00254B"/>
                </a:solidFill>
                <a:latin typeface="Tahoma"/>
                <a:cs typeface="Tahoma"/>
              </a:rPr>
              <a:t>Bank 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Syariah Mitra Mandiri</a:t>
            </a:r>
            <a:r>
              <a:rPr sz="24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254B"/>
                </a:solidFill>
                <a:latin typeface="Tahoma"/>
                <a:cs typeface="Tahoma"/>
              </a:rPr>
              <a:t>adalah: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81513" y="4738215"/>
            <a:ext cx="31635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Pendapatan Ijarah Multijasa  Biaya Sewa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Multijasa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10917" y="4738215"/>
            <a:ext cx="159956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9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9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923293" y="5624749"/>
            <a:ext cx="1657985" cy="0"/>
          </a:xfrm>
          <a:custGeom>
            <a:avLst/>
            <a:gdLst/>
            <a:ahLst/>
            <a:cxnLst/>
            <a:rect l="l" t="t" r="r" b="b"/>
            <a:pathLst>
              <a:path w="1657984">
                <a:moveTo>
                  <a:pt x="0" y="0"/>
                </a:moveTo>
                <a:lnTo>
                  <a:pt x="1657925" y="0"/>
                </a:lnTo>
              </a:path>
            </a:pathLst>
          </a:custGeom>
          <a:ln w="22154">
            <a:solidFill>
              <a:srgbClr val="00244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881513" y="5773925"/>
            <a:ext cx="37414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Pendapatan neto Ijarah</a:t>
            </a:r>
            <a:r>
              <a:rPr sz="2000" spc="-2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Multijasa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11241" y="5773925"/>
            <a:ext cx="15995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1.000.000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81</a:t>
            </a:fld>
            <a:endParaRPr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24317" y="1558543"/>
            <a:ext cx="8122920" cy="95123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621665" marR="5080" indent="-609600">
              <a:lnSpc>
                <a:spcPts val="3440"/>
              </a:lnSpc>
              <a:spcBef>
                <a:spcPts val="550"/>
              </a:spcBef>
              <a:tabLst>
                <a:tab pos="622300" algn="l"/>
              </a:tabLst>
            </a:pPr>
            <a:r>
              <a:rPr dirty="0"/>
              <a:t>5.		</a:t>
            </a:r>
            <a:r>
              <a:rPr spc="-5" dirty="0"/>
              <a:t>Jatuh </a:t>
            </a:r>
            <a:r>
              <a:rPr dirty="0"/>
              <a:t>tempo </a:t>
            </a:r>
            <a:r>
              <a:rPr spc="-5" dirty="0"/>
              <a:t>pembayaran angsuran </a:t>
            </a:r>
            <a:r>
              <a:rPr dirty="0"/>
              <a:t>bulan  ke 6 </a:t>
            </a:r>
            <a:r>
              <a:rPr spc="-5" dirty="0"/>
              <a:t>Hasanudin </a:t>
            </a:r>
            <a:r>
              <a:rPr dirty="0"/>
              <a:t>belum</a:t>
            </a:r>
            <a:r>
              <a:rPr spc="-15" dirty="0"/>
              <a:t> </a:t>
            </a:r>
            <a:r>
              <a:rPr spc="-5" dirty="0"/>
              <a:t>membayar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81516" y="2861562"/>
            <a:ext cx="4252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46100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a)	Pengakuan</a:t>
            </a:r>
            <a:r>
              <a:rPr sz="2800" spc="-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pendapatan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95907" y="3285844"/>
            <a:ext cx="35445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Piutang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Pendpt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Ijr Multijas  Cr. Pendapatan Ijarah</a:t>
            </a:r>
            <a:r>
              <a:rPr sz="2000" spc="-1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Multijasa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1460" y="3285844"/>
            <a:ext cx="2513965" cy="6959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Rp.6.000.000,--</a:t>
            </a:r>
            <a:endParaRPr sz="2000">
              <a:latin typeface="Tahoma"/>
              <a:cs typeface="Tahoma"/>
            </a:endParaRPr>
          </a:p>
          <a:p>
            <a:pPr marL="926465">
              <a:lnSpc>
                <a:spcPct val="100000"/>
              </a:lnSpc>
              <a:spcBef>
                <a:spcPts val="24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81516" y="4254498"/>
            <a:ext cx="7426325" cy="132334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307465" marR="5080" indent="-381000">
              <a:lnSpc>
                <a:spcPts val="1939"/>
              </a:lnSpc>
              <a:spcBef>
                <a:spcPts val="345"/>
              </a:spcBef>
              <a:buSzPct val="72222"/>
              <a:buFont typeface="DejaVu Sans"/>
              <a:buChar char="✓"/>
              <a:tabLst>
                <a:tab pos="1307465" algn="l"/>
                <a:tab pos="1308100" algn="l"/>
              </a:tabLst>
            </a:pP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Pendapatan 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Neto 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Ijarah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Multijasa sebesar Rp. 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1.000.000 tdk 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diperhitungkan dalam Profit</a:t>
            </a:r>
            <a:r>
              <a:rPr sz="18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Distribusi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545465" algn="l"/>
              </a:tabLst>
            </a:pPr>
            <a:r>
              <a:rPr sz="2500" spc="-5" dirty="0">
                <a:solidFill>
                  <a:srgbClr val="323232"/>
                </a:solidFill>
                <a:latin typeface="Tahoma"/>
                <a:cs typeface="Tahoma"/>
              </a:rPr>
              <a:t>b)	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Amortisasi Sewa </a:t>
            </a:r>
            <a:r>
              <a:rPr sz="2800" dirty="0">
                <a:solidFill>
                  <a:srgbClr val="00254B"/>
                </a:solidFill>
                <a:latin typeface="Tahoma"/>
                <a:cs typeface="Tahoma"/>
              </a:rPr>
              <a:t>Ijarah</a:t>
            </a:r>
            <a:r>
              <a:rPr sz="2800" spc="1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Multiguna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95912" y="5552031"/>
            <a:ext cx="3518535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Biaya Sewa</a:t>
            </a:r>
            <a:r>
              <a:rPr sz="2000" spc="-3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Multiguna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 Sewa Multiguna</a:t>
            </a:r>
            <a:r>
              <a:rPr sz="2000" spc="-204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Tangguhan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11137" y="5552031"/>
            <a:ext cx="2514600" cy="6934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2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5.000.000</a:t>
            </a:r>
            <a:endParaRPr sz="2000">
              <a:latin typeface="Tahoma"/>
              <a:cs typeface="Tahoma"/>
            </a:endParaRPr>
          </a:p>
          <a:p>
            <a:pPr marL="927735">
              <a:lnSpc>
                <a:spcPct val="100000"/>
              </a:lnSpc>
              <a:spcBef>
                <a:spcPts val="229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8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5.000.000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82</a:t>
            </a:fld>
            <a:endParaRPr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81516" y="1904491"/>
            <a:ext cx="65233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c) Pembayaran angsuran </a:t>
            </a:r>
            <a:r>
              <a:rPr sz="2800" dirty="0"/>
              <a:t>oleh</a:t>
            </a:r>
            <a:r>
              <a:rPr sz="2800" spc="-440" dirty="0"/>
              <a:t> </a:t>
            </a:r>
            <a:r>
              <a:rPr sz="2800" spc="-5" dirty="0"/>
              <a:t>Hasanudin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2795907" y="2331820"/>
            <a:ext cx="3695700" cy="7569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Dr. Kas/Rekening</a:t>
            </a:r>
            <a:r>
              <a:rPr sz="2000" spc="-36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Hasanudin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469900" algn="l"/>
              </a:tabLst>
            </a:pP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Cr.	Piutang </a:t>
            </a: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Pendpt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Ijr</a:t>
            </a:r>
            <a:r>
              <a:rPr sz="200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Multiguna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25531" y="2331820"/>
            <a:ext cx="1599565" cy="7569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9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10" dirty="0">
                <a:solidFill>
                  <a:srgbClr val="00254B"/>
                </a:solidFill>
                <a:latin typeface="Tahoma"/>
                <a:cs typeface="Tahoma"/>
              </a:rPr>
              <a:t>Rp.</a:t>
            </a:r>
            <a:r>
              <a:rPr sz="2000" spc="-90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00254B"/>
                </a:solidFill>
                <a:latin typeface="Tahoma"/>
                <a:cs typeface="Tahoma"/>
              </a:rPr>
              <a:t>6.000.000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95916" y="3483354"/>
            <a:ext cx="70472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0"/>
              </a:spcBef>
              <a:buSzPct val="72222"/>
              <a:buFont typeface="DejaVu Sans"/>
              <a:buChar char="✓"/>
              <a:tabLst>
                <a:tab pos="241300" algn="l"/>
                <a:tab pos="6499860" algn="l"/>
              </a:tabLst>
            </a:pP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Walaupun tdk 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ada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pengakuan Pendapatan Ijarah Multijasa, 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prosi 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pe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d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p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t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sz="18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net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o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ij</a:t>
            </a:r>
            <a:r>
              <a:rPr sz="1800" spc="10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r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h</a:t>
            </a:r>
            <a:r>
              <a:rPr sz="18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R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p. </a:t>
            </a:r>
            <a:r>
              <a:rPr sz="1800" spc="10" dirty="0">
                <a:solidFill>
                  <a:srgbClr val="FF0000"/>
                </a:solidFill>
                <a:latin typeface="Tahoma"/>
                <a:cs typeface="Tahoma"/>
              </a:rPr>
              <a:t>1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.00</a:t>
            </a:r>
            <a:r>
              <a:rPr sz="1800" spc="10" dirty="0">
                <a:solidFill>
                  <a:srgbClr val="FF0000"/>
                </a:solidFill>
                <a:latin typeface="Tahoma"/>
                <a:cs typeface="Tahoma"/>
              </a:rPr>
              <a:t>0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.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0</a:t>
            </a:r>
            <a:r>
              <a:rPr sz="1800" spc="10" dirty="0">
                <a:solidFill>
                  <a:srgbClr val="FF0000"/>
                </a:solidFill>
                <a:latin typeface="Tahoma"/>
                <a:cs typeface="Tahoma"/>
              </a:rPr>
              <a:t>0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0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d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i</a:t>
            </a:r>
            <a:r>
              <a:rPr sz="1800" spc="5" dirty="0">
                <a:solidFill>
                  <a:srgbClr val="FF0000"/>
                </a:solidFill>
                <a:latin typeface="Tahoma"/>
                <a:cs typeface="Tahoma"/>
              </a:rPr>
              <a:t>p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erh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i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tung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ka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n</a:t>
            </a:r>
            <a:r>
              <a:rPr sz="18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d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l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am	P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r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o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f</a:t>
            </a:r>
            <a:r>
              <a:rPr sz="1800" spc="-10" dirty="0">
                <a:solidFill>
                  <a:srgbClr val="FF0000"/>
                </a:solidFill>
                <a:latin typeface="Tahoma"/>
                <a:cs typeface="Tahoma"/>
              </a:rPr>
              <a:t>i</a:t>
            </a:r>
            <a:r>
              <a:rPr sz="1800" dirty="0">
                <a:solidFill>
                  <a:srgbClr val="FF0000"/>
                </a:solidFill>
                <a:latin typeface="Tahoma"/>
                <a:cs typeface="Tahoma"/>
              </a:rPr>
              <a:t>t  </a:t>
            </a:r>
            <a:r>
              <a:rPr sz="1800" spc="-5" dirty="0">
                <a:solidFill>
                  <a:srgbClr val="FF0000"/>
                </a:solidFill>
                <a:latin typeface="Tahoma"/>
                <a:cs typeface="Tahoma"/>
              </a:rPr>
              <a:t>Distribusi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83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04319" y="6385559"/>
            <a:ext cx="9794875" cy="707390"/>
            <a:chOff x="504319" y="6385559"/>
            <a:chExt cx="9794875" cy="707390"/>
          </a:xfrm>
        </p:grpSpPr>
        <p:sp>
          <p:nvSpPr>
            <p:cNvPr id="4" name="object 4"/>
            <p:cNvSpPr/>
            <p:nvPr/>
          </p:nvSpPr>
          <p:spPr>
            <a:xfrm>
              <a:off x="504319" y="6385559"/>
              <a:ext cx="850391" cy="707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3673" y="6597395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6" y="0"/>
                  </a:lnTo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8119" y="371849"/>
            <a:ext cx="955547" cy="967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62417" y="1244599"/>
            <a:ext cx="37090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5" dirty="0">
                <a:solidFill>
                  <a:srgbClr val="CC0000"/>
                </a:solidFill>
                <a:latin typeface="Verdana"/>
                <a:cs typeface="Verdana"/>
              </a:rPr>
              <a:t>Obyek</a:t>
            </a:r>
            <a:r>
              <a:rPr sz="4400" spc="-33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4400" spc="65" dirty="0">
                <a:solidFill>
                  <a:srgbClr val="CC0000"/>
                </a:solidFill>
                <a:latin typeface="Verdana"/>
                <a:cs typeface="Verdana"/>
              </a:rPr>
              <a:t>Ijarah</a:t>
            </a:r>
            <a:endParaRPr sz="4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4317" y="2137663"/>
            <a:ext cx="7359650" cy="3525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77165" indent="-343535">
              <a:lnSpc>
                <a:spcPct val="100000"/>
              </a:lnSpc>
              <a:spcBef>
                <a:spcPts val="100"/>
              </a:spcBef>
              <a:buFont typeface="DejaVu Sans"/>
              <a:buChar char="➢"/>
              <a:tabLst>
                <a:tab pos="355600" algn="l"/>
              </a:tabLst>
            </a:pPr>
            <a:r>
              <a:rPr sz="3200" spc="-15" dirty="0">
                <a:solidFill>
                  <a:srgbClr val="FF0000"/>
                </a:solidFill>
                <a:latin typeface="Verdana"/>
                <a:cs typeface="Verdana"/>
              </a:rPr>
              <a:t>Obyek </a:t>
            </a:r>
            <a:r>
              <a:rPr sz="3200" spc="25" dirty="0">
                <a:solidFill>
                  <a:srgbClr val="FF0000"/>
                </a:solidFill>
                <a:latin typeface="Verdana"/>
                <a:cs typeface="Verdana"/>
              </a:rPr>
              <a:t>ijarah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adalah manfaat dari  penggunaan aset </a:t>
            </a: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berwujud </a:t>
            </a:r>
            <a:r>
              <a:rPr sz="3200" spc="-5" dirty="0">
                <a:solidFill>
                  <a:srgbClr val="00254B"/>
                </a:solidFill>
                <a:latin typeface="Tahoma"/>
                <a:cs typeface="Tahoma"/>
              </a:rPr>
              <a:t>atau tidak  berwujud.</a:t>
            </a:r>
            <a:endParaRPr sz="3200">
              <a:latin typeface="Tahoma"/>
              <a:cs typeface="Tahoma"/>
            </a:endParaRPr>
          </a:p>
          <a:p>
            <a:pPr marL="355600" indent="-343535">
              <a:lnSpc>
                <a:spcPct val="100000"/>
              </a:lnSpc>
              <a:spcBef>
                <a:spcPts val="760"/>
              </a:spcBef>
              <a:buFont typeface="DejaVu Sans"/>
              <a:buChar char="➢"/>
              <a:tabLst>
                <a:tab pos="356235" algn="l"/>
              </a:tabLst>
            </a:pPr>
            <a:r>
              <a:rPr sz="3200" dirty="0">
                <a:solidFill>
                  <a:srgbClr val="00254B"/>
                </a:solidFill>
                <a:latin typeface="Tahoma"/>
                <a:cs typeface="Tahoma"/>
              </a:rPr>
              <a:t>Implementasi:</a:t>
            </a:r>
            <a:endParaRPr sz="3200">
              <a:latin typeface="Tahoma"/>
              <a:cs typeface="Tahoma"/>
            </a:endParaRPr>
          </a:p>
          <a:p>
            <a:pPr marL="755650" lvl="1" indent="-287020">
              <a:lnSpc>
                <a:spcPct val="100000"/>
              </a:lnSpc>
              <a:spcBef>
                <a:spcPts val="685"/>
              </a:spcBef>
              <a:buClr>
                <a:srgbClr val="323232"/>
              </a:buClr>
              <a:buSzPct val="89285"/>
              <a:buFont typeface="DejaVu Sans"/>
              <a:buChar char="■"/>
              <a:tabLst>
                <a:tab pos="75628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Aset berwujud =&gt; Ijarah dan</a:t>
            </a:r>
            <a:r>
              <a:rPr sz="2800" spc="55" dirty="0">
                <a:solidFill>
                  <a:srgbClr val="00254B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IMBT</a:t>
            </a:r>
            <a:endParaRPr sz="2800">
              <a:latin typeface="Tahoma"/>
              <a:cs typeface="Tahoma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675"/>
              </a:spcBef>
              <a:buClr>
                <a:srgbClr val="323232"/>
              </a:buClr>
              <a:buSzPct val="89285"/>
              <a:buFont typeface="DejaVu Sans"/>
              <a:buChar char="■"/>
              <a:tabLst>
                <a:tab pos="756285" algn="l"/>
              </a:tabLst>
            </a:pPr>
            <a:r>
              <a:rPr sz="2800" spc="-5" dirty="0">
                <a:solidFill>
                  <a:srgbClr val="00254B"/>
                </a:solidFill>
                <a:latin typeface="Tahoma"/>
                <a:cs typeface="Tahoma"/>
              </a:rPr>
              <a:t>Aset Tidak berwujud =&gt; ijarah berlanjut :  multijasa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4968</Words>
  <Application>Microsoft Office PowerPoint</Application>
  <PresentationFormat>Custom</PresentationFormat>
  <Paragraphs>735</Paragraphs>
  <Slides>83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0" baseType="lpstr">
      <vt:lpstr>Arial</vt:lpstr>
      <vt:lpstr>Calibri</vt:lpstr>
      <vt:lpstr>DejaVu Sans</vt:lpstr>
      <vt:lpstr>Tahoma</vt:lpstr>
      <vt:lpstr>Times New Roman</vt:lpstr>
      <vt:lpstr>Verdana</vt:lpstr>
      <vt:lpstr>Office Theme</vt:lpstr>
      <vt:lpstr>PowerPoint Presentation</vt:lpstr>
      <vt:lpstr>Ijarah</vt:lpstr>
      <vt:lpstr>Jenis Ijarah</vt:lpstr>
      <vt:lpstr>PowerPoint Presentation</vt:lpstr>
      <vt:lpstr>Definisi (prgf – 4)</vt:lpstr>
      <vt:lpstr>Pengertian Ijarah Muntahiyah Bittamlik</vt:lpstr>
      <vt:lpstr>Perpindahan kepemilikan IMBT</vt:lpstr>
      <vt:lpstr>PowerPoint Presentation</vt:lpstr>
      <vt:lpstr>Obyek Ijarah</vt:lpstr>
      <vt:lpstr>PowerPoint Presentation</vt:lpstr>
      <vt:lpstr>PowerPoint Presentation</vt:lpstr>
      <vt:lpstr>PowerPoint Presentation</vt:lpstr>
      <vt:lpstr>Ruang Lingkup PSAK 107</vt:lpstr>
      <vt:lpstr>Menyewakan  manfaat</vt:lpstr>
      <vt:lpstr>Akun Pada Akuntansi Pemilik Obyek Ijarah</vt:lpstr>
      <vt:lpstr>PowerPoint Presentation</vt:lpstr>
      <vt:lpstr>Biaya Perolehan Obyek Ijarah</vt:lpstr>
      <vt:lpstr>Biaya perolehan aktiva tetap (psak 16 prg 6)</vt:lpstr>
      <vt:lpstr>Biaya perolehan aset tdk berwujud (psak 19 prg 8)</vt:lpstr>
      <vt:lpstr>PowerPoint Presentation</vt:lpstr>
      <vt:lpstr>Penyusutan Obyek Ijarah</vt:lpstr>
      <vt:lpstr>Penyusutan Obyek Ijarah</vt:lpstr>
      <vt:lpstr>Metode penyusutan Aktiva Tetap</vt:lpstr>
      <vt:lpstr>Metode Amortisasi Aktiva Tidak Berwujud</vt:lpstr>
      <vt:lpstr>PowerPoint Presentation</vt:lpstr>
      <vt:lpstr>Biaya Perbaikan Obyek Ijarah</vt:lpstr>
      <vt:lpstr>Biaya Pemeliharaan (prgf – 16 &amp; 17)</vt:lpstr>
      <vt:lpstr>PowerPoint Presentation</vt:lpstr>
      <vt:lpstr>Pendapatan Sewa (Ijarah)</vt:lpstr>
      <vt:lpstr>Contoh perhitungan Ijarah</vt:lpstr>
      <vt:lpstr>Perhitungan Penyusutan Ijarah</vt:lpstr>
      <vt:lpstr>Contoh perhitungan IMBT</vt:lpstr>
      <vt:lpstr>Perhitungan Penyusutan IMBT</vt:lpstr>
      <vt:lpstr>Perhitungan harga sewa</vt:lpstr>
      <vt:lpstr>IJARAH</vt:lpstr>
      <vt:lpstr>PowerPoint Presentation</vt:lpstr>
      <vt:lpstr>Perpindahan Kepemilikan (prgf – 19)</vt:lpstr>
      <vt:lpstr>PERATURAN BANK INDONESIA NOMOR: 9/9/PBI/2007 TENTANG  PERUBAHAN ATAS PERATURAN BANK INDONESIA NOMOR  8/21/PBI/2006 TENTANG PENILAIAN KUALITAS AKTIVA BANK  UMUM YANG MELAKSANAKANKEGIATAN USAHA BERDASARKAN  PRINSIP SYARIAH (pasal 39)</vt:lpstr>
      <vt:lpstr>PowerPoint Presentation</vt:lpstr>
      <vt:lpstr>Akun Pada Akuntansi penyewa</vt:lpstr>
      <vt:lpstr>Beban</vt:lpstr>
      <vt:lpstr>Perpindahan Kepemilikan (prgf – 24)</vt:lpstr>
      <vt:lpstr>Ijarah</vt:lpstr>
      <vt:lpstr>PENYAJIAN</vt:lpstr>
      <vt:lpstr>PENGUNGKAPAN (prgf 32 – 33)</vt:lpstr>
      <vt:lpstr>PENGUNGKAPAN (prgf 32 – 33)</vt:lpstr>
      <vt:lpstr>Ijarah</vt:lpstr>
      <vt:lpstr>Contoh Study kasus Ijarah dan IMBT</vt:lpstr>
      <vt:lpstr>1. Jurnal tgl 1 Maret 2008 (pembelian mobil)</vt:lpstr>
      <vt:lpstr>Perhitungan Penyusutan Aktiva Ijarah  (metode garis lurus – straight line method)</vt:lpstr>
      <vt:lpstr>Perhitungan harga sewa</vt:lpstr>
      <vt:lpstr>3. Tgl 10 Maret 2008 bank syariah menerima uang muka  sewa sebesar Rp. 20.000.000,-- dari penyewa</vt:lpstr>
      <vt:lpstr>5. Jurnal penerimaan pendapatan Ijarah</vt:lpstr>
      <vt:lpstr>5. Jurnal penerimaan pendapatan IMBT</vt:lpstr>
      <vt:lpstr>PowerPoint Presentation</vt:lpstr>
      <vt:lpstr>7. Jurnal biaya pemeliharaan</vt:lpstr>
      <vt:lpstr>Penyajian transaksi Ijarah</vt:lpstr>
      <vt:lpstr>8. Jurnal Pemindahan Hak (khusus hanya IMBT)</vt:lpstr>
      <vt:lpstr>8. Jurnal Pemindahan Hak (khusus hanya IMBT)</vt:lpstr>
      <vt:lpstr>8. Jurnal Pemindahan Hak (khusus hanya IMBT)</vt:lpstr>
      <vt:lpstr>8. Jurnal Pemindahan Hak (khusus hanya IMBT)</vt:lpstr>
      <vt:lpstr>Ijarah</vt:lpstr>
      <vt:lpstr>Jual-dan-Ijarah</vt:lpstr>
      <vt:lpstr>Jual-dan-Ijarah</vt:lpstr>
      <vt:lpstr>PowerPoint Presentation</vt:lpstr>
      <vt:lpstr>Jurnal</vt:lpstr>
      <vt:lpstr>2. Pada saat rumah disewakan kepada H. Kimin  Jurnal : Dr. Aktiva Ijarah Rp. 300.000.000,--</vt:lpstr>
      <vt:lpstr>PowerPoint Presentation</vt:lpstr>
      <vt:lpstr>Ijarah</vt:lpstr>
      <vt:lpstr>Ijarah-Lanjut</vt:lpstr>
      <vt:lpstr>Ijarah-Lanjut</vt:lpstr>
      <vt:lpstr>PowerPoint Presentation</vt:lpstr>
      <vt:lpstr>Contoh Study Kasus Ijarah Lanjut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Ijarah Multiguna</vt:lpstr>
      <vt:lpstr>Bank Syariah pemilik obyek ijarah</vt:lpstr>
      <vt:lpstr>3. Bank Syariah Mitra Mandiri melakukan amortisasi atas  pembayaran biaya pendidikan yang talah dilakukan sebesar:  Rp. 120.000.000 : 24 = Rp. 5.000.000.</vt:lpstr>
      <vt:lpstr>5.  Jatuh tempo pembayaran angsuran bulan  ke 6 Hasanudin belum membayar</vt:lpstr>
      <vt:lpstr>c) Pembayaran angsuran oleh Hasanudin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UNPAD 107 - AKT AKUNTANSI IJARAH [Read-Only]</dc:title>
  <dc:creator>WIROSO</dc:creator>
  <cp:lastModifiedBy>Rio Dwi Susanto</cp:lastModifiedBy>
  <cp:revision>2</cp:revision>
  <dcterms:created xsi:type="dcterms:W3CDTF">2021-03-28T00:25:47Z</dcterms:created>
  <dcterms:modified xsi:type="dcterms:W3CDTF">2021-03-28T00:52:11Z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2011-03-13T00:00:00Z</vt:filetime>
  </property>
  <property fmtid="{D5CDD505-2E9C-101B-9397-08002B2CF9AE}" pid="3" name="Creator">
    <vt:lpwstr>PDFCreator Version 0.9.0</vt:lpwstr>
  </property>
  <property fmtid="{D5CDD505-2E9C-101B-9397-08002B2CF9AE}" pid="4" name="LastSaved">
    <vt:filetime>2021-03-28T00:00:00Z</vt:filetime>
  </property>
</Properties>
</file>